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256" r:id="rId2"/>
    <p:sldId id="1014" r:id="rId3"/>
    <p:sldId id="993" r:id="rId4"/>
    <p:sldId id="813" r:id="rId5"/>
    <p:sldId id="1016" r:id="rId6"/>
    <p:sldId id="940" r:id="rId7"/>
    <p:sldId id="1050" r:id="rId8"/>
    <p:sldId id="1042" r:id="rId9"/>
    <p:sldId id="1051" r:id="rId10"/>
    <p:sldId id="941" r:id="rId11"/>
    <p:sldId id="982" r:id="rId12"/>
    <p:sldId id="964" r:id="rId13"/>
    <p:sldId id="942" r:id="rId14"/>
    <p:sldId id="986" r:id="rId15"/>
    <p:sldId id="944" r:id="rId16"/>
    <p:sldId id="949" r:id="rId17"/>
    <p:sldId id="991" r:id="rId18"/>
    <p:sldId id="992" r:id="rId19"/>
    <p:sldId id="990" r:id="rId20"/>
    <p:sldId id="985" r:id="rId21"/>
    <p:sldId id="979" r:id="rId22"/>
    <p:sldId id="959" r:id="rId23"/>
    <p:sldId id="960" r:id="rId24"/>
    <p:sldId id="939" r:id="rId25"/>
    <p:sldId id="1015" r:id="rId26"/>
    <p:sldId id="310" r:id="rId27"/>
    <p:sldId id="988" r:id="rId28"/>
    <p:sldId id="984" r:id="rId29"/>
    <p:sldId id="987" r:id="rId30"/>
    <p:sldId id="584" r:id="rId31"/>
  </p:sldIdLst>
  <p:sldSz cx="14630400" cy="8229600"/>
  <p:notesSz cx="6881813" cy="9661525"/>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43" userDrawn="1">
          <p15:clr>
            <a:srgbClr val="A4A3A4"/>
          </p15:clr>
        </p15:guide>
        <p15:guide id="2" pos="216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CD09"/>
    <a:srgbClr val="73F51B"/>
    <a:srgbClr val="FF0909"/>
    <a:srgbClr val="D60000"/>
    <a:srgbClr val="DE0000"/>
    <a:srgbClr val="62E40A"/>
    <a:srgbClr val="EF6F0E"/>
    <a:srgbClr val="003BB1"/>
    <a:srgbClr val="000077"/>
    <a:srgbClr val="000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8287E0-09F8-41D1-B8F8-AEF72B6180BE}" v="6" dt="2023-09-05T09:27:17.793"/>
  </p1510:revLst>
</p1510:revInfo>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14" autoAdjust="0"/>
    <p:restoredTop sz="93817" autoAdjust="0"/>
  </p:normalViewPr>
  <p:slideViewPr>
    <p:cSldViewPr snapToObjects="1" showGuides="1">
      <p:cViewPr varScale="1">
        <p:scale>
          <a:sx n="83" d="100"/>
          <a:sy n="83" d="100"/>
        </p:scale>
        <p:origin x="972" y="108"/>
      </p:cViewPr>
      <p:guideLst/>
    </p:cSldViewPr>
  </p:slideViewPr>
  <p:outlineViewPr>
    <p:cViewPr>
      <p:scale>
        <a:sx n="33" d="100"/>
        <a:sy n="33" d="100"/>
      </p:scale>
      <p:origin x="0" y="-2460"/>
    </p:cViewPr>
  </p:outlineViewPr>
  <p:notesTextViewPr>
    <p:cViewPr>
      <p:scale>
        <a:sx n="1" d="1"/>
        <a:sy n="1" d="1"/>
      </p:scale>
      <p:origin x="0" y="0"/>
    </p:cViewPr>
  </p:notesTextViewPr>
  <p:sorterViewPr>
    <p:cViewPr varScale="1">
      <p:scale>
        <a:sx n="1" d="1"/>
        <a:sy n="1" d="1"/>
      </p:scale>
      <p:origin x="0" y="0"/>
    </p:cViewPr>
  </p:sorterViewPr>
  <p:notesViewPr>
    <p:cSldViewPr snapToObjects="1" showGuides="1">
      <p:cViewPr varScale="1">
        <p:scale>
          <a:sx n="107" d="100"/>
          <a:sy n="107" d="100"/>
        </p:scale>
        <p:origin x="-5200" y="-104"/>
      </p:cViewPr>
      <p:guideLst>
        <p:guide orient="horz" pos="3043"/>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 Alok" userId="S::abhinav.alok@utsglobal.org::174ce5f1-97be-4932-ba20-f895e42affbd" providerId="AD" clId="Web-{348287E0-09F8-41D1-B8F8-AEF72B6180BE}"/>
    <pc:docChg chg="modSld">
      <pc:chgData name="Abhinav Alok" userId="S::abhinav.alok@utsglobal.org::174ce5f1-97be-4932-ba20-f895e42affbd" providerId="AD" clId="Web-{348287E0-09F8-41D1-B8F8-AEF72B6180BE}" dt="2023-09-05T09:27:15.434" v="1" actId="20577"/>
      <pc:docMkLst>
        <pc:docMk/>
      </pc:docMkLst>
      <pc:sldChg chg="modSp">
        <pc:chgData name="Abhinav Alok" userId="S::abhinav.alok@utsglobal.org::174ce5f1-97be-4932-ba20-f895e42affbd" providerId="AD" clId="Web-{348287E0-09F8-41D1-B8F8-AEF72B6180BE}" dt="2023-09-05T09:27:15.434" v="1" actId="20577"/>
        <pc:sldMkLst>
          <pc:docMk/>
          <pc:sldMk cId="1119932171" sldId="993"/>
        </pc:sldMkLst>
        <pc:spChg chg="mod">
          <ac:chgData name="Abhinav Alok" userId="S::abhinav.alok@utsglobal.org::174ce5f1-97be-4932-ba20-f895e42affbd" providerId="AD" clId="Web-{348287E0-09F8-41D1-B8F8-AEF72B6180BE}" dt="2023-09-05T09:27:15.434" v="1" actId="20577"/>
          <ac:spMkLst>
            <pc:docMk/>
            <pc:sldMk cId="1119932171" sldId="993"/>
            <ac:spMk id="9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C82A16-4681-47C9-B85F-B37555BB4EA1}"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en-GB"/>
        </a:p>
      </dgm:t>
    </dgm:pt>
    <dgm:pt modelId="{8EBA0B18-2C7D-43F7-89D0-91DC57A7BC74}">
      <dgm:prSet phldrT="[Text]" phldr="1"/>
      <dgm:spPr>
        <a:solidFill>
          <a:schemeClr val="tx1"/>
        </a:solidFill>
      </dgm:spPr>
      <dgm:t>
        <a:bodyPr/>
        <a:lstStyle/>
        <a:p>
          <a:endParaRPr lang="en-GB"/>
        </a:p>
      </dgm:t>
    </dgm:pt>
    <dgm:pt modelId="{2DE31E16-55E7-46BA-A5C0-33C429F158CA}" type="parTrans" cxnId="{77F277DA-FFCC-4ABE-B691-21D6CD257A39}">
      <dgm:prSet/>
      <dgm:spPr/>
      <dgm:t>
        <a:bodyPr/>
        <a:lstStyle/>
        <a:p>
          <a:endParaRPr lang="en-GB"/>
        </a:p>
      </dgm:t>
    </dgm:pt>
    <dgm:pt modelId="{AC77A3D0-240A-48D0-9ACB-44FD0F0C0E04}" type="sibTrans" cxnId="{77F277DA-FFCC-4ABE-B691-21D6CD257A39}">
      <dgm:prSet/>
      <dgm:spPr/>
      <dgm:t>
        <a:bodyPr/>
        <a:lstStyle/>
        <a:p>
          <a:endParaRPr lang="en-GB"/>
        </a:p>
      </dgm:t>
    </dgm:pt>
    <dgm:pt modelId="{33C32C20-3277-4A77-A3DF-FD80BB2EFDA1}">
      <dgm:prSet phldrT="[Text]"/>
      <dgm:spPr>
        <a:solidFill>
          <a:schemeClr val="tx1"/>
        </a:solidFill>
      </dgm:spPr>
      <dgm:t>
        <a:bodyPr/>
        <a:lstStyle/>
        <a:p>
          <a:r>
            <a:rPr lang="en-GB" dirty="0"/>
            <a:t> </a:t>
          </a:r>
        </a:p>
      </dgm:t>
    </dgm:pt>
    <dgm:pt modelId="{90EB5EA0-65CA-4AA1-9A10-9A5FD150B089}" type="parTrans" cxnId="{244FA657-DFA5-44DD-9BF9-EA8DF3B60D0F}">
      <dgm:prSet/>
      <dgm:spPr>
        <a:ln w="38100">
          <a:solidFill>
            <a:schemeClr val="accent1"/>
          </a:solidFill>
        </a:ln>
      </dgm:spPr>
      <dgm:t>
        <a:bodyPr/>
        <a:lstStyle/>
        <a:p>
          <a:endParaRPr lang="en-GB"/>
        </a:p>
      </dgm:t>
    </dgm:pt>
    <dgm:pt modelId="{FB7B009C-BA4F-4F97-AAE0-6CC9348E01FC}" type="sibTrans" cxnId="{244FA657-DFA5-44DD-9BF9-EA8DF3B60D0F}">
      <dgm:prSet/>
      <dgm:spPr/>
      <dgm:t>
        <a:bodyPr/>
        <a:lstStyle/>
        <a:p>
          <a:endParaRPr lang="en-GB"/>
        </a:p>
      </dgm:t>
    </dgm:pt>
    <dgm:pt modelId="{A97D7C17-2694-457B-B061-EA4C6C462950}">
      <dgm:prSet phldrT="[Text]"/>
      <dgm:spPr>
        <a:solidFill>
          <a:schemeClr val="tx1"/>
        </a:solidFill>
      </dgm:spPr>
      <dgm:t>
        <a:bodyPr/>
        <a:lstStyle/>
        <a:p>
          <a:r>
            <a:rPr lang="en-GB" dirty="0"/>
            <a:t> </a:t>
          </a:r>
        </a:p>
      </dgm:t>
    </dgm:pt>
    <dgm:pt modelId="{59D50DE4-EFA2-4294-B69A-476A815215C2}" type="parTrans" cxnId="{B364B0DC-70EE-4566-9748-48C2351A441B}">
      <dgm:prSet/>
      <dgm:spPr>
        <a:ln w="38100">
          <a:solidFill>
            <a:schemeClr val="accent1"/>
          </a:solidFill>
        </a:ln>
      </dgm:spPr>
      <dgm:t>
        <a:bodyPr/>
        <a:lstStyle/>
        <a:p>
          <a:endParaRPr lang="en-GB"/>
        </a:p>
      </dgm:t>
    </dgm:pt>
    <dgm:pt modelId="{8C2239A3-F308-435C-81E0-7B2F1CCB988F}" type="sibTrans" cxnId="{B364B0DC-70EE-4566-9748-48C2351A441B}">
      <dgm:prSet/>
      <dgm:spPr/>
      <dgm:t>
        <a:bodyPr/>
        <a:lstStyle/>
        <a:p>
          <a:endParaRPr lang="en-GB"/>
        </a:p>
      </dgm:t>
    </dgm:pt>
    <dgm:pt modelId="{5DE5DA81-85CF-44B7-BECD-16EDA2961AB3}">
      <dgm:prSet phldrT="[Text]"/>
      <dgm:spPr>
        <a:solidFill>
          <a:schemeClr val="tx1"/>
        </a:solidFill>
      </dgm:spPr>
      <dgm:t>
        <a:bodyPr/>
        <a:lstStyle/>
        <a:p>
          <a:r>
            <a:rPr lang="en-GB" dirty="0"/>
            <a:t> </a:t>
          </a:r>
        </a:p>
      </dgm:t>
    </dgm:pt>
    <dgm:pt modelId="{74D95246-344D-49B3-A13A-B5E4855CE4F3}" type="parTrans" cxnId="{48DD80D6-8DC4-499D-86FE-26AE4002FD39}">
      <dgm:prSet/>
      <dgm:spPr>
        <a:ln w="38100">
          <a:solidFill>
            <a:schemeClr val="accent1"/>
          </a:solidFill>
        </a:ln>
      </dgm:spPr>
      <dgm:t>
        <a:bodyPr/>
        <a:lstStyle/>
        <a:p>
          <a:endParaRPr lang="en-GB"/>
        </a:p>
      </dgm:t>
    </dgm:pt>
    <dgm:pt modelId="{E53681CD-6840-44C7-A39B-B27482B48661}" type="sibTrans" cxnId="{48DD80D6-8DC4-499D-86FE-26AE4002FD39}">
      <dgm:prSet/>
      <dgm:spPr/>
      <dgm:t>
        <a:bodyPr/>
        <a:lstStyle/>
        <a:p>
          <a:endParaRPr lang="en-GB"/>
        </a:p>
      </dgm:t>
    </dgm:pt>
    <dgm:pt modelId="{1DFE64B9-18C4-409D-B3DE-081041839D71}">
      <dgm:prSet phldrT="[Text]"/>
      <dgm:spPr>
        <a:solidFill>
          <a:schemeClr val="tx1"/>
        </a:solidFill>
      </dgm:spPr>
      <dgm:t>
        <a:bodyPr/>
        <a:lstStyle/>
        <a:p>
          <a:r>
            <a:rPr lang="en-GB" dirty="0"/>
            <a:t> </a:t>
          </a:r>
        </a:p>
      </dgm:t>
    </dgm:pt>
    <dgm:pt modelId="{B7FA66BD-BC42-4718-8670-3018F8112A05}" type="parTrans" cxnId="{AB7D8329-222F-4894-ADE3-72BC3EA06E26}">
      <dgm:prSet/>
      <dgm:spPr>
        <a:ln w="38100">
          <a:solidFill>
            <a:schemeClr val="accent1"/>
          </a:solidFill>
        </a:ln>
      </dgm:spPr>
      <dgm:t>
        <a:bodyPr/>
        <a:lstStyle/>
        <a:p>
          <a:endParaRPr lang="en-GB"/>
        </a:p>
      </dgm:t>
    </dgm:pt>
    <dgm:pt modelId="{1721FC6F-7631-44C8-AEE4-D11E6B4FEA91}" type="sibTrans" cxnId="{AB7D8329-222F-4894-ADE3-72BC3EA06E26}">
      <dgm:prSet/>
      <dgm:spPr/>
      <dgm:t>
        <a:bodyPr/>
        <a:lstStyle/>
        <a:p>
          <a:endParaRPr lang="en-GB"/>
        </a:p>
      </dgm:t>
    </dgm:pt>
    <dgm:pt modelId="{B9123EFB-0ACD-4D94-B0CB-C4A8A879D6AF}">
      <dgm:prSet/>
      <dgm:spPr>
        <a:solidFill>
          <a:schemeClr val="tx1"/>
        </a:solidFill>
      </dgm:spPr>
      <dgm:t>
        <a:bodyPr/>
        <a:lstStyle/>
        <a:p>
          <a:endParaRPr lang="en-GB"/>
        </a:p>
      </dgm:t>
    </dgm:pt>
    <dgm:pt modelId="{FCE36478-1C96-417B-AB02-9F3D9711677A}" type="parTrans" cxnId="{70A28D3B-3AFE-4EFC-9807-E9016096ED57}">
      <dgm:prSet/>
      <dgm:spPr>
        <a:ln w="38100">
          <a:solidFill>
            <a:schemeClr val="accent1"/>
          </a:solidFill>
        </a:ln>
      </dgm:spPr>
      <dgm:t>
        <a:bodyPr/>
        <a:lstStyle/>
        <a:p>
          <a:endParaRPr lang="en-GB"/>
        </a:p>
      </dgm:t>
    </dgm:pt>
    <dgm:pt modelId="{40B3CFBE-F326-4F7E-AA85-364F6A3095F7}" type="sibTrans" cxnId="{70A28D3B-3AFE-4EFC-9807-E9016096ED57}">
      <dgm:prSet/>
      <dgm:spPr/>
      <dgm:t>
        <a:bodyPr/>
        <a:lstStyle/>
        <a:p>
          <a:endParaRPr lang="en-GB"/>
        </a:p>
      </dgm:t>
    </dgm:pt>
    <dgm:pt modelId="{A4ED22E8-6768-4275-BBC7-B42F89C46828}">
      <dgm:prSet/>
      <dgm:spPr>
        <a:solidFill>
          <a:schemeClr val="tx1"/>
        </a:solidFill>
      </dgm:spPr>
      <dgm:t>
        <a:bodyPr/>
        <a:lstStyle/>
        <a:p>
          <a:endParaRPr lang="en-GB"/>
        </a:p>
      </dgm:t>
    </dgm:pt>
    <dgm:pt modelId="{444B2717-19BA-44AD-8368-80AA506B8704}" type="parTrans" cxnId="{52360DA1-08AE-4294-BEC9-59C978D4CD42}">
      <dgm:prSet/>
      <dgm:spPr>
        <a:ln w="38100">
          <a:solidFill>
            <a:schemeClr val="accent1"/>
          </a:solidFill>
        </a:ln>
      </dgm:spPr>
      <dgm:t>
        <a:bodyPr/>
        <a:lstStyle/>
        <a:p>
          <a:endParaRPr lang="en-GB"/>
        </a:p>
      </dgm:t>
    </dgm:pt>
    <dgm:pt modelId="{6F54CF68-1A14-4200-ACE5-E6F016B29BC8}" type="sibTrans" cxnId="{52360DA1-08AE-4294-BEC9-59C978D4CD42}">
      <dgm:prSet/>
      <dgm:spPr/>
      <dgm:t>
        <a:bodyPr/>
        <a:lstStyle/>
        <a:p>
          <a:endParaRPr lang="en-GB"/>
        </a:p>
      </dgm:t>
    </dgm:pt>
    <dgm:pt modelId="{456E8153-8A8B-4C29-A841-0AF99263DDFF}">
      <dgm:prSet/>
      <dgm:spPr>
        <a:solidFill>
          <a:schemeClr val="tx1"/>
        </a:solidFill>
      </dgm:spPr>
      <dgm:t>
        <a:bodyPr/>
        <a:lstStyle/>
        <a:p>
          <a:endParaRPr lang="en-GB"/>
        </a:p>
      </dgm:t>
    </dgm:pt>
    <dgm:pt modelId="{75B15AE3-3CF3-4398-8E38-77EF37637A0C}" type="parTrans" cxnId="{CBA0D7A5-E669-4152-9F2C-3B7DF2992BD6}">
      <dgm:prSet/>
      <dgm:spPr>
        <a:ln w="38100">
          <a:solidFill>
            <a:schemeClr val="accent1"/>
          </a:solidFill>
        </a:ln>
      </dgm:spPr>
      <dgm:t>
        <a:bodyPr/>
        <a:lstStyle/>
        <a:p>
          <a:endParaRPr lang="en-GB"/>
        </a:p>
      </dgm:t>
    </dgm:pt>
    <dgm:pt modelId="{19A9E717-CD04-4808-843A-98DC581B989E}" type="sibTrans" cxnId="{CBA0D7A5-E669-4152-9F2C-3B7DF2992BD6}">
      <dgm:prSet/>
      <dgm:spPr/>
      <dgm:t>
        <a:bodyPr/>
        <a:lstStyle/>
        <a:p>
          <a:endParaRPr lang="en-GB"/>
        </a:p>
      </dgm:t>
    </dgm:pt>
    <dgm:pt modelId="{73B8BCB3-08FA-487F-84B3-D446D81DAEFA}">
      <dgm:prSet/>
      <dgm:spPr>
        <a:solidFill>
          <a:schemeClr val="tx1"/>
        </a:solidFill>
      </dgm:spPr>
      <dgm:t>
        <a:bodyPr/>
        <a:lstStyle/>
        <a:p>
          <a:endParaRPr lang="en-GB"/>
        </a:p>
      </dgm:t>
    </dgm:pt>
    <dgm:pt modelId="{A31572B3-AF39-4485-A94C-DA5B4898CF71}" type="parTrans" cxnId="{B04E36DB-E4DD-4C27-9554-573FB44D566E}">
      <dgm:prSet/>
      <dgm:spPr>
        <a:ln w="38100">
          <a:solidFill>
            <a:schemeClr val="accent1"/>
          </a:solidFill>
        </a:ln>
      </dgm:spPr>
      <dgm:t>
        <a:bodyPr/>
        <a:lstStyle/>
        <a:p>
          <a:endParaRPr lang="en-GB"/>
        </a:p>
      </dgm:t>
    </dgm:pt>
    <dgm:pt modelId="{DF3140BE-2520-4B20-8C07-009436774F56}" type="sibTrans" cxnId="{B04E36DB-E4DD-4C27-9554-573FB44D566E}">
      <dgm:prSet/>
      <dgm:spPr/>
      <dgm:t>
        <a:bodyPr/>
        <a:lstStyle/>
        <a:p>
          <a:endParaRPr lang="en-GB"/>
        </a:p>
      </dgm:t>
    </dgm:pt>
    <dgm:pt modelId="{08376B8D-05F2-48B4-B53E-316C6B4FBC25}">
      <dgm:prSet/>
      <dgm:spPr>
        <a:solidFill>
          <a:schemeClr val="tx1"/>
        </a:solidFill>
      </dgm:spPr>
      <dgm:t>
        <a:bodyPr/>
        <a:lstStyle/>
        <a:p>
          <a:endParaRPr lang="en-GB"/>
        </a:p>
      </dgm:t>
    </dgm:pt>
    <dgm:pt modelId="{0C7A9786-6980-40E7-89E4-09017D22D142}" type="parTrans" cxnId="{AB03685B-30FC-40A5-85E8-04BF4182D918}">
      <dgm:prSet/>
      <dgm:spPr>
        <a:ln w="38100">
          <a:solidFill>
            <a:schemeClr val="accent1"/>
          </a:solidFill>
        </a:ln>
      </dgm:spPr>
      <dgm:t>
        <a:bodyPr/>
        <a:lstStyle/>
        <a:p>
          <a:endParaRPr lang="en-GB"/>
        </a:p>
      </dgm:t>
    </dgm:pt>
    <dgm:pt modelId="{182E3BA0-8B60-4938-A682-ABFA15044235}" type="sibTrans" cxnId="{AB03685B-30FC-40A5-85E8-04BF4182D918}">
      <dgm:prSet/>
      <dgm:spPr/>
      <dgm:t>
        <a:bodyPr/>
        <a:lstStyle/>
        <a:p>
          <a:endParaRPr lang="en-GB"/>
        </a:p>
      </dgm:t>
    </dgm:pt>
    <dgm:pt modelId="{EB6B934B-F583-4E7B-9EC6-A880A6200732}">
      <dgm:prSet/>
      <dgm:spPr>
        <a:solidFill>
          <a:schemeClr val="tx1"/>
        </a:solidFill>
      </dgm:spPr>
      <dgm:t>
        <a:bodyPr/>
        <a:lstStyle/>
        <a:p>
          <a:endParaRPr lang="en-GB"/>
        </a:p>
      </dgm:t>
    </dgm:pt>
    <dgm:pt modelId="{BE8E26D2-7EEE-4395-BA05-580D032C2AA0}" type="parTrans" cxnId="{2D330114-5D08-4332-8B91-91174A0E1397}">
      <dgm:prSet/>
      <dgm:spPr>
        <a:ln w="38100">
          <a:solidFill>
            <a:schemeClr val="accent1"/>
          </a:solidFill>
        </a:ln>
      </dgm:spPr>
      <dgm:t>
        <a:bodyPr/>
        <a:lstStyle/>
        <a:p>
          <a:endParaRPr lang="en-GB"/>
        </a:p>
      </dgm:t>
    </dgm:pt>
    <dgm:pt modelId="{2EAF395A-7824-4AC2-A21E-0DAD69A3AB2A}" type="sibTrans" cxnId="{2D330114-5D08-4332-8B91-91174A0E1397}">
      <dgm:prSet/>
      <dgm:spPr/>
      <dgm:t>
        <a:bodyPr/>
        <a:lstStyle/>
        <a:p>
          <a:endParaRPr lang="en-GB"/>
        </a:p>
      </dgm:t>
    </dgm:pt>
    <dgm:pt modelId="{B0804E61-F4F9-4127-8771-6E2339F4DD36}">
      <dgm:prSet/>
      <dgm:spPr>
        <a:solidFill>
          <a:schemeClr val="tx1"/>
        </a:solidFill>
      </dgm:spPr>
      <dgm:t>
        <a:bodyPr/>
        <a:lstStyle/>
        <a:p>
          <a:endParaRPr lang="en-GB"/>
        </a:p>
      </dgm:t>
    </dgm:pt>
    <dgm:pt modelId="{A65B4656-3E67-4FC4-9031-9B844905FD3C}" type="parTrans" cxnId="{31839F61-A9D1-40E0-B357-4D29701B9EFF}">
      <dgm:prSet/>
      <dgm:spPr>
        <a:ln w="38100">
          <a:solidFill>
            <a:schemeClr val="accent1"/>
          </a:solidFill>
        </a:ln>
      </dgm:spPr>
      <dgm:t>
        <a:bodyPr/>
        <a:lstStyle/>
        <a:p>
          <a:endParaRPr lang="en-GB"/>
        </a:p>
      </dgm:t>
    </dgm:pt>
    <dgm:pt modelId="{B7A6698B-3E03-455C-9F41-1A9692701C79}" type="sibTrans" cxnId="{31839F61-A9D1-40E0-B357-4D29701B9EFF}">
      <dgm:prSet/>
      <dgm:spPr/>
      <dgm:t>
        <a:bodyPr/>
        <a:lstStyle/>
        <a:p>
          <a:endParaRPr lang="en-GB"/>
        </a:p>
      </dgm:t>
    </dgm:pt>
    <dgm:pt modelId="{BD184865-D9EE-4D59-8C09-F5DE56CE37A2}">
      <dgm:prSet/>
      <dgm:spPr>
        <a:noFill/>
        <a:ln>
          <a:noFill/>
        </a:ln>
      </dgm:spPr>
      <dgm:t>
        <a:bodyPr/>
        <a:lstStyle/>
        <a:p>
          <a:endParaRPr lang="en-GB"/>
        </a:p>
      </dgm:t>
    </dgm:pt>
    <dgm:pt modelId="{CB9551A0-9B73-45B1-ACDD-24B94A0654D2}" type="sibTrans" cxnId="{DB81DC7D-36B2-42B1-AE9D-87AC48092CA4}">
      <dgm:prSet/>
      <dgm:spPr/>
      <dgm:t>
        <a:bodyPr/>
        <a:lstStyle/>
        <a:p>
          <a:endParaRPr lang="en-GB"/>
        </a:p>
      </dgm:t>
    </dgm:pt>
    <dgm:pt modelId="{0C5375CD-48DB-4988-BE33-C8F4D7AACA04}" type="parTrans" cxnId="{DB81DC7D-36B2-42B1-AE9D-87AC48092CA4}">
      <dgm:prSet/>
      <dgm:spPr>
        <a:ln w="38100">
          <a:solidFill>
            <a:schemeClr val="accent1"/>
          </a:solidFill>
        </a:ln>
      </dgm:spPr>
      <dgm:t>
        <a:bodyPr/>
        <a:lstStyle/>
        <a:p>
          <a:endParaRPr lang="en-GB"/>
        </a:p>
      </dgm:t>
    </dgm:pt>
    <dgm:pt modelId="{0786005C-942A-427D-B58C-80AB999E9D3A}" type="pres">
      <dgm:prSet presAssocID="{A8C82A16-4681-47C9-B85F-B37555BB4EA1}" presName="cycle" presStyleCnt="0">
        <dgm:presLayoutVars>
          <dgm:chMax val="1"/>
          <dgm:dir/>
          <dgm:animLvl val="ctr"/>
          <dgm:resizeHandles val="exact"/>
        </dgm:presLayoutVars>
      </dgm:prSet>
      <dgm:spPr/>
    </dgm:pt>
    <dgm:pt modelId="{D09D0A64-5FA7-49F7-BDDB-ED132BEB3506}" type="pres">
      <dgm:prSet presAssocID="{8EBA0B18-2C7D-43F7-89D0-91DC57A7BC74}" presName="centerShape" presStyleLbl="node0" presStyleIdx="0" presStyleCnt="1" custScaleX="117390" custScaleY="117390"/>
      <dgm:spPr/>
    </dgm:pt>
    <dgm:pt modelId="{0D604052-CA29-4F47-9A4E-28BD83A89FFE}" type="pres">
      <dgm:prSet presAssocID="{90EB5EA0-65CA-4AA1-9A10-9A5FD150B089}" presName="Name9" presStyleLbl="parChTrans1D2" presStyleIdx="0" presStyleCnt="12"/>
      <dgm:spPr/>
    </dgm:pt>
    <dgm:pt modelId="{1449EADA-3A86-43CC-9A90-3EE56EC53D4B}" type="pres">
      <dgm:prSet presAssocID="{90EB5EA0-65CA-4AA1-9A10-9A5FD150B089}" presName="connTx" presStyleLbl="parChTrans1D2" presStyleIdx="0" presStyleCnt="12"/>
      <dgm:spPr/>
    </dgm:pt>
    <dgm:pt modelId="{A4312CCD-DE9A-4D7B-B54B-73397FC29129}" type="pres">
      <dgm:prSet presAssocID="{33C32C20-3277-4A77-A3DF-FD80BB2EFDA1}" presName="node" presStyleLbl="node1" presStyleIdx="0" presStyleCnt="12" custScaleX="117390" custScaleY="117390" custRadScaleRad="100140">
        <dgm:presLayoutVars>
          <dgm:bulletEnabled val="1"/>
        </dgm:presLayoutVars>
      </dgm:prSet>
      <dgm:spPr/>
    </dgm:pt>
    <dgm:pt modelId="{BDF77EA5-0C45-43A4-87AB-516218BB9A47}" type="pres">
      <dgm:prSet presAssocID="{59D50DE4-EFA2-4294-B69A-476A815215C2}" presName="Name9" presStyleLbl="parChTrans1D2" presStyleIdx="1" presStyleCnt="12"/>
      <dgm:spPr/>
    </dgm:pt>
    <dgm:pt modelId="{A723CDB4-66B9-485A-B0F9-92EF3DD3CA59}" type="pres">
      <dgm:prSet presAssocID="{59D50DE4-EFA2-4294-B69A-476A815215C2}" presName="connTx" presStyleLbl="parChTrans1D2" presStyleIdx="1" presStyleCnt="12"/>
      <dgm:spPr/>
    </dgm:pt>
    <dgm:pt modelId="{DF8410BC-3473-4FF6-B955-F600611A8FAC}" type="pres">
      <dgm:prSet presAssocID="{A97D7C17-2694-457B-B061-EA4C6C462950}" presName="node" presStyleLbl="node1" presStyleIdx="1" presStyleCnt="12" custScaleX="117390" custScaleY="117390" custRadScaleRad="92799" custRadScaleInc="-2382">
        <dgm:presLayoutVars>
          <dgm:bulletEnabled val="1"/>
        </dgm:presLayoutVars>
      </dgm:prSet>
      <dgm:spPr/>
    </dgm:pt>
    <dgm:pt modelId="{081841A5-BAC6-4CE8-8BF0-3089160516D7}" type="pres">
      <dgm:prSet presAssocID="{74D95246-344D-49B3-A13A-B5E4855CE4F3}" presName="Name9" presStyleLbl="parChTrans1D2" presStyleIdx="2" presStyleCnt="12"/>
      <dgm:spPr/>
    </dgm:pt>
    <dgm:pt modelId="{0673236D-D350-4523-92F7-7E3671692B2F}" type="pres">
      <dgm:prSet presAssocID="{74D95246-344D-49B3-A13A-B5E4855CE4F3}" presName="connTx" presStyleLbl="parChTrans1D2" presStyleIdx="2" presStyleCnt="12"/>
      <dgm:spPr/>
    </dgm:pt>
    <dgm:pt modelId="{F299F34C-5E9B-4116-8285-34CAE1E65431}" type="pres">
      <dgm:prSet presAssocID="{5DE5DA81-85CF-44B7-BECD-16EDA2961AB3}" presName="node" presStyleLbl="node1" presStyleIdx="2" presStyleCnt="12" custScaleX="117390" custScaleY="117390" custRadScaleRad="95656" custRadScaleInc="-1058">
        <dgm:presLayoutVars>
          <dgm:bulletEnabled val="1"/>
        </dgm:presLayoutVars>
      </dgm:prSet>
      <dgm:spPr/>
    </dgm:pt>
    <dgm:pt modelId="{DBD32A14-FE74-4449-B944-44F0B914D864}" type="pres">
      <dgm:prSet presAssocID="{B7FA66BD-BC42-4718-8670-3018F8112A05}" presName="Name9" presStyleLbl="parChTrans1D2" presStyleIdx="3" presStyleCnt="12"/>
      <dgm:spPr/>
    </dgm:pt>
    <dgm:pt modelId="{8E46F286-D18F-4538-878C-71A05EFB008B}" type="pres">
      <dgm:prSet presAssocID="{B7FA66BD-BC42-4718-8670-3018F8112A05}" presName="connTx" presStyleLbl="parChTrans1D2" presStyleIdx="3" presStyleCnt="12"/>
      <dgm:spPr/>
    </dgm:pt>
    <dgm:pt modelId="{5D52D09A-7B65-4A3A-A4BD-994BBE637F7F}" type="pres">
      <dgm:prSet presAssocID="{1DFE64B9-18C4-409D-B3DE-081041839D71}" presName="node" presStyleLbl="node1" presStyleIdx="3" presStyleCnt="12" custScaleX="117390" custScaleY="117390" custRadScaleRad="93803" custRadScaleInc="-3909">
        <dgm:presLayoutVars>
          <dgm:bulletEnabled val="1"/>
        </dgm:presLayoutVars>
      </dgm:prSet>
      <dgm:spPr/>
    </dgm:pt>
    <dgm:pt modelId="{4E135C06-848D-417A-8078-62561C03E7F1}" type="pres">
      <dgm:prSet presAssocID="{FCE36478-1C96-417B-AB02-9F3D9711677A}" presName="Name9" presStyleLbl="parChTrans1D2" presStyleIdx="4" presStyleCnt="12"/>
      <dgm:spPr/>
    </dgm:pt>
    <dgm:pt modelId="{A2D371FF-65BA-4E92-B85C-E20712F6B6A6}" type="pres">
      <dgm:prSet presAssocID="{FCE36478-1C96-417B-AB02-9F3D9711677A}" presName="connTx" presStyleLbl="parChTrans1D2" presStyleIdx="4" presStyleCnt="12"/>
      <dgm:spPr/>
    </dgm:pt>
    <dgm:pt modelId="{2F5B9F7D-EDB9-45FB-A28E-A1B5ABCF509E}" type="pres">
      <dgm:prSet presAssocID="{B9123EFB-0ACD-4D94-B0CB-C4A8A879D6AF}" presName="node" presStyleLbl="node1" presStyleIdx="4" presStyleCnt="12" custScaleX="117390" custScaleY="117390" custRadScaleRad="91869" custRadScaleInc="-2635">
        <dgm:presLayoutVars>
          <dgm:bulletEnabled val="1"/>
        </dgm:presLayoutVars>
      </dgm:prSet>
      <dgm:spPr/>
    </dgm:pt>
    <dgm:pt modelId="{016B7484-10BE-4E86-913B-D05B35DA975D}" type="pres">
      <dgm:prSet presAssocID="{444B2717-19BA-44AD-8368-80AA506B8704}" presName="Name9" presStyleLbl="parChTrans1D2" presStyleIdx="5" presStyleCnt="12"/>
      <dgm:spPr/>
    </dgm:pt>
    <dgm:pt modelId="{AB2B2637-8CFF-4806-A320-589E6C33ED52}" type="pres">
      <dgm:prSet presAssocID="{444B2717-19BA-44AD-8368-80AA506B8704}" presName="connTx" presStyleLbl="parChTrans1D2" presStyleIdx="5" presStyleCnt="12"/>
      <dgm:spPr/>
    </dgm:pt>
    <dgm:pt modelId="{8E1FDF71-98BA-4D6F-86EA-75D4D6020F91}" type="pres">
      <dgm:prSet presAssocID="{A4ED22E8-6768-4275-BBC7-B42F89C46828}" presName="node" presStyleLbl="node1" presStyleIdx="5" presStyleCnt="12" custScaleX="117390" custScaleY="117390" custRadScaleRad="85394" custRadScaleInc="-776">
        <dgm:presLayoutVars>
          <dgm:bulletEnabled val="1"/>
        </dgm:presLayoutVars>
      </dgm:prSet>
      <dgm:spPr/>
    </dgm:pt>
    <dgm:pt modelId="{D7264A37-DEBE-46CD-8382-2FECAB6F413D}" type="pres">
      <dgm:prSet presAssocID="{0C5375CD-48DB-4988-BE33-C8F4D7AACA04}" presName="Name9" presStyleLbl="parChTrans1D2" presStyleIdx="6" presStyleCnt="12"/>
      <dgm:spPr/>
    </dgm:pt>
    <dgm:pt modelId="{0CC99CCF-2610-4969-8584-201E777F0D2E}" type="pres">
      <dgm:prSet presAssocID="{0C5375CD-48DB-4988-BE33-C8F4D7AACA04}" presName="connTx" presStyleLbl="parChTrans1D2" presStyleIdx="6" presStyleCnt="12"/>
      <dgm:spPr/>
    </dgm:pt>
    <dgm:pt modelId="{88FBE953-1737-4E85-AA39-508CDE8CFD89}" type="pres">
      <dgm:prSet presAssocID="{BD184865-D9EE-4D59-8C09-F5DE56CE37A2}" presName="node" presStyleLbl="node1" presStyleIdx="6" presStyleCnt="12" custScaleX="135395" custScaleY="117390">
        <dgm:presLayoutVars>
          <dgm:bulletEnabled val="1"/>
        </dgm:presLayoutVars>
      </dgm:prSet>
      <dgm:spPr/>
    </dgm:pt>
    <dgm:pt modelId="{527ADA52-4746-43BC-9086-4CB172737F87}" type="pres">
      <dgm:prSet presAssocID="{75B15AE3-3CF3-4398-8E38-77EF37637A0C}" presName="Name9" presStyleLbl="parChTrans1D2" presStyleIdx="7" presStyleCnt="12"/>
      <dgm:spPr/>
    </dgm:pt>
    <dgm:pt modelId="{F25BC7E6-1E97-4478-ABCE-5044D4059D15}" type="pres">
      <dgm:prSet presAssocID="{75B15AE3-3CF3-4398-8E38-77EF37637A0C}" presName="connTx" presStyleLbl="parChTrans1D2" presStyleIdx="7" presStyleCnt="12"/>
      <dgm:spPr/>
    </dgm:pt>
    <dgm:pt modelId="{D773A0FF-6885-434F-A5F2-373670858016}" type="pres">
      <dgm:prSet presAssocID="{456E8153-8A8B-4C29-A841-0AF99263DDFF}" presName="node" presStyleLbl="node1" presStyleIdx="7" presStyleCnt="12" custScaleX="117390" custScaleY="117390" custRadScaleRad="86603" custRadScaleInc="3134">
        <dgm:presLayoutVars>
          <dgm:bulletEnabled val="1"/>
        </dgm:presLayoutVars>
      </dgm:prSet>
      <dgm:spPr/>
    </dgm:pt>
    <dgm:pt modelId="{7B45DAC6-7455-4634-A636-359DAD68C6AA}" type="pres">
      <dgm:prSet presAssocID="{A31572B3-AF39-4485-A94C-DA5B4898CF71}" presName="Name9" presStyleLbl="parChTrans1D2" presStyleIdx="8" presStyleCnt="12"/>
      <dgm:spPr/>
    </dgm:pt>
    <dgm:pt modelId="{BA4053FD-4AD6-4422-AB71-FD889D9CEA3D}" type="pres">
      <dgm:prSet presAssocID="{A31572B3-AF39-4485-A94C-DA5B4898CF71}" presName="connTx" presStyleLbl="parChTrans1D2" presStyleIdx="8" presStyleCnt="12"/>
      <dgm:spPr/>
    </dgm:pt>
    <dgm:pt modelId="{7D2632CE-CA96-4EA5-B172-138556A1140A}" type="pres">
      <dgm:prSet presAssocID="{73B8BCB3-08FA-487F-84B3-D446D81DAEFA}" presName="node" presStyleLbl="node1" presStyleIdx="8" presStyleCnt="12" custScaleX="117390" custScaleY="117390" custRadScaleRad="91597" custRadScaleInc="3133">
        <dgm:presLayoutVars>
          <dgm:bulletEnabled val="1"/>
        </dgm:presLayoutVars>
      </dgm:prSet>
      <dgm:spPr/>
    </dgm:pt>
    <dgm:pt modelId="{A03FCFE9-C007-4EDC-BD4E-8098990A108D}" type="pres">
      <dgm:prSet presAssocID="{0C7A9786-6980-40E7-89E4-09017D22D142}" presName="Name9" presStyleLbl="parChTrans1D2" presStyleIdx="9" presStyleCnt="12"/>
      <dgm:spPr/>
    </dgm:pt>
    <dgm:pt modelId="{DC4E2266-FC97-4EE3-BE5F-4025A0946FA1}" type="pres">
      <dgm:prSet presAssocID="{0C7A9786-6980-40E7-89E4-09017D22D142}" presName="connTx" presStyleLbl="parChTrans1D2" presStyleIdx="9" presStyleCnt="12"/>
      <dgm:spPr/>
    </dgm:pt>
    <dgm:pt modelId="{25EE1B5A-C153-4448-A6C1-7B5A4E2EC238}" type="pres">
      <dgm:prSet presAssocID="{08376B8D-05F2-48B4-B53E-316C6B4FBC25}" presName="node" presStyleLbl="node1" presStyleIdx="9" presStyleCnt="12" custScaleX="117390" custScaleY="117390" custRadScaleRad="93035" custRadScaleInc="1506">
        <dgm:presLayoutVars>
          <dgm:bulletEnabled val="1"/>
        </dgm:presLayoutVars>
      </dgm:prSet>
      <dgm:spPr/>
    </dgm:pt>
    <dgm:pt modelId="{2C9D1319-3645-4878-8C79-3BCA7CB6DF46}" type="pres">
      <dgm:prSet presAssocID="{BE8E26D2-7EEE-4395-BA05-580D032C2AA0}" presName="Name9" presStyleLbl="parChTrans1D2" presStyleIdx="10" presStyleCnt="12"/>
      <dgm:spPr/>
    </dgm:pt>
    <dgm:pt modelId="{876F2715-E284-4DF1-992C-C7D32F1B5B4A}" type="pres">
      <dgm:prSet presAssocID="{BE8E26D2-7EEE-4395-BA05-580D032C2AA0}" presName="connTx" presStyleLbl="parChTrans1D2" presStyleIdx="10" presStyleCnt="12"/>
      <dgm:spPr/>
    </dgm:pt>
    <dgm:pt modelId="{C2A24A1E-DDF0-4C1F-8F5F-A01A87AA8827}" type="pres">
      <dgm:prSet presAssocID="{EB6B934B-F583-4E7B-9EC6-A880A6200732}" presName="node" presStyleLbl="node1" presStyleIdx="10" presStyleCnt="12" custScaleX="117390" custScaleY="117390" custRadScaleRad="92835" custRadScaleInc="-2259">
        <dgm:presLayoutVars>
          <dgm:bulletEnabled val="1"/>
        </dgm:presLayoutVars>
      </dgm:prSet>
      <dgm:spPr/>
    </dgm:pt>
    <dgm:pt modelId="{280FBB9D-C7B0-46CA-9C96-ABE765B115AA}" type="pres">
      <dgm:prSet presAssocID="{A65B4656-3E67-4FC4-9031-9B844905FD3C}" presName="Name9" presStyleLbl="parChTrans1D2" presStyleIdx="11" presStyleCnt="12"/>
      <dgm:spPr/>
    </dgm:pt>
    <dgm:pt modelId="{CAEA0480-770B-4085-B4C5-FC9D7E767E0A}" type="pres">
      <dgm:prSet presAssocID="{A65B4656-3E67-4FC4-9031-9B844905FD3C}" presName="connTx" presStyleLbl="parChTrans1D2" presStyleIdx="11" presStyleCnt="12"/>
      <dgm:spPr/>
    </dgm:pt>
    <dgm:pt modelId="{36EEAD92-C09C-4609-95A6-DD271E430F81}" type="pres">
      <dgm:prSet presAssocID="{B0804E61-F4F9-4127-8771-6E2339F4DD36}" presName="node" presStyleLbl="node1" presStyleIdx="11" presStyleCnt="12" custScaleX="117390" custScaleY="117390" custRadScaleRad="91860" custRadScaleInc="11829">
        <dgm:presLayoutVars>
          <dgm:bulletEnabled val="1"/>
        </dgm:presLayoutVars>
      </dgm:prSet>
      <dgm:spPr/>
    </dgm:pt>
  </dgm:ptLst>
  <dgm:cxnLst>
    <dgm:cxn modelId="{FDB5BD0A-5CBF-4339-A9F0-543BC1D7295A}" type="presOf" srcId="{59D50DE4-EFA2-4294-B69A-476A815215C2}" destId="{A723CDB4-66B9-485A-B0F9-92EF3DD3CA59}" srcOrd="1" destOrd="0" presId="urn:microsoft.com/office/officeart/2005/8/layout/radial1"/>
    <dgm:cxn modelId="{CDB78112-113E-4230-8828-2917E7F763C6}" type="presOf" srcId="{08376B8D-05F2-48B4-B53E-316C6B4FBC25}" destId="{25EE1B5A-C153-4448-A6C1-7B5A4E2EC238}" srcOrd="0" destOrd="0" presId="urn:microsoft.com/office/officeart/2005/8/layout/radial1"/>
    <dgm:cxn modelId="{2D330114-5D08-4332-8B91-91174A0E1397}" srcId="{8EBA0B18-2C7D-43F7-89D0-91DC57A7BC74}" destId="{EB6B934B-F583-4E7B-9EC6-A880A6200732}" srcOrd="10" destOrd="0" parTransId="{BE8E26D2-7EEE-4395-BA05-580D032C2AA0}" sibTransId="{2EAF395A-7824-4AC2-A21E-0DAD69A3AB2A}"/>
    <dgm:cxn modelId="{201E851A-6FCE-4060-9244-124924A721D9}" type="presOf" srcId="{B7FA66BD-BC42-4718-8670-3018F8112A05}" destId="{DBD32A14-FE74-4449-B944-44F0B914D864}" srcOrd="0" destOrd="0" presId="urn:microsoft.com/office/officeart/2005/8/layout/radial1"/>
    <dgm:cxn modelId="{58764520-AEBE-4613-A4C5-CE53E6E56146}" type="presOf" srcId="{0C7A9786-6980-40E7-89E4-09017D22D142}" destId="{A03FCFE9-C007-4EDC-BD4E-8098990A108D}" srcOrd="0" destOrd="0" presId="urn:microsoft.com/office/officeart/2005/8/layout/radial1"/>
    <dgm:cxn modelId="{69A15624-8FA1-49EC-BA37-83086F7DC9BD}" type="presOf" srcId="{B0804E61-F4F9-4127-8771-6E2339F4DD36}" destId="{36EEAD92-C09C-4609-95A6-DD271E430F81}" srcOrd="0" destOrd="0" presId="urn:microsoft.com/office/officeart/2005/8/layout/radial1"/>
    <dgm:cxn modelId="{5A8E7429-1B22-4917-87F9-24E1030E8D31}" type="presOf" srcId="{A31572B3-AF39-4485-A94C-DA5B4898CF71}" destId="{BA4053FD-4AD6-4422-AB71-FD889D9CEA3D}" srcOrd="1" destOrd="0" presId="urn:microsoft.com/office/officeart/2005/8/layout/radial1"/>
    <dgm:cxn modelId="{AB7D8329-222F-4894-ADE3-72BC3EA06E26}" srcId="{8EBA0B18-2C7D-43F7-89D0-91DC57A7BC74}" destId="{1DFE64B9-18C4-409D-B3DE-081041839D71}" srcOrd="3" destOrd="0" parTransId="{B7FA66BD-BC42-4718-8670-3018F8112A05}" sibTransId="{1721FC6F-7631-44C8-AEE4-D11E6B4FEA91}"/>
    <dgm:cxn modelId="{220BF031-0E13-4F5F-8B55-A3E5C3FFEA7F}" type="presOf" srcId="{456E8153-8A8B-4C29-A841-0AF99263DDFF}" destId="{D773A0FF-6885-434F-A5F2-373670858016}" srcOrd="0" destOrd="0" presId="urn:microsoft.com/office/officeart/2005/8/layout/radial1"/>
    <dgm:cxn modelId="{D89EB436-91F2-4D20-BB7A-13EBA17AE0A6}" type="presOf" srcId="{59D50DE4-EFA2-4294-B69A-476A815215C2}" destId="{BDF77EA5-0C45-43A4-87AB-516218BB9A47}" srcOrd="0" destOrd="0" presId="urn:microsoft.com/office/officeart/2005/8/layout/radial1"/>
    <dgm:cxn modelId="{70A28D3B-3AFE-4EFC-9807-E9016096ED57}" srcId="{8EBA0B18-2C7D-43F7-89D0-91DC57A7BC74}" destId="{B9123EFB-0ACD-4D94-B0CB-C4A8A879D6AF}" srcOrd="4" destOrd="0" parTransId="{FCE36478-1C96-417B-AB02-9F3D9711677A}" sibTransId="{40B3CFBE-F326-4F7E-AA85-364F6A3095F7}"/>
    <dgm:cxn modelId="{AB03685B-30FC-40A5-85E8-04BF4182D918}" srcId="{8EBA0B18-2C7D-43F7-89D0-91DC57A7BC74}" destId="{08376B8D-05F2-48B4-B53E-316C6B4FBC25}" srcOrd="9" destOrd="0" parTransId="{0C7A9786-6980-40E7-89E4-09017D22D142}" sibTransId="{182E3BA0-8B60-4938-A682-ABFA15044235}"/>
    <dgm:cxn modelId="{59316D41-2E9F-4847-9274-F799D4058F24}" type="presOf" srcId="{A4ED22E8-6768-4275-BBC7-B42F89C46828}" destId="{8E1FDF71-98BA-4D6F-86EA-75D4D6020F91}" srcOrd="0" destOrd="0" presId="urn:microsoft.com/office/officeart/2005/8/layout/radial1"/>
    <dgm:cxn modelId="{31839F61-A9D1-40E0-B357-4D29701B9EFF}" srcId="{8EBA0B18-2C7D-43F7-89D0-91DC57A7BC74}" destId="{B0804E61-F4F9-4127-8771-6E2339F4DD36}" srcOrd="11" destOrd="0" parTransId="{A65B4656-3E67-4FC4-9031-9B844905FD3C}" sibTransId="{B7A6698B-3E03-455C-9F41-1A9692701C79}"/>
    <dgm:cxn modelId="{007C8942-C950-482E-8BDA-81282435D03B}" type="presOf" srcId="{FCE36478-1C96-417B-AB02-9F3D9711677A}" destId="{4E135C06-848D-417A-8078-62561C03E7F1}" srcOrd="0" destOrd="0" presId="urn:microsoft.com/office/officeart/2005/8/layout/radial1"/>
    <dgm:cxn modelId="{04B82D64-2D39-4476-A0D5-957FBCA03E16}" type="presOf" srcId="{444B2717-19BA-44AD-8368-80AA506B8704}" destId="{AB2B2637-8CFF-4806-A320-589E6C33ED52}" srcOrd="1" destOrd="0" presId="urn:microsoft.com/office/officeart/2005/8/layout/radial1"/>
    <dgm:cxn modelId="{BD4AF744-9D59-4713-82CC-42D498A667FB}" type="presOf" srcId="{A8C82A16-4681-47C9-B85F-B37555BB4EA1}" destId="{0786005C-942A-427D-B58C-80AB999E9D3A}" srcOrd="0" destOrd="0" presId="urn:microsoft.com/office/officeart/2005/8/layout/radial1"/>
    <dgm:cxn modelId="{57CC3F49-3B7A-4591-A26C-8132A691D7A3}" type="presOf" srcId="{BE8E26D2-7EEE-4395-BA05-580D032C2AA0}" destId="{2C9D1319-3645-4878-8C79-3BCA7CB6DF46}" srcOrd="0" destOrd="0" presId="urn:microsoft.com/office/officeart/2005/8/layout/radial1"/>
    <dgm:cxn modelId="{82ACDB4A-4AD1-4D4E-90F2-0B3E4E750B16}" type="presOf" srcId="{75B15AE3-3CF3-4398-8E38-77EF37637A0C}" destId="{527ADA52-4746-43BC-9086-4CB172737F87}" srcOrd="0" destOrd="0" presId="urn:microsoft.com/office/officeart/2005/8/layout/radial1"/>
    <dgm:cxn modelId="{D71E4B4D-FFF0-4B87-B392-83040225FEAB}" type="presOf" srcId="{BD184865-D9EE-4D59-8C09-F5DE56CE37A2}" destId="{88FBE953-1737-4E85-AA39-508CDE8CFD89}" srcOrd="0" destOrd="0" presId="urn:microsoft.com/office/officeart/2005/8/layout/radial1"/>
    <dgm:cxn modelId="{C730D471-ABAF-4942-9094-5C6FF4DAB2F5}" type="presOf" srcId="{0C5375CD-48DB-4988-BE33-C8F4D7AACA04}" destId="{0CC99CCF-2610-4969-8584-201E777F0D2E}" srcOrd="1" destOrd="0" presId="urn:microsoft.com/office/officeart/2005/8/layout/radial1"/>
    <dgm:cxn modelId="{FF1C1575-16EF-49B2-976F-489F852972BB}" type="presOf" srcId="{8EBA0B18-2C7D-43F7-89D0-91DC57A7BC74}" destId="{D09D0A64-5FA7-49F7-BDDB-ED132BEB3506}" srcOrd="0" destOrd="0" presId="urn:microsoft.com/office/officeart/2005/8/layout/radial1"/>
    <dgm:cxn modelId="{C6B85F55-7E61-40D5-BEF4-55FF62AA4015}" type="presOf" srcId="{0C7A9786-6980-40E7-89E4-09017D22D142}" destId="{DC4E2266-FC97-4EE3-BE5F-4025A0946FA1}" srcOrd="1" destOrd="0" presId="urn:microsoft.com/office/officeart/2005/8/layout/radial1"/>
    <dgm:cxn modelId="{244FA657-DFA5-44DD-9BF9-EA8DF3B60D0F}" srcId="{8EBA0B18-2C7D-43F7-89D0-91DC57A7BC74}" destId="{33C32C20-3277-4A77-A3DF-FD80BB2EFDA1}" srcOrd="0" destOrd="0" parTransId="{90EB5EA0-65CA-4AA1-9A10-9A5FD150B089}" sibTransId="{FB7B009C-BA4F-4F97-AAE0-6CC9348E01FC}"/>
    <dgm:cxn modelId="{C6C9EA79-4DEE-426B-BD19-5BCECD0EEF93}" type="presOf" srcId="{A31572B3-AF39-4485-A94C-DA5B4898CF71}" destId="{7B45DAC6-7455-4634-A636-359DAD68C6AA}" srcOrd="0" destOrd="0" presId="urn:microsoft.com/office/officeart/2005/8/layout/radial1"/>
    <dgm:cxn modelId="{DB81DC7D-36B2-42B1-AE9D-87AC48092CA4}" srcId="{8EBA0B18-2C7D-43F7-89D0-91DC57A7BC74}" destId="{BD184865-D9EE-4D59-8C09-F5DE56CE37A2}" srcOrd="6" destOrd="0" parTransId="{0C5375CD-48DB-4988-BE33-C8F4D7AACA04}" sibTransId="{CB9551A0-9B73-45B1-ACDD-24B94A0654D2}"/>
    <dgm:cxn modelId="{CE4B8580-1E81-45E7-BDAF-C0C68CC052AD}" type="presOf" srcId="{74D95246-344D-49B3-A13A-B5E4855CE4F3}" destId="{081841A5-BAC6-4CE8-8BF0-3089160516D7}" srcOrd="0" destOrd="0" presId="urn:microsoft.com/office/officeart/2005/8/layout/radial1"/>
    <dgm:cxn modelId="{C2D4AC82-D4CF-493B-B6B2-2725FD99ACDF}" type="presOf" srcId="{B7FA66BD-BC42-4718-8670-3018F8112A05}" destId="{8E46F286-D18F-4538-878C-71A05EFB008B}" srcOrd="1" destOrd="0" presId="urn:microsoft.com/office/officeart/2005/8/layout/radial1"/>
    <dgm:cxn modelId="{5548DF8E-03BD-42AF-A55C-3384F39D0C89}" type="presOf" srcId="{B9123EFB-0ACD-4D94-B0CB-C4A8A879D6AF}" destId="{2F5B9F7D-EDB9-45FB-A28E-A1B5ABCF509E}" srcOrd="0" destOrd="0" presId="urn:microsoft.com/office/officeart/2005/8/layout/radial1"/>
    <dgm:cxn modelId="{5834DA99-BB04-486B-8B3B-16C94030F661}" type="presOf" srcId="{A97D7C17-2694-457B-B061-EA4C6C462950}" destId="{DF8410BC-3473-4FF6-B955-F600611A8FAC}" srcOrd="0" destOrd="0" presId="urn:microsoft.com/office/officeart/2005/8/layout/radial1"/>
    <dgm:cxn modelId="{52360DA1-08AE-4294-BEC9-59C978D4CD42}" srcId="{8EBA0B18-2C7D-43F7-89D0-91DC57A7BC74}" destId="{A4ED22E8-6768-4275-BBC7-B42F89C46828}" srcOrd="5" destOrd="0" parTransId="{444B2717-19BA-44AD-8368-80AA506B8704}" sibTransId="{6F54CF68-1A14-4200-ACE5-E6F016B29BC8}"/>
    <dgm:cxn modelId="{CBA0D7A5-E669-4152-9F2C-3B7DF2992BD6}" srcId="{8EBA0B18-2C7D-43F7-89D0-91DC57A7BC74}" destId="{456E8153-8A8B-4C29-A841-0AF99263DDFF}" srcOrd="7" destOrd="0" parTransId="{75B15AE3-3CF3-4398-8E38-77EF37637A0C}" sibTransId="{19A9E717-CD04-4808-843A-98DC581B989E}"/>
    <dgm:cxn modelId="{ABDCB7A9-4912-42D7-B1B1-9CE407D33835}" type="presOf" srcId="{EB6B934B-F583-4E7B-9EC6-A880A6200732}" destId="{C2A24A1E-DDF0-4C1F-8F5F-A01A87AA8827}" srcOrd="0" destOrd="0" presId="urn:microsoft.com/office/officeart/2005/8/layout/radial1"/>
    <dgm:cxn modelId="{8EF221B9-191A-42C0-AFE2-917E60DD5C9D}" type="presOf" srcId="{74D95246-344D-49B3-A13A-B5E4855CE4F3}" destId="{0673236D-D350-4523-92F7-7E3671692B2F}" srcOrd="1" destOrd="0" presId="urn:microsoft.com/office/officeart/2005/8/layout/radial1"/>
    <dgm:cxn modelId="{967539C4-FF7F-4C17-9DFD-13AB29DE41DF}" type="presOf" srcId="{0C5375CD-48DB-4988-BE33-C8F4D7AACA04}" destId="{D7264A37-DEBE-46CD-8382-2FECAB6F413D}" srcOrd="0" destOrd="0" presId="urn:microsoft.com/office/officeart/2005/8/layout/radial1"/>
    <dgm:cxn modelId="{872C91C5-F8ED-450F-ACB8-BE7E11D22F05}" type="presOf" srcId="{75B15AE3-3CF3-4398-8E38-77EF37637A0C}" destId="{F25BC7E6-1E97-4478-ABCE-5044D4059D15}" srcOrd="1" destOrd="0" presId="urn:microsoft.com/office/officeart/2005/8/layout/radial1"/>
    <dgm:cxn modelId="{650EAAD4-2FC1-4892-8D78-EF8626088CCD}" type="presOf" srcId="{90EB5EA0-65CA-4AA1-9A10-9A5FD150B089}" destId="{0D604052-CA29-4F47-9A4E-28BD83A89FFE}" srcOrd="0" destOrd="0" presId="urn:microsoft.com/office/officeart/2005/8/layout/radial1"/>
    <dgm:cxn modelId="{48DD80D6-8DC4-499D-86FE-26AE4002FD39}" srcId="{8EBA0B18-2C7D-43F7-89D0-91DC57A7BC74}" destId="{5DE5DA81-85CF-44B7-BECD-16EDA2961AB3}" srcOrd="2" destOrd="0" parTransId="{74D95246-344D-49B3-A13A-B5E4855CE4F3}" sibTransId="{E53681CD-6840-44C7-A39B-B27482B48661}"/>
    <dgm:cxn modelId="{2413BDD8-5C4A-413E-B2A9-53246E79D179}" type="presOf" srcId="{BE8E26D2-7EEE-4395-BA05-580D032C2AA0}" destId="{876F2715-E284-4DF1-992C-C7D32F1B5B4A}" srcOrd="1" destOrd="0" presId="urn:microsoft.com/office/officeart/2005/8/layout/radial1"/>
    <dgm:cxn modelId="{77F277DA-FFCC-4ABE-B691-21D6CD257A39}" srcId="{A8C82A16-4681-47C9-B85F-B37555BB4EA1}" destId="{8EBA0B18-2C7D-43F7-89D0-91DC57A7BC74}" srcOrd="0" destOrd="0" parTransId="{2DE31E16-55E7-46BA-A5C0-33C429F158CA}" sibTransId="{AC77A3D0-240A-48D0-9ACB-44FD0F0C0E04}"/>
    <dgm:cxn modelId="{B04E36DB-E4DD-4C27-9554-573FB44D566E}" srcId="{8EBA0B18-2C7D-43F7-89D0-91DC57A7BC74}" destId="{73B8BCB3-08FA-487F-84B3-D446D81DAEFA}" srcOrd="8" destOrd="0" parTransId="{A31572B3-AF39-4485-A94C-DA5B4898CF71}" sibTransId="{DF3140BE-2520-4B20-8C07-009436774F56}"/>
    <dgm:cxn modelId="{B364B0DC-70EE-4566-9748-48C2351A441B}" srcId="{8EBA0B18-2C7D-43F7-89D0-91DC57A7BC74}" destId="{A97D7C17-2694-457B-B061-EA4C6C462950}" srcOrd="1" destOrd="0" parTransId="{59D50DE4-EFA2-4294-B69A-476A815215C2}" sibTransId="{8C2239A3-F308-435C-81E0-7B2F1CCB988F}"/>
    <dgm:cxn modelId="{E6C393DD-E519-4C43-B55E-989D57B95C2A}" type="presOf" srcId="{1DFE64B9-18C4-409D-B3DE-081041839D71}" destId="{5D52D09A-7B65-4A3A-A4BD-994BBE637F7F}" srcOrd="0" destOrd="0" presId="urn:microsoft.com/office/officeart/2005/8/layout/radial1"/>
    <dgm:cxn modelId="{29992BE1-FB04-48A7-BF5E-A2566435B25D}" type="presOf" srcId="{73B8BCB3-08FA-487F-84B3-D446D81DAEFA}" destId="{7D2632CE-CA96-4EA5-B172-138556A1140A}" srcOrd="0" destOrd="0" presId="urn:microsoft.com/office/officeart/2005/8/layout/radial1"/>
    <dgm:cxn modelId="{0347E2F1-3993-486F-A87E-80D6932F4B22}" type="presOf" srcId="{90EB5EA0-65CA-4AA1-9A10-9A5FD150B089}" destId="{1449EADA-3A86-43CC-9A90-3EE56EC53D4B}" srcOrd="1" destOrd="0" presId="urn:microsoft.com/office/officeart/2005/8/layout/radial1"/>
    <dgm:cxn modelId="{3238DAF2-4184-42AF-881F-0F6DD281B0A5}" type="presOf" srcId="{444B2717-19BA-44AD-8368-80AA506B8704}" destId="{016B7484-10BE-4E86-913B-D05B35DA975D}" srcOrd="0" destOrd="0" presId="urn:microsoft.com/office/officeart/2005/8/layout/radial1"/>
    <dgm:cxn modelId="{01641AF4-1423-4F02-9410-7831C63CBC6F}" type="presOf" srcId="{A65B4656-3E67-4FC4-9031-9B844905FD3C}" destId="{CAEA0480-770B-4085-B4C5-FC9D7E767E0A}" srcOrd="1" destOrd="0" presId="urn:microsoft.com/office/officeart/2005/8/layout/radial1"/>
    <dgm:cxn modelId="{EFF4C1F5-366D-4371-9504-FD0952C439EF}" type="presOf" srcId="{A65B4656-3E67-4FC4-9031-9B844905FD3C}" destId="{280FBB9D-C7B0-46CA-9C96-ABE765B115AA}" srcOrd="0" destOrd="0" presId="urn:microsoft.com/office/officeart/2005/8/layout/radial1"/>
    <dgm:cxn modelId="{703ECFF7-60A1-4C5A-B8D5-86DA53483FC1}" type="presOf" srcId="{FCE36478-1C96-417B-AB02-9F3D9711677A}" destId="{A2D371FF-65BA-4E92-B85C-E20712F6B6A6}" srcOrd="1" destOrd="0" presId="urn:microsoft.com/office/officeart/2005/8/layout/radial1"/>
    <dgm:cxn modelId="{F78462F9-0142-42CE-ABDE-FD2189AB6E31}" type="presOf" srcId="{5DE5DA81-85CF-44B7-BECD-16EDA2961AB3}" destId="{F299F34C-5E9B-4116-8285-34CAE1E65431}" srcOrd="0" destOrd="0" presId="urn:microsoft.com/office/officeart/2005/8/layout/radial1"/>
    <dgm:cxn modelId="{B90891FD-0ADD-4DD0-A7A0-E2391AB27989}" type="presOf" srcId="{33C32C20-3277-4A77-A3DF-FD80BB2EFDA1}" destId="{A4312CCD-DE9A-4D7B-B54B-73397FC29129}" srcOrd="0" destOrd="0" presId="urn:microsoft.com/office/officeart/2005/8/layout/radial1"/>
    <dgm:cxn modelId="{5D8EA812-6FA0-43F1-BE9E-10F55FAFFE16}" type="presParOf" srcId="{0786005C-942A-427D-B58C-80AB999E9D3A}" destId="{D09D0A64-5FA7-49F7-BDDB-ED132BEB3506}" srcOrd="0" destOrd="0" presId="urn:microsoft.com/office/officeart/2005/8/layout/radial1"/>
    <dgm:cxn modelId="{A61BECFD-D24C-47A9-987E-E4D453AC6C49}" type="presParOf" srcId="{0786005C-942A-427D-B58C-80AB999E9D3A}" destId="{0D604052-CA29-4F47-9A4E-28BD83A89FFE}" srcOrd="1" destOrd="0" presId="urn:microsoft.com/office/officeart/2005/8/layout/radial1"/>
    <dgm:cxn modelId="{F9233C2E-D205-4E45-ADCE-DCEA0CAB5F2F}" type="presParOf" srcId="{0D604052-CA29-4F47-9A4E-28BD83A89FFE}" destId="{1449EADA-3A86-43CC-9A90-3EE56EC53D4B}" srcOrd="0" destOrd="0" presId="urn:microsoft.com/office/officeart/2005/8/layout/radial1"/>
    <dgm:cxn modelId="{3CC6D3A3-03D7-4B92-B0AD-CEBC72730F3A}" type="presParOf" srcId="{0786005C-942A-427D-B58C-80AB999E9D3A}" destId="{A4312CCD-DE9A-4D7B-B54B-73397FC29129}" srcOrd="2" destOrd="0" presId="urn:microsoft.com/office/officeart/2005/8/layout/radial1"/>
    <dgm:cxn modelId="{2624B5FC-94B4-44C8-B4D3-5424A874FCD9}" type="presParOf" srcId="{0786005C-942A-427D-B58C-80AB999E9D3A}" destId="{BDF77EA5-0C45-43A4-87AB-516218BB9A47}" srcOrd="3" destOrd="0" presId="urn:microsoft.com/office/officeart/2005/8/layout/radial1"/>
    <dgm:cxn modelId="{91BF5BCB-B77A-4A86-A64F-CE1A1332B71C}" type="presParOf" srcId="{BDF77EA5-0C45-43A4-87AB-516218BB9A47}" destId="{A723CDB4-66B9-485A-B0F9-92EF3DD3CA59}" srcOrd="0" destOrd="0" presId="urn:microsoft.com/office/officeart/2005/8/layout/radial1"/>
    <dgm:cxn modelId="{8A914262-B6ED-4517-9E52-6F186EB2E039}" type="presParOf" srcId="{0786005C-942A-427D-B58C-80AB999E9D3A}" destId="{DF8410BC-3473-4FF6-B955-F600611A8FAC}" srcOrd="4" destOrd="0" presId="urn:microsoft.com/office/officeart/2005/8/layout/radial1"/>
    <dgm:cxn modelId="{7E5AECDB-0919-4136-B17C-6F6029B8201F}" type="presParOf" srcId="{0786005C-942A-427D-B58C-80AB999E9D3A}" destId="{081841A5-BAC6-4CE8-8BF0-3089160516D7}" srcOrd="5" destOrd="0" presId="urn:microsoft.com/office/officeart/2005/8/layout/radial1"/>
    <dgm:cxn modelId="{B7A5E60F-4F4D-4895-AC2F-DB8BA5E4C2E9}" type="presParOf" srcId="{081841A5-BAC6-4CE8-8BF0-3089160516D7}" destId="{0673236D-D350-4523-92F7-7E3671692B2F}" srcOrd="0" destOrd="0" presId="urn:microsoft.com/office/officeart/2005/8/layout/radial1"/>
    <dgm:cxn modelId="{F258B3BB-1B79-4C59-AAE8-9FFFF4C0D607}" type="presParOf" srcId="{0786005C-942A-427D-B58C-80AB999E9D3A}" destId="{F299F34C-5E9B-4116-8285-34CAE1E65431}" srcOrd="6" destOrd="0" presId="urn:microsoft.com/office/officeart/2005/8/layout/radial1"/>
    <dgm:cxn modelId="{0EB1F358-0339-432A-BFC3-CECFEDE21E80}" type="presParOf" srcId="{0786005C-942A-427D-B58C-80AB999E9D3A}" destId="{DBD32A14-FE74-4449-B944-44F0B914D864}" srcOrd="7" destOrd="0" presId="urn:microsoft.com/office/officeart/2005/8/layout/radial1"/>
    <dgm:cxn modelId="{9E958909-B6FA-4ACA-8717-40C384C42973}" type="presParOf" srcId="{DBD32A14-FE74-4449-B944-44F0B914D864}" destId="{8E46F286-D18F-4538-878C-71A05EFB008B}" srcOrd="0" destOrd="0" presId="urn:microsoft.com/office/officeart/2005/8/layout/radial1"/>
    <dgm:cxn modelId="{47B493D0-582C-464C-ACC7-D7E6360BB54B}" type="presParOf" srcId="{0786005C-942A-427D-B58C-80AB999E9D3A}" destId="{5D52D09A-7B65-4A3A-A4BD-994BBE637F7F}" srcOrd="8" destOrd="0" presId="urn:microsoft.com/office/officeart/2005/8/layout/radial1"/>
    <dgm:cxn modelId="{9FC68BA9-17A3-4614-BF4D-38267440C36F}" type="presParOf" srcId="{0786005C-942A-427D-B58C-80AB999E9D3A}" destId="{4E135C06-848D-417A-8078-62561C03E7F1}" srcOrd="9" destOrd="0" presId="urn:microsoft.com/office/officeart/2005/8/layout/radial1"/>
    <dgm:cxn modelId="{30E8883E-33B2-4F3D-8205-1D5700D695F4}" type="presParOf" srcId="{4E135C06-848D-417A-8078-62561C03E7F1}" destId="{A2D371FF-65BA-4E92-B85C-E20712F6B6A6}" srcOrd="0" destOrd="0" presId="urn:microsoft.com/office/officeart/2005/8/layout/radial1"/>
    <dgm:cxn modelId="{79546B3F-4B27-433C-9D70-021B7A32601C}" type="presParOf" srcId="{0786005C-942A-427D-B58C-80AB999E9D3A}" destId="{2F5B9F7D-EDB9-45FB-A28E-A1B5ABCF509E}" srcOrd="10" destOrd="0" presId="urn:microsoft.com/office/officeart/2005/8/layout/radial1"/>
    <dgm:cxn modelId="{3F809453-7E56-4A1B-AB27-3F616EDA6D6C}" type="presParOf" srcId="{0786005C-942A-427D-B58C-80AB999E9D3A}" destId="{016B7484-10BE-4E86-913B-D05B35DA975D}" srcOrd="11" destOrd="0" presId="urn:microsoft.com/office/officeart/2005/8/layout/radial1"/>
    <dgm:cxn modelId="{8DD2449C-4B07-44D7-A40E-60DC9179F334}" type="presParOf" srcId="{016B7484-10BE-4E86-913B-D05B35DA975D}" destId="{AB2B2637-8CFF-4806-A320-589E6C33ED52}" srcOrd="0" destOrd="0" presId="urn:microsoft.com/office/officeart/2005/8/layout/radial1"/>
    <dgm:cxn modelId="{82FD5B5F-F664-446A-9350-2AF13F06CCAC}" type="presParOf" srcId="{0786005C-942A-427D-B58C-80AB999E9D3A}" destId="{8E1FDF71-98BA-4D6F-86EA-75D4D6020F91}" srcOrd="12" destOrd="0" presId="urn:microsoft.com/office/officeart/2005/8/layout/radial1"/>
    <dgm:cxn modelId="{67B47561-6117-47CE-9846-8466D548817C}" type="presParOf" srcId="{0786005C-942A-427D-B58C-80AB999E9D3A}" destId="{D7264A37-DEBE-46CD-8382-2FECAB6F413D}" srcOrd="13" destOrd="0" presId="urn:microsoft.com/office/officeart/2005/8/layout/radial1"/>
    <dgm:cxn modelId="{4EA55716-4DF3-4C43-A171-77E8B6D396B5}" type="presParOf" srcId="{D7264A37-DEBE-46CD-8382-2FECAB6F413D}" destId="{0CC99CCF-2610-4969-8584-201E777F0D2E}" srcOrd="0" destOrd="0" presId="urn:microsoft.com/office/officeart/2005/8/layout/radial1"/>
    <dgm:cxn modelId="{408B9AE1-C047-485A-97FB-F9FC7933A776}" type="presParOf" srcId="{0786005C-942A-427D-B58C-80AB999E9D3A}" destId="{88FBE953-1737-4E85-AA39-508CDE8CFD89}" srcOrd="14" destOrd="0" presId="urn:microsoft.com/office/officeart/2005/8/layout/radial1"/>
    <dgm:cxn modelId="{B9237C01-D111-4036-976F-6CB8CCE1FB1E}" type="presParOf" srcId="{0786005C-942A-427D-B58C-80AB999E9D3A}" destId="{527ADA52-4746-43BC-9086-4CB172737F87}" srcOrd="15" destOrd="0" presId="urn:microsoft.com/office/officeart/2005/8/layout/radial1"/>
    <dgm:cxn modelId="{796F96DC-AD92-41D1-A03A-7F3761E05EB5}" type="presParOf" srcId="{527ADA52-4746-43BC-9086-4CB172737F87}" destId="{F25BC7E6-1E97-4478-ABCE-5044D4059D15}" srcOrd="0" destOrd="0" presId="urn:microsoft.com/office/officeart/2005/8/layout/radial1"/>
    <dgm:cxn modelId="{B22BF4FA-9004-41C6-8471-27126DC8A032}" type="presParOf" srcId="{0786005C-942A-427D-B58C-80AB999E9D3A}" destId="{D773A0FF-6885-434F-A5F2-373670858016}" srcOrd="16" destOrd="0" presId="urn:microsoft.com/office/officeart/2005/8/layout/radial1"/>
    <dgm:cxn modelId="{692D2CC1-BEE0-419B-B7A6-1BB872BA8669}" type="presParOf" srcId="{0786005C-942A-427D-B58C-80AB999E9D3A}" destId="{7B45DAC6-7455-4634-A636-359DAD68C6AA}" srcOrd="17" destOrd="0" presId="urn:microsoft.com/office/officeart/2005/8/layout/radial1"/>
    <dgm:cxn modelId="{A90809F9-0B65-4040-8ABE-47C47AAD3198}" type="presParOf" srcId="{7B45DAC6-7455-4634-A636-359DAD68C6AA}" destId="{BA4053FD-4AD6-4422-AB71-FD889D9CEA3D}" srcOrd="0" destOrd="0" presId="urn:microsoft.com/office/officeart/2005/8/layout/radial1"/>
    <dgm:cxn modelId="{52B3F6C5-6A67-4F4C-85D6-42CD64D3576F}" type="presParOf" srcId="{0786005C-942A-427D-B58C-80AB999E9D3A}" destId="{7D2632CE-CA96-4EA5-B172-138556A1140A}" srcOrd="18" destOrd="0" presId="urn:microsoft.com/office/officeart/2005/8/layout/radial1"/>
    <dgm:cxn modelId="{093BF9C4-C493-4FFB-8C99-57EA36E1D891}" type="presParOf" srcId="{0786005C-942A-427D-B58C-80AB999E9D3A}" destId="{A03FCFE9-C007-4EDC-BD4E-8098990A108D}" srcOrd="19" destOrd="0" presId="urn:microsoft.com/office/officeart/2005/8/layout/radial1"/>
    <dgm:cxn modelId="{E37D8414-6A32-414D-B6F3-3E35E65C3031}" type="presParOf" srcId="{A03FCFE9-C007-4EDC-BD4E-8098990A108D}" destId="{DC4E2266-FC97-4EE3-BE5F-4025A0946FA1}" srcOrd="0" destOrd="0" presId="urn:microsoft.com/office/officeart/2005/8/layout/radial1"/>
    <dgm:cxn modelId="{FB1CEE3F-238F-4159-B656-E180F8C64F34}" type="presParOf" srcId="{0786005C-942A-427D-B58C-80AB999E9D3A}" destId="{25EE1B5A-C153-4448-A6C1-7B5A4E2EC238}" srcOrd="20" destOrd="0" presId="urn:microsoft.com/office/officeart/2005/8/layout/radial1"/>
    <dgm:cxn modelId="{1A09FC99-34A1-4DFD-ABEA-26548698259A}" type="presParOf" srcId="{0786005C-942A-427D-B58C-80AB999E9D3A}" destId="{2C9D1319-3645-4878-8C79-3BCA7CB6DF46}" srcOrd="21" destOrd="0" presId="urn:microsoft.com/office/officeart/2005/8/layout/radial1"/>
    <dgm:cxn modelId="{5BA7C9F8-F63F-4EB9-9770-3A8F957AF933}" type="presParOf" srcId="{2C9D1319-3645-4878-8C79-3BCA7CB6DF46}" destId="{876F2715-E284-4DF1-992C-C7D32F1B5B4A}" srcOrd="0" destOrd="0" presId="urn:microsoft.com/office/officeart/2005/8/layout/radial1"/>
    <dgm:cxn modelId="{95367B1D-373D-4AE3-AD7C-7C4175DEAC03}" type="presParOf" srcId="{0786005C-942A-427D-B58C-80AB999E9D3A}" destId="{C2A24A1E-DDF0-4C1F-8F5F-A01A87AA8827}" srcOrd="22" destOrd="0" presId="urn:microsoft.com/office/officeart/2005/8/layout/radial1"/>
    <dgm:cxn modelId="{FC87C0E2-E223-4F3B-A9FD-CF7FF84909B5}" type="presParOf" srcId="{0786005C-942A-427D-B58C-80AB999E9D3A}" destId="{280FBB9D-C7B0-46CA-9C96-ABE765B115AA}" srcOrd="23" destOrd="0" presId="urn:microsoft.com/office/officeart/2005/8/layout/radial1"/>
    <dgm:cxn modelId="{3011ECF0-0368-4057-B972-349BFA4283E2}" type="presParOf" srcId="{280FBB9D-C7B0-46CA-9C96-ABE765B115AA}" destId="{CAEA0480-770B-4085-B4C5-FC9D7E767E0A}" srcOrd="0" destOrd="0" presId="urn:microsoft.com/office/officeart/2005/8/layout/radial1"/>
    <dgm:cxn modelId="{C7DF6762-4FBB-4501-83F3-227E40BC80B8}" type="presParOf" srcId="{0786005C-942A-427D-B58C-80AB999E9D3A}" destId="{36EEAD92-C09C-4609-95A6-DD271E430F81}" srcOrd="24"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D0A64-5FA7-49F7-BDDB-ED132BEB3506}">
      <dsp:nvSpPr>
        <dsp:cNvPr id="0" name=""/>
        <dsp:cNvSpPr/>
      </dsp:nvSpPr>
      <dsp:spPr>
        <a:xfrm>
          <a:off x="4248599" y="2622999"/>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4432595" y="2806995"/>
        <a:ext cx="888408" cy="888408"/>
      </dsp:txXfrm>
    </dsp:sp>
    <dsp:sp modelId="{0D604052-CA29-4F47-9A4E-28BD83A89FFE}">
      <dsp:nvSpPr>
        <dsp:cNvPr id="0" name=""/>
        <dsp:cNvSpPr/>
      </dsp:nvSpPr>
      <dsp:spPr>
        <a:xfrm rot="16200000">
          <a:off x="4159459" y="1895783"/>
          <a:ext cx="1434680" cy="19751"/>
        </a:xfrm>
        <a:custGeom>
          <a:avLst/>
          <a:gdLst/>
          <a:ahLst/>
          <a:cxnLst/>
          <a:rect l="0" t="0" r="0" b="0"/>
          <a:pathLst>
            <a:path>
              <a:moveTo>
                <a:pt x="0" y="9875"/>
              </a:moveTo>
              <a:lnTo>
                <a:pt x="1434680"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840932" y="1869792"/>
        <a:ext cx="71734" cy="71734"/>
      </dsp:txXfrm>
    </dsp:sp>
    <dsp:sp modelId="{A4312CCD-DE9A-4D7B-B54B-73397FC29129}">
      <dsp:nvSpPr>
        <dsp:cNvPr id="0" name=""/>
        <dsp:cNvSpPr/>
      </dsp:nvSpPr>
      <dsp:spPr>
        <a:xfrm>
          <a:off x="4248599" y="-68080"/>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GB" sz="5500" kern="1200" dirty="0"/>
            <a:t> </a:t>
          </a:r>
        </a:p>
      </dsp:txBody>
      <dsp:txXfrm>
        <a:off x="4432595" y="115916"/>
        <a:ext cx="888408" cy="888408"/>
      </dsp:txXfrm>
    </dsp:sp>
    <dsp:sp modelId="{BDF77EA5-0C45-43A4-87AB-516218BB9A47}">
      <dsp:nvSpPr>
        <dsp:cNvPr id="0" name=""/>
        <dsp:cNvSpPr/>
      </dsp:nvSpPr>
      <dsp:spPr>
        <a:xfrm rot="17978562">
          <a:off x="4873920" y="2156091"/>
          <a:ext cx="1240895" cy="19751"/>
        </a:xfrm>
        <a:custGeom>
          <a:avLst/>
          <a:gdLst/>
          <a:ahLst/>
          <a:cxnLst/>
          <a:rect l="0" t="0" r="0" b="0"/>
          <a:pathLst>
            <a:path>
              <a:moveTo>
                <a:pt x="0" y="9875"/>
              </a:moveTo>
              <a:lnTo>
                <a:pt x="1240895"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63346" y="2134944"/>
        <a:ext cx="62044" cy="62044"/>
      </dsp:txXfrm>
    </dsp:sp>
    <dsp:sp modelId="{DF8410BC-3473-4FF6-B955-F600611A8FAC}">
      <dsp:nvSpPr>
        <dsp:cNvPr id="0" name=""/>
        <dsp:cNvSpPr/>
      </dsp:nvSpPr>
      <dsp:spPr>
        <a:xfrm>
          <a:off x="5483736" y="452533"/>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GB" sz="5500" kern="1200" dirty="0"/>
            <a:t> </a:t>
          </a:r>
        </a:p>
      </dsp:txBody>
      <dsp:txXfrm>
        <a:off x="5667732" y="636529"/>
        <a:ext cx="888408" cy="888408"/>
      </dsp:txXfrm>
    </dsp:sp>
    <dsp:sp modelId="{081841A5-BAC6-4CE8-8BF0-3089160516D7}">
      <dsp:nvSpPr>
        <dsp:cNvPr id="0" name=""/>
        <dsp:cNvSpPr/>
      </dsp:nvSpPr>
      <dsp:spPr>
        <a:xfrm rot="19790478">
          <a:off x="5330776" y="2594694"/>
          <a:ext cx="1317779" cy="19751"/>
        </a:xfrm>
        <a:custGeom>
          <a:avLst/>
          <a:gdLst/>
          <a:ahLst/>
          <a:cxnLst/>
          <a:rect l="0" t="0" r="0" b="0"/>
          <a:pathLst>
            <a:path>
              <a:moveTo>
                <a:pt x="0" y="9875"/>
              </a:moveTo>
              <a:lnTo>
                <a:pt x="1317779"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956721" y="2571625"/>
        <a:ext cx="65888" cy="65888"/>
      </dsp:txXfrm>
    </dsp:sp>
    <dsp:sp modelId="{F299F34C-5E9B-4116-8285-34CAE1E65431}">
      <dsp:nvSpPr>
        <dsp:cNvPr id="0" name=""/>
        <dsp:cNvSpPr/>
      </dsp:nvSpPr>
      <dsp:spPr>
        <a:xfrm>
          <a:off x="6474331" y="1329739"/>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GB" sz="5500" kern="1200" dirty="0"/>
            <a:t> </a:t>
          </a:r>
        </a:p>
      </dsp:txBody>
      <dsp:txXfrm>
        <a:off x="6658327" y="1513735"/>
        <a:ext cx="888408" cy="888408"/>
      </dsp:txXfrm>
    </dsp:sp>
    <dsp:sp modelId="{DBD32A14-FE74-4449-B944-44F0B914D864}">
      <dsp:nvSpPr>
        <dsp:cNvPr id="0" name=""/>
        <dsp:cNvSpPr/>
      </dsp:nvSpPr>
      <dsp:spPr>
        <a:xfrm rot="21564819">
          <a:off x="5504934" y="3228407"/>
          <a:ext cx="1267914" cy="19751"/>
        </a:xfrm>
        <a:custGeom>
          <a:avLst/>
          <a:gdLst/>
          <a:ahLst/>
          <a:cxnLst/>
          <a:rect l="0" t="0" r="0" b="0"/>
          <a:pathLst>
            <a:path>
              <a:moveTo>
                <a:pt x="0" y="9875"/>
              </a:moveTo>
              <a:lnTo>
                <a:pt x="1267914"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107193" y="3206585"/>
        <a:ext cx="63395" cy="63395"/>
      </dsp:txXfrm>
    </dsp:sp>
    <dsp:sp modelId="{5D52D09A-7B65-4A3A-A4BD-994BBE637F7F}">
      <dsp:nvSpPr>
        <dsp:cNvPr id="0" name=""/>
        <dsp:cNvSpPr/>
      </dsp:nvSpPr>
      <dsp:spPr>
        <a:xfrm>
          <a:off x="6772782" y="2597167"/>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GB" sz="5500" kern="1200" dirty="0"/>
            <a:t> </a:t>
          </a:r>
        </a:p>
      </dsp:txBody>
      <dsp:txXfrm>
        <a:off x="6956778" y="2781163"/>
        <a:ext cx="888408" cy="888408"/>
      </dsp:txXfrm>
    </dsp:sp>
    <dsp:sp modelId="{4E135C06-848D-417A-8078-62561C03E7F1}">
      <dsp:nvSpPr>
        <dsp:cNvPr id="0" name=""/>
        <dsp:cNvSpPr/>
      </dsp:nvSpPr>
      <dsp:spPr>
        <a:xfrm rot="1776285">
          <a:off x="5343627" y="3851991"/>
          <a:ext cx="1215868" cy="19751"/>
        </a:xfrm>
        <a:custGeom>
          <a:avLst/>
          <a:gdLst/>
          <a:ahLst/>
          <a:cxnLst/>
          <a:rect l="0" t="0" r="0" b="0"/>
          <a:pathLst>
            <a:path>
              <a:moveTo>
                <a:pt x="0" y="9875"/>
              </a:moveTo>
              <a:lnTo>
                <a:pt x="1215868"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921165" y="3831470"/>
        <a:ext cx="60793" cy="60793"/>
      </dsp:txXfrm>
    </dsp:sp>
    <dsp:sp modelId="{2F5B9F7D-EDB9-45FB-A28E-A1B5ABCF509E}">
      <dsp:nvSpPr>
        <dsp:cNvPr id="0" name=""/>
        <dsp:cNvSpPr/>
      </dsp:nvSpPr>
      <dsp:spPr>
        <a:xfrm>
          <a:off x="6398123" y="3844335"/>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endParaRPr lang="en-GB" sz="5400" kern="1200"/>
        </a:p>
      </dsp:txBody>
      <dsp:txXfrm>
        <a:off x="6582119" y="4028331"/>
        <a:ext cx="888408" cy="888408"/>
      </dsp:txXfrm>
    </dsp:sp>
    <dsp:sp modelId="{016B7484-10BE-4E86-913B-D05B35DA975D}">
      <dsp:nvSpPr>
        <dsp:cNvPr id="0" name=""/>
        <dsp:cNvSpPr/>
      </dsp:nvSpPr>
      <dsp:spPr>
        <a:xfrm rot="3593016">
          <a:off x="4932515" y="4235227"/>
          <a:ext cx="1041621" cy="19751"/>
        </a:xfrm>
        <a:custGeom>
          <a:avLst/>
          <a:gdLst/>
          <a:ahLst/>
          <a:cxnLst/>
          <a:rect l="0" t="0" r="0" b="0"/>
          <a:pathLst>
            <a:path>
              <a:moveTo>
                <a:pt x="0" y="9875"/>
              </a:moveTo>
              <a:lnTo>
                <a:pt x="1041621"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27285" y="4219062"/>
        <a:ext cx="52081" cy="52081"/>
      </dsp:txXfrm>
    </dsp:sp>
    <dsp:sp modelId="{8E1FDF71-98BA-4D6F-86EA-75D4D6020F91}">
      <dsp:nvSpPr>
        <dsp:cNvPr id="0" name=""/>
        <dsp:cNvSpPr/>
      </dsp:nvSpPr>
      <dsp:spPr>
        <a:xfrm>
          <a:off x="5401651" y="4610806"/>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endParaRPr lang="en-GB" sz="5400" kern="1200"/>
        </a:p>
      </dsp:txBody>
      <dsp:txXfrm>
        <a:off x="5585647" y="4794802"/>
        <a:ext cx="888408" cy="888408"/>
      </dsp:txXfrm>
    </dsp:sp>
    <dsp:sp modelId="{D7264A37-DEBE-46CD-8382-2FECAB6F413D}">
      <dsp:nvSpPr>
        <dsp:cNvPr id="0" name=""/>
        <dsp:cNvSpPr/>
      </dsp:nvSpPr>
      <dsp:spPr>
        <a:xfrm rot="5400000">
          <a:off x="4159459" y="4586864"/>
          <a:ext cx="1434680" cy="19751"/>
        </a:xfrm>
        <a:custGeom>
          <a:avLst/>
          <a:gdLst/>
          <a:ahLst/>
          <a:cxnLst/>
          <a:rect l="0" t="0" r="0" b="0"/>
          <a:pathLst>
            <a:path>
              <a:moveTo>
                <a:pt x="0" y="9875"/>
              </a:moveTo>
              <a:lnTo>
                <a:pt x="1434680"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840932" y="4560873"/>
        <a:ext cx="71734" cy="71734"/>
      </dsp:txXfrm>
    </dsp:sp>
    <dsp:sp modelId="{88FBE953-1737-4E85-AA39-508CDE8CFD89}">
      <dsp:nvSpPr>
        <dsp:cNvPr id="0" name=""/>
        <dsp:cNvSpPr/>
      </dsp:nvSpPr>
      <dsp:spPr>
        <a:xfrm>
          <a:off x="4152247" y="5314080"/>
          <a:ext cx="1449104" cy="1256400"/>
        </a:xfrm>
        <a:prstGeom prst="ellipse">
          <a:avLst/>
        </a:prstGeom>
        <a:noFill/>
        <a:ln w="6350" cap="sq"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endParaRPr lang="en-GB" sz="5400" kern="1200"/>
        </a:p>
      </dsp:txBody>
      <dsp:txXfrm>
        <a:off x="4364463" y="5498076"/>
        <a:ext cx="1024672" cy="888408"/>
      </dsp:txXfrm>
    </dsp:sp>
    <dsp:sp modelId="{527ADA52-4746-43BC-9086-4CB172737F87}">
      <dsp:nvSpPr>
        <dsp:cNvPr id="0" name=""/>
        <dsp:cNvSpPr/>
      </dsp:nvSpPr>
      <dsp:spPr>
        <a:xfrm rot="7228206">
          <a:off x="3748822" y="4245670"/>
          <a:ext cx="1074156" cy="19751"/>
        </a:xfrm>
        <a:custGeom>
          <a:avLst/>
          <a:gdLst/>
          <a:ahLst/>
          <a:cxnLst/>
          <a:rect l="0" t="0" r="0" b="0"/>
          <a:pathLst>
            <a:path>
              <a:moveTo>
                <a:pt x="0" y="9875"/>
              </a:moveTo>
              <a:lnTo>
                <a:pt x="1074156"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9046" y="4228692"/>
        <a:ext cx="53707" cy="53707"/>
      </dsp:txXfrm>
    </dsp:sp>
    <dsp:sp modelId="{D773A0FF-6885-434F-A5F2-373670858016}">
      <dsp:nvSpPr>
        <dsp:cNvPr id="0" name=""/>
        <dsp:cNvSpPr/>
      </dsp:nvSpPr>
      <dsp:spPr>
        <a:xfrm>
          <a:off x="3066801" y="4631692"/>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endParaRPr lang="en-GB" sz="5400" kern="1200"/>
        </a:p>
      </dsp:txBody>
      <dsp:txXfrm>
        <a:off x="3250797" y="4815688"/>
        <a:ext cx="888408" cy="888408"/>
      </dsp:txXfrm>
    </dsp:sp>
    <dsp:sp modelId="{7B45DAC6-7455-4634-A636-359DAD68C6AA}">
      <dsp:nvSpPr>
        <dsp:cNvPr id="0" name=""/>
        <dsp:cNvSpPr/>
      </dsp:nvSpPr>
      <dsp:spPr>
        <a:xfrm rot="9028197">
          <a:off x="3200152" y="3848786"/>
          <a:ext cx="1208548" cy="19751"/>
        </a:xfrm>
        <a:custGeom>
          <a:avLst/>
          <a:gdLst/>
          <a:ahLst/>
          <a:cxnLst/>
          <a:rect l="0" t="0" r="0" b="0"/>
          <a:pathLst>
            <a:path>
              <a:moveTo>
                <a:pt x="0" y="9875"/>
              </a:moveTo>
              <a:lnTo>
                <a:pt x="1208548"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3774213" y="3828448"/>
        <a:ext cx="60427" cy="60427"/>
      </dsp:txXfrm>
    </dsp:sp>
    <dsp:sp modelId="{7D2632CE-CA96-4EA5-B172-138556A1140A}">
      <dsp:nvSpPr>
        <dsp:cNvPr id="0" name=""/>
        <dsp:cNvSpPr/>
      </dsp:nvSpPr>
      <dsp:spPr>
        <a:xfrm>
          <a:off x="2103854" y="3837923"/>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endParaRPr lang="en-GB" sz="5400" kern="1200"/>
        </a:p>
      </dsp:txBody>
      <dsp:txXfrm>
        <a:off x="2287850" y="4021919"/>
        <a:ext cx="888408" cy="888408"/>
      </dsp:txXfrm>
    </dsp:sp>
    <dsp:sp modelId="{A03FCFE9-C007-4EDC-BD4E-8098990A108D}">
      <dsp:nvSpPr>
        <dsp:cNvPr id="0" name=""/>
        <dsp:cNvSpPr/>
      </dsp:nvSpPr>
      <dsp:spPr>
        <a:xfrm rot="10813554">
          <a:off x="3001363" y="3236388"/>
          <a:ext cx="1247246" cy="19751"/>
        </a:xfrm>
        <a:custGeom>
          <a:avLst/>
          <a:gdLst/>
          <a:ahLst/>
          <a:cxnLst/>
          <a:rect l="0" t="0" r="0" b="0"/>
          <a:pathLst>
            <a:path>
              <a:moveTo>
                <a:pt x="0" y="9875"/>
              </a:moveTo>
              <a:lnTo>
                <a:pt x="1247246"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3593805" y="3215083"/>
        <a:ext cx="62362" cy="62362"/>
      </dsp:txXfrm>
    </dsp:sp>
    <dsp:sp modelId="{25EE1B5A-C153-4448-A6C1-7B5A4E2EC238}">
      <dsp:nvSpPr>
        <dsp:cNvPr id="0" name=""/>
        <dsp:cNvSpPr/>
      </dsp:nvSpPr>
      <dsp:spPr>
        <a:xfrm>
          <a:off x="1744972" y="2613128"/>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endParaRPr lang="en-GB" sz="5400" kern="1200"/>
        </a:p>
      </dsp:txBody>
      <dsp:txXfrm>
        <a:off x="1928968" y="2797124"/>
        <a:ext cx="888408" cy="888408"/>
      </dsp:txXfrm>
    </dsp:sp>
    <dsp:sp modelId="{2C9D1319-3645-4878-8C79-3BCA7CB6DF46}">
      <dsp:nvSpPr>
        <dsp:cNvPr id="0" name=""/>
        <dsp:cNvSpPr/>
      </dsp:nvSpPr>
      <dsp:spPr>
        <a:xfrm rot="12579669">
          <a:off x="3170412" y="2623166"/>
          <a:ext cx="1241864" cy="19751"/>
        </a:xfrm>
        <a:custGeom>
          <a:avLst/>
          <a:gdLst/>
          <a:ahLst/>
          <a:cxnLst/>
          <a:rect l="0" t="0" r="0" b="0"/>
          <a:pathLst>
            <a:path>
              <a:moveTo>
                <a:pt x="0" y="9875"/>
              </a:moveTo>
              <a:lnTo>
                <a:pt x="1241864"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3760298" y="2601995"/>
        <a:ext cx="62093" cy="62093"/>
      </dsp:txXfrm>
    </dsp:sp>
    <dsp:sp modelId="{C2A24A1E-DDF0-4C1F-8F5F-A01A87AA8827}">
      <dsp:nvSpPr>
        <dsp:cNvPr id="0" name=""/>
        <dsp:cNvSpPr/>
      </dsp:nvSpPr>
      <dsp:spPr>
        <a:xfrm>
          <a:off x="2077689" y="1386684"/>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endParaRPr lang="en-GB" sz="5400" kern="1200"/>
        </a:p>
      </dsp:txBody>
      <dsp:txXfrm>
        <a:off x="2261685" y="1570680"/>
        <a:ext cx="888408" cy="888408"/>
      </dsp:txXfrm>
    </dsp:sp>
    <dsp:sp modelId="{280FBB9D-C7B0-46CA-9C96-ABE765B115AA}">
      <dsp:nvSpPr>
        <dsp:cNvPr id="0" name=""/>
        <dsp:cNvSpPr/>
      </dsp:nvSpPr>
      <dsp:spPr>
        <a:xfrm rot="14506461">
          <a:off x="3684420" y="2152282"/>
          <a:ext cx="1215626" cy="19751"/>
        </a:xfrm>
        <a:custGeom>
          <a:avLst/>
          <a:gdLst/>
          <a:ahLst/>
          <a:cxnLst/>
          <a:rect l="0" t="0" r="0" b="0"/>
          <a:pathLst>
            <a:path>
              <a:moveTo>
                <a:pt x="0" y="9875"/>
              </a:moveTo>
              <a:lnTo>
                <a:pt x="1215626" y="9875"/>
              </a:lnTo>
            </a:path>
          </a:pathLst>
        </a:custGeom>
        <a:noFill/>
        <a:ln w="38100" cap="sq" cmpd="sng" algn="ctr">
          <a:solidFill>
            <a:schemeClr val="accent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61842" y="2131768"/>
        <a:ext cx="60781" cy="60781"/>
      </dsp:txXfrm>
    </dsp:sp>
    <dsp:sp modelId="{36EEAD92-C09C-4609-95A6-DD271E430F81}">
      <dsp:nvSpPr>
        <dsp:cNvPr id="0" name=""/>
        <dsp:cNvSpPr/>
      </dsp:nvSpPr>
      <dsp:spPr>
        <a:xfrm>
          <a:off x="3079466" y="444917"/>
          <a:ext cx="1256400" cy="1256400"/>
        </a:xfrm>
        <a:prstGeom prst="ellipse">
          <a:avLst/>
        </a:prstGeom>
        <a:solidFill>
          <a:schemeClr val="tx1"/>
        </a:solidFill>
        <a:ln w="6350" cap="sq"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endParaRPr lang="en-GB" sz="5400" kern="1200"/>
        </a:p>
      </dsp:txBody>
      <dsp:txXfrm>
        <a:off x="3263462" y="628913"/>
        <a:ext cx="888408" cy="888408"/>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83076"/>
          </a:xfrm>
          <a:prstGeom prst="rect">
            <a:avLst/>
          </a:prstGeom>
        </p:spPr>
        <p:txBody>
          <a:bodyPr vert="horz" lIns="94531" tIns="47265" rIns="94531" bIns="47265"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98102" y="0"/>
            <a:ext cx="2982119" cy="483076"/>
          </a:xfrm>
          <a:prstGeom prst="rect">
            <a:avLst/>
          </a:prstGeom>
        </p:spPr>
        <p:txBody>
          <a:bodyPr vert="horz" lIns="94531" tIns="47265" rIns="94531" bIns="47265" rtlCol="0"/>
          <a:lstStyle>
            <a:lvl1pPr algn="r">
              <a:defRPr sz="1200"/>
            </a:lvl1pPr>
          </a:lstStyle>
          <a:p>
            <a:fld id="{C53EA277-358B-E94E-961E-33D0503F6849}" type="datetimeFigureOut">
              <a:rPr lang="en-US" smtClean="0">
                <a:latin typeface="Arial"/>
                <a:cs typeface="Arial"/>
              </a:rPr>
              <a:t>9/5/2023</a:t>
            </a:fld>
            <a:endParaRPr lang="en-US" dirty="0">
              <a:latin typeface="Arial"/>
              <a:cs typeface="Arial"/>
            </a:endParaRPr>
          </a:p>
        </p:txBody>
      </p:sp>
      <p:sp>
        <p:nvSpPr>
          <p:cNvPr id="4" name="Footer Placeholder 3"/>
          <p:cNvSpPr>
            <a:spLocks noGrp="1"/>
          </p:cNvSpPr>
          <p:nvPr>
            <p:ph type="ftr" sz="quarter" idx="2"/>
          </p:nvPr>
        </p:nvSpPr>
        <p:spPr>
          <a:xfrm>
            <a:off x="0" y="9176772"/>
            <a:ext cx="2982119" cy="483076"/>
          </a:xfrm>
          <a:prstGeom prst="rect">
            <a:avLst/>
          </a:prstGeom>
        </p:spPr>
        <p:txBody>
          <a:bodyPr vert="horz" lIns="94531" tIns="47265" rIns="94531" bIns="47265" rtlCol="0" anchor="b"/>
          <a:lstStyle>
            <a:lvl1pPr algn="l">
              <a:defRPr sz="1200"/>
            </a:lvl1pPr>
          </a:lstStyle>
          <a:p>
            <a:endParaRPr lang="en-US" dirty="0">
              <a:latin typeface="Arial"/>
              <a:cs typeface="Arial"/>
            </a:endParaRPr>
          </a:p>
        </p:txBody>
      </p:sp>
      <p:sp>
        <p:nvSpPr>
          <p:cNvPr id="5" name="Slide Number Placeholder 4"/>
          <p:cNvSpPr>
            <a:spLocks noGrp="1"/>
          </p:cNvSpPr>
          <p:nvPr>
            <p:ph type="sldNum" sz="quarter" idx="3"/>
          </p:nvPr>
        </p:nvSpPr>
        <p:spPr>
          <a:xfrm>
            <a:off x="3898102" y="9176772"/>
            <a:ext cx="2982119" cy="483076"/>
          </a:xfrm>
          <a:prstGeom prst="rect">
            <a:avLst/>
          </a:prstGeom>
        </p:spPr>
        <p:txBody>
          <a:bodyPr vert="horz" lIns="94531" tIns="47265" rIns="94531" bIns="47265" rtlCol="0" anchor="b"/>
          <a:lstStyle>
            <a:lvl1pPr algn="r">
              <a:defRPr sz="1200"/>
            </a:lvl1pPr>
          </a:lstStyle>
          <a:p>
            <a:fld id="{70AC7428-30A9-FD43-A0D8-DB91B17088EC}" type="slidenum">
              <a:rPr lang="en-US" smtClean="0">
                <a:latin typeface="Arial"/>
                <a:cs typeface="Arial"/>
              </a:rPr>
              <a:t>‹#›</a:t>
            </a:fld>
            <a:endParaRPr lang="en-US" dirty="0">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83076"/>
          </a:xfrm>
          <a:prstGeom prst="rect">
            <a:avLst/>
          </a:prstGeom>
        </p:spPr>
        <p:txBody>
          <a:bodyPr vert="horz" lIns="94531" tIns="47265" rIns="94531" bIns="47265" rtlCol="0"/>
          <a:lstStyle>
            <a:lvl1pPr algn="l">
              <a:defRPr sz="1200">
                <a:latin typeface="Arial"/>
                <a:cs typeface="Arial"/>
              </a:defRPr>
            </a:lvl1pPr>
          </a:lstStyle>
          <a:p>
            <a:endParaRPr lang="en-US" dirty="0"/>
          </a:p>
        </p:txBody>
      </p:sp>
      <p:sp>
        <p:nvSpPr>
          <p:cNvPr id="3" name="Date Placeholder 2"/>
          <p:cNvSpPr>
            <a:spLocks noGrp="1"/>
          </p:cNvSpPr>
          <p:nvPr>
            <p:ph type="dt" idx="1"/>
          </p:nvPr>
        </p:nvSpPr>
        <p:spPr>
          <a:xfrm>
            <a:off x="3898102" y="0"/>
            <a:ext cx="2982119" cy="483076"/>
          </a:xfrm>
          <a:prstGeom prst="rect">
            <a:avLst/>
          </a:prstGeom>
        </p:spPr>
        <p:txBody>
          <a:bodyPr vert="horz" lIns="94531" tIns="47265" rIns="94531" bIns="47265" rtlCol="0"/>
          <a:lstStyle>
            <a:lvl1pPr algn="r">
              <a:defRPr sz="1200">
                <a:latin typeface="Arial"/>
                <a:cs typeface="Arial"/>
              </a:defRPr>
            </a:lvl1pPr>
          </a:lstStyle>
          <a:p>
            <a:fld id="{73B26A0F-F4D6-9B4F-A87B-D8948CDE3BB4}" type="datetimeFigureOut">
              <a:rPr lang="en-US" smtClean="0"/>
              <a:pPr/>
              <a:t>9/5/2023</a:t>
            </a:fld>
            <a:endParaRPr lang="en-US" dirty="0"/>
          </a:p>
        </p:txBody>
      </p:sp>
      <p:sp>
        <p:nvSpPr>
          <p:cNvPr id="4" name="Slide Image Placeholder 3"/>
          <p:cNvSpPr>
            <a:spLocks noGrp="1" noRot="1" noChangeAspect="1"/>
          </p:cNvSpPr>
          <p:nvPr>
            <p:ph type="sldImg" idx="2"/>
          </p:nvPr>
        </p:nvSpPr>
        <p:spPr>
          <a:xfrm>
            <a:off x="220663" y="723900"/>
            <a:ext cx="6440487" cy="3624263"/>
          </a:xfrm>
          <a:prstGeom prst="rect">
            <a:avLst/>
          </a:prstGeom>
          <a:noFill/>
          <a:ln w="12700">
            <a:solidFill>
              <a:prstClr val="black"/>
            </a:solidFill>
          </a:ln>
        </p:spPr>
        <p:txBody>
          <a:bodyPr vert="horz" lIns="94531" tIns="47265" rIns="94531" bIns="47265" rtlCol="0" anchor="ctr"/>
          <a:lstStyle/>
          <a:p>
            <a:endParaRPr lang="en-US" dirty="0"/>
          </a:p>
        </p:txBody>
      </p:sp>
      <p:sp>
        <p:nvSpPr>
          <p:cNvPr id="5" name="Notes Placeholder 4"/>
          <p:cNvSpPr>
            <a:spLocks noGrp="1"/>
          </p:cNvSpPr>
          <p:nvPr>
            <p:ph type="body" sz="quarter" idx="3"/>
          </p:nvPr>
        </p:nvSpPr>
        <p:spPr>
          <a:xfrm>
            <a:off x="382323" y="4589225"/>
            <a:ext cx="6117167" cy="4347686"/>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76772"/>
            <a:ext cx="2982119" cy="483076"/>
          </a:xfrm>
          <a:prstGeom prst="rect">
            <a:avLst/>
          </a:prstGeom>
        </p:spPr>
        <p:txBody>
          <a:bodyPr vert="horz" lIns="94531" tIns="47265" rIns="94531" bIns="47265" rtlCol="0" anchor="b"/>
          <a:lstStyle>
            <a:lvl1pPr algn="l">
              <a:defRPr sz="1200">
                <a:latin typeface="Arial"/>
                <a:cs typeface="Arial"/>
              </a:defRPr>
            </a:lvl1pPr>
          </a:lstStyle>
          <a:p>
            <a:endParaRPr lang="en-US" dirty="0"/>
          </a:p>
        </p:txBody>
      </p:sp>
      <p:sp>
        <p:nvSpPr>
          <p:cNvPr id="7" name="Slide Number Placeholder 6"/>
          <p:cNvSpPr>
            <a:spLocks noGrp="1"/>
          </p:cNvSpPr>
          <p:nvPr>
            <p:ph type="sldNum" sz="quarter" idx="5"/>
          </p:nvPr>
        </p:nvSpPr>
        <p:spPr>
          <a:xfrm>
            <a:off x="3898102" y="9176772"/>
            <a:ext cx="2982119" cy="483076"/>
          </a:xfrm>
          <a:prstGeom prst="rect">
            <a:avLst/>
          </a:prstGeom>
        </p:spPr>
        <p:txBody>
          <a:bodyPr vert="horz" lIns="94531" tIns="47265" rIns="94531" bIns="47265" rtlCol="0" anchor="b"/>
          <a:lstStyle>
            <a:lvl1pPr algn="r">
              <a:defRPr sz="1200">
                <a:latin typeface="Arial"/>
                <a:cs typeface="Arial"/>
              </a:defRPr>
            </a:lvl1pPr>
          </a:lstStyle>
          <a:p>
            <a:fld id="{7DE2E8FF-3D0C-9D4D-B4D1-3089215958A5}" type="slidenum">
              <a:rPr lang="en-US" smtClean="0"/>
              <a:pPr/>
              <a:t>‹#›</a:t>
            </a:fld>
            <a:endParaRPr lang="en-US" dirty="0"/>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3</a:t>
            </a:fld>
            <a:endParaRPr lang="en-US" altLang="en-US" dirty="0"/>
          </a:p>
        </p:txBody>
      </p:sp>
    </p:spTree>
    <p:extLst>
      <p:ext uri="{BB962C8B-B14F-4D97-AF65-F5344CB8AC3E}">
        <p14:creationId xmlns:p14="http://schemas.microsoft.com/office/powerpoint/2010/main" val="900817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Using Prescriptive Analytics, TestMagic is capable of finding the best course of action for a given situation.</a:t>
            </a:r>
          </a:p>
          <a:p>
            <a:endParaRPr lang="en-GB" b="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1" dirty="0">
                <a:latin typeface="Arial" charset="0"/>
              </a:rPr>
              <a:t>Intelligence driven execution</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Retest/Return the failed test cases if needed</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Identify potential security risks or performance bottlenecks even if the intended tests are functional.</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Identify failed objects using a prescribed technique</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Handle environmental issues when occurred like test infra unavailability etc.</a:t>
            </a:r>
          </a:p>
          <a:p>
            <a:pPr marL="285750" indent="-285750">
              <a:spcAft>
                <a:spcPts val="1200"/>
              </a:spcAft>
              <a:buClr>
                <a:srgbClr val="000000"/>
              </a:buClr>
              <a:buSzPct val="100000"/>
              <a:buFont typeface="Arial" panose="020B0604020202020204" pitchFamily="34" charset="0"/>
              <a:buChar char="•"/>
            </a:pPr>
            <a:endParaRPr lang="en-GB" sz="2000" dirty="0">
              <a:latin typeface="Arial" charset="0"/>
            </a:endParaRPr>
          </a:p>
          <a:p>
            <a:pPr marL="0" marR="0" lvl="0" indent="0" algn="l" defTabSz="731520" rtl="0" eaLnBrk="1" fontAlgn="auto" latinLnBrk="0" hangingPunct="1">
              <a:lnSpc>
                <a:spcPct val="100000"/>
              </a:lnSpc>
              <a:spcBef>
                <a:spcPts val="0"/>
              </a:spcBef>
              <a:spcAft>
                <a:spcPts val="1200"/>
              </a:spcAft>
              <a:buClr>
                <a:srgbClr val="000000"/>
              </a:buClr>
              <a:buSzPct val="100000"/>
              <a:buFont typeface="Arial" panose="020B0604020202020204" pitchFamily="34" charset="0"/>
              <a:buNone/>
              <a:tabLst/>
              <a:defRPr/>
            </a:pPr>
            <a:r>
              <a:rPr lang="en-US" sz="2000" b="1" dirty="0">
                <a:solidFill>
                  <a:schemeClr val="accent1"/>
                </a:solidFill>
                <a:latin typeface="Arial" charset="0"/>
              </a:rPr>
              <a:t>Test Suite Optimization</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Load balancing - Identify available target nodes and schedule tests on the fly.</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Impact of a defect in other test cases (auto skip enabling)</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Dependent test cases execution status analysis.</a:t>
            </a:r>
          </a:p>
          <a:p>
            <a:pPr marL="0" marR="0" lvl="0" indent="0" algn="l" defTabSz="731520" rtl="0" eaLnBrk="1" fontAlgn="auto" latinLnBrk="0" hangingPunct="1">
              <a:lnSpc>
                <a:spcPct val="100000"/>
              </a:lnSpc>
              <a:spcBef>
                <a:spcPts val="0"/>
              </a:spcBef>
              <a:spcAft>
                <a:spcPts val="1200"/>
              </a:spcAft>
              <a:buClr>
                <a:srgbClr val="000000"/>
              </a:buClr>
              <a:buSzPct val="100000"/>
              <a:buFont typeface="Arial" panose="020B0604020202020204" pitchFamily="34" charset="0"/>
              <a:buNone/>
              <a:tabLst/>
              <a:defRPr/>
            </a:pPr>
            <a:endParaRPr lang="en-GB" sz="2000" dirty="0">
              <a:latin typeface="Arial" charset="0"/>
            </a:endParaRPr>
          </a:p>
          <a:p>
            <a:pPr marL="0" marR="0" lvl="0" indent="0" algn="l" defTabSz="731520" rtl="0" eaLnBrk="1" fontAlgn="auto" latinLnBrk="0" hangingPunct="1">
              <a:lnSpc>
                <a:spcPct val="100000"/>
              </a:lnSpc>
              <a:spcBef>
                <a:spcPts val="0"/>
              </a:spcBef>
              <a:spcAft>
                <a:spcPts val="1200"/>
              </a:spcAft>
              <a:buClr>
                <a:srgbClr val="000000"/>
              </a:buClr>
              <a:buSzPct val="100000"/>
              <a:buFont typeface="Arial" panose="020B0604020202020204" pitchFamily="34" charset="0"/>
              <a:buNone/>
              <a:tabLst/>
              <a:defRPr/>
            </a:pPr>
            <a:r>
              <a:rPr lang="en-US" sz="2000" b="1" dirty="0">
                <a:latin typeface="Arial" charset="0"/>
              </a:rPr>
              <a:t>AI in</a:t>
            </a:r>
            <a:br>
              <a:rPr lang="en-US" sz="2000" b="1" dirty="0">
                <a:latin typeface="Arial" charset="0"/>
              </a:rPr>
            </a:br>
            <a:r>
              <a:rPr lang="en-US" sz="2000" b="1" dirty="0">
                <a:latin typeface="Arial" charset="0"/>
              </a:rPr>
              <a:t>Reporting</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Publish interactive dashboards</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Defect trends</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Distinguish errors vs failures</a:t>
            </a:r>
          </a:p>
          <a:p>
            <a:pPr marL="0" indent="0">
              <a:spcAft>
                <a:spcPts val="1200"/>
              </a:spcAft>
              <a:buClr>
                <a:srgbClr val="000000"/>
              </a:buClr>
              <a:buSzPct val="100000"/>
              <a:buFont typeface="Arial" panose="020B0604020202020204" pitchFamily="34" charset="0"/>
              <a:buNone/>
            </a:pPr>
            <a:endParaRPr lang="en-GB" sz="2000" dirty="0">
              <a:latin typeface="Arial" charset="0"/>
            </a:endParaRPr>
          </a:p>
          <a:p>
            <a:pPr marL="0" marR="0" lvl="0" indent="0" algn="l" defTabSz="731520" rtl="0" eaLnBrk="1" fontAlgn="auto" latinLnBrk="0" hangingPunct="1">
              <a:lnSpc>
                <a:spcPct val="100000"/>
              </a:lnSpc>
              <a:spcBef>
                <a:spcPts val="0"/>
              </a:spcBef>
              <a:spcAft>
                <a:spcPts val="1200"/>
              </a:spcAft>
              <a:buClr>
                <a:srgbClr val="000000"/>
              </a:buClr>
              <a:buSzPct val="100000"/>
              <a:buFont typeface="Arial" panose="020B0604020202020204" pitchFamily="34" charset="0"/>
              <a:buNone/>
              <a:tabLst/>
              <a:defRPr/>
            </a:pPr>
            <a:r>
              <a:rPr lang="en-US" sz="2000" b="1" dirty="0">
                <a:latin typeface="Arial" charset="0"/>
              </a:rPr>
              <a:t>Other Corrective Actions</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Functional – Alternative Routes in case of failure or report failure</a:t>
            </a:r>
          </a:p>
          <a:p>
            <a:pPr marL="285750" indent="-285750">
              <a:spcAft>
                <a:spcPts val="1200"/>
              </a:spcAft>
              <a:buClr>
                <a:srgbClr val="000000"/>
              </a:buClr>
              <a:buSzPct val="100000"/>
              <a:buFont typeface="Arial" panose="020B0604020202020204" pitchFamily="34" charset="0"/>
              <a:buChar char="•"/>
            </a:pPr>
            <a:r>
              <a:rPr lang="en-US" sz="2000" dirty="0">
                <a:latin typeface="Arial" charset="0"/>
              </a:rPr>
              <a:t>Non-Functional – Report to the respective stakeholders</a:t>
            </a:r>
          </a:p>
          <a:p>
            <a:pPr marL="0" marR="0" lvl="0" indent="0" algn="l" defTabSz="731520" rtl="0" eaLnBrk="1" fontAlgn="auto" latinLnBrk="0" hangingPunct="1">
              <a:lnSpc>
                <a:spcPct val="100000"/>
              </a:lnSpc>
              <a:spcBef>
                <a:spcPts val="0"/>
              </a:spcBef>
              <a:spcAft>
                <a:spcPts val="1200"/>
              </a:spcAft>
              <a:buClr>
                <a:srgbClr val="000000"/>
              </a:buClr>
              <a:buSzPct val="100000"/>
              <a:buFont typeface="Arial" panose="020B0604020202020204" pitchFamily="34" charset="0"/>
              <a:buNone/>
              <a:tabLst/>
              <a:defRPr/>
            </a:pPr>
            <a:endParaRPr lang="en-US" sz="2000" b="1" dirty="0">
              <a:latin typeface="Arial" charset="0"/>
            </a:endParaRPr>
          </a:p>
          <a:p>
            <a:pPr marL="0" indent="0">
              <a:spcAft>
                <a:spcPts val="1200"/>
              </a:spcAft>
              <a:buClr>
                <a:srgbClr val="000000"/>
              </a:buClr>
              <a:buSzPct val="100000"/>
              <a:buFont typeface="Arial" panose="020B0604020202020204" pitchFamily="34" charset="0"/>
              <a:buNone/>
            </a:pPr>
            <a:endParaRPr lang="en-IN" sz="2000" dirty="0">
              <a:latin typeface="Arial" charset="0"/>
            </a:endParaRPr>
          </a:p>
          <a:p>
            <a:pPr marL="0" marR="0" lvl="0" indent="0" algn="l" defTabSz="731520" rtl="0" eaLnBrk="1" fontAlgn="auto" latinLnBrk="0" hangingPunct="1">
              <a:lnSpc>
                <a:spcPct val="100000"/>
              </a:lnSpc>
              <a:spcBef>
                <a:spcPts val="0"/>
              </a:spcBef>
              <a:spcAft>
                <a:spcPts val="1200"/>
              </a:spcAft>
              <a:buClr>
                <a:srgbClr val="000000"/>
              </a:buClr>
              <a:buSzPct val="100000"/>
              <a:buFont typeface="Arial" panose="020B0604020202020204" pitchFamily="34" charset="0"/>
              <a:buNone/>
              <a:tabLst/>
              <a:defRPr/>
            </a:pPr>
            <a:endParaRPr lang="en-US" sz="2000" b="1" dirty="0">
              <a:latin typeface="Arial" charset="0"/>
            </a:endParaRPr>
          </a:p>
          <a:p>
            <a:pPr marL="0" marR="0" lvl="0" indent="0" algn="l" defTabSz="731520" rtl="0" eaLnBrk="1" fontAlgn="auto" latinLnBrk="0" hangingPunct="1">
              <a:lnSpc>
                <a:spcPct val="100000"/>
              </a:lnSpc>
              <a:spcBef>
                <a:spcPts val="0"/>
              </a:spcBef>
              <a:spcAft>
                <a:spcPts val="1200"/>
              </a:spcAft>
              <a:buClr>
                <a:srgbClr val="000000"/>
              </a:buClr>
              <a:buSzPct val="100000"/>
              <a:buFont typeface="Arial" panose="020B0604020202020204" pitchFamily="34" charset="0"/>
              <a:buNone/>
              <a:tabLst/>
              <a:defRPr/>
            </a:pPr>
            <a:endParaRPr lang="en-US" sz="2000" dirty="0">
              <a:latin typeface="Arial" charset="0"/>
            </a:endParaRPr>
          </a:p>
          <a:p>
            <a:pPr marL="285750" indent="-285750">
              <a:spcAft>
                <a:spcPts val="1200"/>
              </a:spcAft>
              <a:buClr>
                <a:srgbClr val="000000"/>
              </a:buClr>
              <a:buSzPct val="100000"/>
              <a:buFont typeface="Arial" panose="020B0604020202020204" pitchFamily="34" charset="0"/>
              <a:buChar char="•"/>
            </a:pPr>
            <a:endParaRPr lang="en-US" sz="2000" dirty="0">
              <a:latin typeface="Arial" charset="0"/>
            </a:endParaRPr>
          </a:p>
          <a:p>
            <a:pPr>
              <a:spcAft>
                <a:spcPts val="1200"/>
              </a:spcAft>
              <a:buClr>
                <a:srgbClr val="000000"/>
              </a:buClr>
              <a:buSzPct val="100000"/>
            </a:pPr>
            <a:endParaRPr lang="en-IN" sz="1600" dirty="0">
              <a:latin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12</a:t>
            </a:fld>
            <a:endParaRPr lang="en-US" altLang="en-US" dirty="0"/>
          </a:p>
        </p:txBody>
      </p:sp>
    </p:spTree>
    <p:extLst>
      <p:ext uri="{BB962C8B-B14F-4D97-AF65-F5344CB8AC3E}">
        <p14:creationId xmlns:p14="http://schemas.microsoft.com/office/powerpoint/2010/main" val="1001071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Wingdings" panose="05000000000000000000" pitchFamily="2" charset="2"/>
              <a:buChar char="§"/>
              <a:defRPr/>
            </a:pPr>
            <a:r>
              <a:rPr lang="en-US" altLang="en-US" sz="1800" b="1" kern="1200" dirty="0">
                <a:solidFill>
                  <a:schemeClr val="tx1"/>
                </a:solidFill>
                <a:latin typeface="Arial"/>
                <a:ea typeface="+mn-ea"/>
                <a:cs typeface="Arial"/>
              </a:rPr>
              <a:t>TestMagic uses proprietary AI algorithms built using C and C++ components to identify objects independent of objects hierarchy in the applications.</a:t>
            </a:r>
          </a:p>
          <a:p>
            <a:pPr marL="285750" indent="-285750" algn="just">
              <a:buFont typeface="Wingdings" panose="05000000000000000000" pitchFamily="2" charset="2"/>
              <a:buChar char="§"/>
              <a:defRPr/>
            </a:pPr>
            <a:endParaRPr lang="en-US" altLang="en-US" sz="1800" b="1" kern="1200" dirty="0">
              <a:solidFill>
                <a:schemeClr val="tx1"/>
              </a:solidFill>
              <a:latin typeface="Arial"/>
              <a:ea typeface="+mn-ea"/>
              <a:cs typeface="Arial"/>
            </a:endParaRPr>
          </a:p>
          <a:p>
            <a:pPr marL="285750" indent="-285750" algn="just">
              <a:buFont typeface="Wingdings" panose="05000000000000000000" pitchFamily="2" charset="2"/>
              <a:buChar char="§"/>
              <a:defRPr/>
            </a:pPr>
            <a:r>
              <a:rPr lang="en-US" altLang="en-US" sz="1800" b="1" kern="1200" dirty="0">
                <a:solidFill>
                  <a:schemeClr val="tx1"/>
                </a:solidFill>
                <a:latin typeface="Arial"/>
                <a:ea typeface="+mn-ea"/>
                <a:cs typeface="Arial"/>
              </a:rPr>
              <a:t>Thus removes the need for traditional methods of object identification like Xpath, Descriptive Programing, Fuzzy Logic or maintaining Object Repository or Object Mapping.</a:t>
            </a:r>
          </a:p>
          <a:p>
            <a:pPr marL="285750" indent="-285750" algn="just">
              <a:buFont typeface="Wingdings" panose="05000000000000000000" pitchFamily="2" charset="2"/>
              <a:buChar char="§"/>
              <a:defRPr/>
            </a:pPr>
            <a:endParaRPr lang="en-US" altLang="en-US" sz="1800" b="1" dirty="0"/>
          </a:p>
          <a:p>
            <a:pPr marL="285750" indent="-285750" algn="just">
              <a:buFont typeface="Wingdings" panose="05000000000000000000" pitchFamily="2" charset="2"/>
              <a:buChar char="§"/>
              <a:defRPr/>
            </a:pPr>
            <a:r>
              <a:rPr lang="en-US" altLang="en-US" sz="1800" b="1" kern="1200" dirty="0">
                <a:solidFill>
                  <a:schemeClr val="tx1"/>
                </a:solidFill>
                <a:latin typeface="Arial"/>
                <a:ea typeface="+mn-ea"/>
                <a:cs typeface="Arial"/>
              </a:rPr>
              <a:t>Any change in Object properties or Object hierarchy or Position of the object etc. doesn’t impact test automation done using TestMagic. This removes  one of the major bottlenecks of traditional test automation tools wherein any such changes required changes in existing script for the test automation to work and thus resulting in increased maintenance costs.</a:t>
            </a: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13</a:t>
            </a:fld>
            <a:endParaRPr lang="en-US" altLang="en-US" dirty="0"/>
          </a:p>
        </p:txBody>
      </p:sp>
    </p:spTree>
    <p:extLst>
      <p:ext uri="{BB962C8B-B14F-4D97-AF65-F5344CB8AC3E}">
        <p14:creationId xmlns:p14="http://schemas.microsoft.com/office/powerpoint/2010/main" val="3586506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3600"/>
              </a:spcAft>
              <a:buFont typeface="Arial" panose="020B0604020202020204" pitchFamily="34" charset="0"/>
              <a:buChar char="•"/>
              <a:defRPr/>
            </a:pPr>
            <a:r>
              <a:rPr lang="en-GB" altLang="en-US" sz="1800" dirty="0"/>
              <a:t>TestMagic ALM can be integrated with CI tools like Jenkins.</a:t>
            </a:r>
          </a:p>
          <a:p>
            <a:pPr marL="285750" indent="-285750">
              <a:spcAft>
                <a:spcPts val="3600"/>
              </a:spcAft>
              <a:buFont typeface="Arial" panose="020B0604020202020204" pitchFamily="34" charset="0"/>
              <a:buChar char="•"/>
              <a:defRPr/>
            </a:pPr>
            <a:r>
              <a:rPr lang="en-GB" altLang="en-US" sz="1800" dirty="0"/>
              <a:t>Test Execution is triggered as the build is ready to test</a:t>
            </a:r>
          </a:p>
          <a:p>
            <a:pPr marL="285750" indent="-285750">
              <a:spcAft>
                <a:spcPts val="3600"/>
              </a:spcAft>
              <a:buFont typeface="Arial" panose="020B0604020202020204" pitchFamily="34" charset="0"/>
              <a:buChar char="•"/>
              <a:defRPr/>
            </a:pPr>
            <a:r>
              <a:rPr lang="en-GB" altLang="en-US" sz="1800" dirty="0"/>
              <a:t>AI Based Test Execution- No human interference is needed to manually schedule the test execution</a:t>
            </a:r>
          </a:p>
          <a:p>
            <a:pPr marL="285750" indent="-285750">
              <a:spcAft>
                <a:spcPts val="3600"/>
              </a:spcAft>
              <a:buFont typeface="Arial" panose="020B0604020202020204" pitchFamily="34" charset="0"/>
              <a:buChar char="•"/>
              <a:defRPr/>
            </a:pPr>
            <a:r>
              <a:rPr lang="en-GB" altLang="en-US" sz="1800" dirty="0">
                <a:solidFill>
                  <a:schemeClr val="tx1"/>
                </a:solidFill>
              </a:rPr>
              <a:t>Similarly, TestMagic supports BDD by integrating with Cucumber.</a:t>
            </a:r>
            <a:endParaRPr lang="en-US" altLang="en-US" sz="18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14</a:t>
            </a:fld>
            <a:endParaRPr lang="en-US" altLang="en-US" dirty="0"/>
          </a:p>
        </p:txBody>
      </p:sp>
    </p:spTree>
    <p:extLst>
      <p:ext uri="{BB962C8B-B14F-4D97-AF65-F5344CB8AC3E}">
        <p14:creationId xmlns:p14="http://schemas.microsoft.com/office/powerpoint/2010/main" val="2247134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3600"/>
              </a:spcAft>
              <a:buFont typeface="Arial" panose="020B0604020202020204" pitchFamily="34" charset="0"/>
              <a:buChar char="•"/>
              <a:defRPr/>
            </a:pPr>
            <a:r>
              <a:rPr lang="en-GB" altLang="en-US" sz="1800" dirty="0"/>
              <a:t>TestMagic ALM can be integrated with CI tools like Jenkins.</a:t>
            </a:r>
          </a:p>
          <a:p>
            <a:pPr marL="285750" indent="-285750">
              <a:spcAft>
                <a:spcPts val="3600"/>
              </a:spcAft>
              <a:buFont typeface="Arial" panose="020B0604020202020204" pitchFamily="34" charset="0"/>
              <a:buChar char="•"/>
              <a:defRPr/>
            </a:pPr>
            <a:r>
              <a:rPr lang="en-GB" altLang="en-US" sz="1800" dirty="0"/>
              <a:t>Test Execution is triggered as the build is ready to test</a:t>
            </a:r>
          </a:p>
          <a:p>
            <a:pPr marL="285750" indent="-285750">
              <a:spcAft>
                <a:spcPts val="3600"/>
              </a:spcAft>
              <a:buFont typeface="Arial" panose="020B0604020202020204" pitchFamily="34" charset="0"/>
              <a:buChar char="•"/>
              <a:defRPr/>
            </a:pPr>
            <a:r>
              <a:rPr lang="en-GB" altLang="en-US" sz="1800" dirty="0"/>
              <a:t>AI Based Test Execution- No human interference is needed to manually schedule the test execution</a:t>
            </a:r>
          </a:p>
          <a:p>
            <a:pPr marL="285750" indent="-285750">
              <a:spcAft>
                <a:spcPts val="3600"/>
              </a:spcAft>
              <a:buFont typeface="Arial" panose="020B0604020202020204" pitchFamily="34" charset="0"/>
              <a:buChar char="•"/>
              <a:defRPr/>
            </a:pPr>
            <a:r>
              <a:rPr lang="en-GB" altLang="en-US" sz="1800" dirty="0">
                <a:solidFill>
                  <a:schemeClr val="tx1"/>
                </a:solidFill>
              </a:rPr>
              <a:t>Similarly, TestMagic supports BDD by integrating with Cucumber.</a:t>
            </a:r>
            <a:endParaRPr lang="en-US" altLang="en-US" sz="18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15</a:t>
            </a:fld>
            <a:endParaRPr lang="en-US" altLang="en-US" dirty="0"/>
          </a:p>
        </p:txBody>
      </p:sp>
    </p:spTree>
    <p:extLst>
      <p:ext uri="{BB962C8B-B14F-4D97-AF65-F5344CB8AC3E}">
        <p14:creationId xmlns:p14="http://schemas.microsoft.com/office/powerpoint/2010/main" val="767332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16</a:t>
            </a:fld>
            <a:endParaRPr lang="en-US" altLang="en-US" dirty="0"/>
          </a:p>
        </p:txBody>
      </p:sp>
    </p:spTree>
    <p:extLst>
      <p:ext uri="{BB962C8B-B14F-4D97-AF65-F5344CB8AC3E}">
        <p14:creationId xmlns:p14="http://schemas.microsoft.com/office/powerpoint/2010/main" val="3736850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3600"/>
              </a:spcAft>
              <a:buFont typeface="Arial" panose="020B0604020202020204" pitchFamily="34" charset="0"/>
              <a:buChar char="•"/>
              <a:defRPr/>
            </a:pPr>
            <a:r>
              <a:rPr lang="en-GB" altLang="en-US" sz="1800" dirty="0"/>
              <a:t>TestMagic ALM can be integrated with CI tools like Jenkins.</a:t>
            </a:r>
          </a:p>
          <a:p>
            <a:pPr marL="285750" indent="-285750">
              <a:spcAft>
                <a:spcPts val="3600"/>
              </a:spcAft>
              <a:buFont typeface="Arial" panose="020B0604020202020204" pitchFamily="34" charset="0"/>
              <a:buChar char="•"/>
              <a:defRPr/>
            </a:pPr>
            <a:r>
              <a:rPr lang="en-GB" altLang="en-US" sz="1800" dirty="0"/>
              <a:t>Test Execution is triggered as the build is ready to test</a:t>
            </a:r>
          </a:p>
          <a:p>
            <a:pPr marL="285750" indent="-285750">
              <a:spcAft>
                <a:spcPts val="3600"/>
              </a:spcAft>
              <a:buFont typeface="Arial" panose="020B0604020202020204" pitchFamily="34" charset="0"/>
              <a:buChar char="•"/>
              <a:defRPr/>
            </a:pPr>
            <a:r>
              <a:rPr lang="en-GB" altLang="en-US" sz="1800" dirty="0"/>
              <a:t>AI Based Test Execution- No human interference is needed to manually schedule the test execution</a:t>
            </a:r>
          </a:p>
          <a:p>
            <a:pPr marL="285750" indent="-285750">
              <a:spcAft>
                <a:spcPts val="3600"/>
              </a:spcAft>
              <a:buFont typeface="Arial" panose="020B0604020202020204" pitchFamily="34" charset="0"/>
              <a:buChar char="•"/>
              <a:defRPr/>
            </a:pPr>
            <a:r>
              <a:rPr lang="en-GB" altLang="en-US" sz="1800" dirty="0">
                <a:solidFill>
                  <a:schemeClr val="tx1"/>
                </a:solidFill>
              </a:rPr>
              <a:t>Similarly, TestMagic supports BDD by integrating with Cucumber.</a:t>
            </a:r>
            <a:endParaRPr lang="en-US" altLang="en-US" sz="18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17</a:t>
            </a:fld>
            <a:endParaRPr lang="en-US" altLang="en-US" dirty="0"/>
          </a:p>
        </p:txBody>
      </p:sp>
    </p:spTree>
    <p:extLst>
      <p:ext uri="{BB962C8B-B14F-4D97-AF65-F5344CB8AC3E}">
        <p14:creationId xmlns:p14="http://schemas.microsoft.com/office/powerpoint/2010/main" val="864197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3600"/>
              </a:spcAft>
              <a:buFont typeface="Arial" panose="020B0604020202020204" pitchFamily="34" charset="0"/>
              <a:buChar char="•"/>
              <a:defRPr/>
            </a:pPr>
            <a:r>
              <a:rPr lang="en-GB" altLang="en-US" sz="1800" dirty="0"/>
              <a:t>TestMagic ALM can be integrated with CI tools like Jenkins.</a:t>
            </a:r>
          </a:p>
          <a:p>
            <a:pPr marL="285750" indent="-285750">
              <a:spcAft>
                <a:spcPts val="3600"/>
              </a:spcAft>
              <a:buFont typeface="Arial" panose="020B0604020202020204" pitchFamily="34" charset="0"/>
              <a:buChar char="•"/>
              <a:defRPr/>
            </a:pPr>
            <a:r>
              <a:rPr lang="en-GB" altLang="en-US" sz="1800" dirty="0"/>
              <a:t>Test Execution is triggered as the build is ready to test</a:t>
            </a:r>
          </a:p>
          <a:p>
            <a:pPr marL="285750" indent="-285750">
              <a:spcAft>
                <a:spcPts val="3600"/>
              </a:spcAft>
              <a:buFont typeface="Arial" panose="020B0604020202020204" pitchFamily="34" charset="0"/>
              <a:buChar char="•"/>
              <a:defRPr/>
            </a:pPr>
            <a:r>
              <a:rPr lang="en-GB" altLang="en-US" sz="1800" dirty="0"/>
              <a:t>AI Based Test Execution- No human interference is needed to manually schedule the test execution</a:t>
            </a:r>
          </a:p>
          <a:p>
            <a:pPr marL="285750" indent="-285750">
              <a:spcAft>
                <a:spcPts val="3600"/>
              </a:spcAft>
              <a:buFont typeface="Arial" panose="020B0604020202020204" pitchFamily="34" charset="0"/>
              <a:buChar char="•"/>
              <a:defRPr/>
            </a:pPr>
            <a:r>
              <a:rPr lang="en-GB" altLang="en-US" sz="1800" dirty="0">
                <a:solidFill>
                  <a:schemeClr val="tx1"/>
                </a:solidFill>
              </a:rPr>
              <a:t>Similarly, TestMagic supports BDD by integrating with Cucumber.</a:t>
            </a:r>
            <a:endParaRPr lang="en-US" altLang="en-US" sz="18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18</a:t>
            </a:fld>
            <a:endParaRPr lang="en-US" altLang="en-US" dirty="0"/>
          </a:p>
        </p:txBody>
      </p:sp>
    </p:spTree>
    <p:extLst>
      <p:ext uri="{BB962C8B-B14F-4D97-AF65-F5344CB8AC3E}">
        <p14:creationId xmlns:p14="http://schemas.microsoft.com/office/powerpoint/2010/main" val="63522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3600"/>
              </a:spcAft>
              <a:buFont typeface="Arial" panose="020B0604020202020204" pitchFamily="34" charset="0"/>
              <a:buChar char="•"/>
              <a:defRPr/>
            </a:pPr>
            <a:r>
              <a:rPr lang="en-GB" altLang="en-US" sz="1800" dirty="0"/>
              <a:t>TestMagic ALM can be integrated with CI tools like Jenkins.</a:t>
            </a:r>
          </a:p>
          <a:p>
            <a:pPr marL="285750" indent="-285750">
              <a:spcAft>
                <a:spcPts val="3600"/>
              </a:spcAft>
              <a:buFont typeface="Arial" panose="020B0604020202020204" pitchFamily="34" charset="0"/>
              <a:buChar char="•"/>
              <a:defRPr/>
            </a:pPr>
            <a:r>
              <a:rPr lang="en-GB" altLang="en-US" sz="1800" dirty="0"/>
              <a:t>Test Execution is triggered as the build is ready to test</a:t>
            </a:r>
          </a:p>
          <a:p>
            <a:pPr marL="285750" indent="-285750">
              <a:spcAft>
                <a:spcPts val="3600"/>
              </a:spcAft>
              <a:buFont typeface="Arial" panose="020B0604020202020204" pitchFamily="34" charset="0"/>
              <a:buChar char="•"/>
              <a:defRPr/>
            </a:pPr>
            <a:r>
              <a:rPr lang="en-GB" altLang="en-US" sz="1800" dirty="0"/>
              <a:t>AI Based Test Execution- No human interference is needed to manually schedule the test execution</a:t>
            </a:r>
          </a:p>
          <a:p>
            <a:pPr marL="285750" indent="-285750">
              <a:spcAft>
                <a:spcPts val="3600"/>
              </a:spcAft>
              <a:buFont typeface="Arial" panose="020B0604020202020204" pitchFamily="34" charset="0"/>
              <a:buChar char="•"/>
              <a:defRPr/>
            </a:pPr>
            <a:r>
              <a:rPr lang="en-GB" altLang="en-US" sz="1800" dirty="0">
                <a:solidFill>
                  <a:schemeClr val="tx1"/>
                </a:solidFill>
              </a:rPr>
              <a:t>Similarly, TestMagic supports BDD by integrating with Cucumber.</a:t>
            </a:r>
            <a:endParaRPr lang="en-US" altLang="en-US" sz="18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19</a:t>
            </a:fld>
            <a:endParaRPr lang="en-US" altLang="en-US" dirty="0"/>
          </a:p>
        </p:txBody>
      </p:sp>
    </p:spTree>
    <p:extLst>
      <p:ext uri="{BB962C8B-B14F-4D97-AF65-F5344CB8AC3E}">
        <p14:creationId xmlns:p14="http://schemas.microsoft.com/office/powerpoint/2010/main" val="864197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3600"/>
              </a:spcAft>
              <a:buFont typeface="Arial" panose="020B0604020202020204" pitchFamily="34" charset="0"/>
              <a:buChar char="•"/>
              <a:defRPr/>
            </a:pPr>
            <a:r>
              <a:rPr lang="en-GB" altLang="en-US" sz="1800" dirty="0"/>
              <a:t>TestMagic ALM can be integrated with CI tools like Jenkins.</a:t>
            </a:r>
          </a:p>
          <a:p>
            <a:pPr marL="285750" indent="-285750">
              <a:spcAft>
                <a:spcPts val="3600"/>
              </a:spcAft>
              <a:buFont typeface="Arial" panose="020B0604020202020204" pitchFamily="34" charset="0"/>
              <a:buChar char="•"/>
              <a:defRPr/>
            </a:pPr>
            <a:r>
              <a:rPr lang="en-GB" altLang="en-US" sz="1800" dirty="0"/>
              <a:t>Test Execution is triggered as the build is ready to test</a:t>
            </a:r>
          </a:p>
          <a:p>
            <a:pPr marL="285750" indent="-285750">
              <a:spcAft>
                <a:spcPts val="3600"/>
              </a:spcAft>
              <a:buFont typeface="Arial" panose="020B0604020202020204" pitchFamily="34" charset="0"/>
              <a:buChar char="•"/>
              <a:defRPr/>
            </a:pPr>
            <a:r>
              <a:rPr lang="en-GB" altLang="en-US" sz="1800" dirty="0"/>
              <a:t>AI Based Test Execution- No human interference is needed to manually schedule the test execution</a:t>
            </a:r>
          </a:p>
          <a:p>
            <a:pPr marL="285750" indent="-285750">
              <a:spcAft>
                <a:spcPts val="3600"/>
              </a:spcAft>
              <a:buFont typeface="Arial" panose="020B0604020202020204" pitchFamily="34" charset="0"/>
              <a:buChar char="•"/>
              <a:defRPr/>
            </a:pPr>
            <a:r>
              <a:rPr lang="en-GB" altLang="en-US" sz="1800" dirty="0">
                <a:solidFill>
                  <a:schemeClr val="tx1"/>
                </a:solidFill>
              </a:rPr>
              <a:t>Similarly, TestMagic supports BDD by integrating with Cucumber.</a:t>
            </a:r>
            <a:endParaRPr lang="en-US" altLang="en-US" sz="18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20</a:t>
            </a:fld>
            <a:endParaRPr lang="en-US" altLang="en-US" dirty="0"/>
          </a:p>
        </p:txBody>
      </p:sp>
    </p:spTree>
    <p:extLst>
      <p:ext uri="{BB962C8B-B14F-4D97-AF65-F5344CB8AC3E}">
        <p14:creationId xmlns:p14="http://schemas.microsoft.com/office/powerpoint/2010/main" val="3261567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21</a:t>
            </a:fld>
            <a:endParaRPr lang="en-US" altLang="en-US" dirty="0"/>
          </a:p>
        </p:txBody>
      </p:sp>
    </p:spTree>
    <p:extLst>
      <p:ext uri="{BB962C8B-B14F-4D97-AF65-F5344CB8AC3E}">
        <p14:creationId xmlns:p14="http://schemas.microsoft.com/office/powerpoint/2010/main" val="214178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Date Placeholder 3"/>
          <p:cNvSpPr>
            <a:spLocks noGrp="1"/>
          </p:cNvSpPr>
          <p:nvPr>
            <p:ph type="dt" idx="1"/>
          </p:nvPr>
        </p:nvSpPr>
        <p:spPr/>
        <p:txBody>
          <a:bodyPr/>
          <a:lstStyle/>
          <a:p>
            <a:pPr>
              <a:defRPr/>
            </a:pPr>
            <a:fld id="{E46766A8-1197-7A41-9440-5F78950DE47C}" type="datetime1">
              <a:rPr lang="en-US" altLang="en-US" smtClean="0"/>
              <a:pPr>
                <a:defRPr/>
              </a:pPr>
              <a:t>9/5/2023</a:t>
            </a:fld>
            <a:endParaRPr lang="en-US" altLang="en-US" sz="1200"/>
          </a:p>
        </p:txBody>
      </p:sp>
      <p:sp>
        <p:nvSpPr>
          <p:cNvPr id="5" name="Slide Number Placeholder 4"/>
          <p:cNvSpPr>
            <a:spLocks noGrp="1"/>
          </p:cNvSpPr>
          <p:nvPr>
            <p:ph type="sldNum" sz="quarter" idx="5"/>
          </p:nvPr>
        </p:nvSpPr>
        <p:spPr/>
        <p:txBody>
          <a:bodyPr/>
          <a:lstStyle/>
          <a:p>
            <a:pPr>
              <a:defRPr/>
            </a:pPr>
            <a:fld id="{1382CE60-FDA9-694F-8ACD-F308845E5BE2}" type="slidenum">
              <a:rPr lang="en-US" altLang="en-US" smtClean="0"/>
              <a:pPr>
                <a:defRPr/>
              </a:pPr>
              <a:t>4</a:t>
            </a:fld>
            <a:endParaRPr lang="en-US" altLang="en-US" sz="1200"/>
          </a:p>
        </p:txBody>
      </p:sp>
    </p:spTree>
    <p:extLst>
      <p:ext uri="{BB962C8B-B14F-4D97-AF65-F5344CB8AC3E}">
        <p14:creationId xmlns:p14="http://schemas.microsoft.com/office/powerpoint/2010/main" val="3163866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22</a:t>
            </a:fld>
            <a:endParaRPr lang="en-US" altLang="en-US" dirty="0"/>
          </a:p>
        </p:txBody>
      </p:sp>
    </p:spTree>
    <p:extLst>
      <p:ext uri="{BB962C8B-B14F-4D97-AF65-F5344CB8AC3E}">
        <p14:creationId xmlns:p14="http://schemas.microsoft.com/office/powerpoint/2010/main" val="2365815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IN" sz="2000" kern="1200" dirty="0">
                <a:solidFill>
                  <a:schemeClr val="tx1"/>
                </a:solidFill>
                <a:latin typeface="Arial"/>
                <a:ea typeface="+mn-ea"/>
                <a:cs typeface="Arial"/>
              </a:rPr>
              <a:t>Improves Progression testing when compared with other leading tools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IN" sz="2000" kern="1200" dirty="0">
              <a:solidFill>
                <a:schemeClr val="tx1"/>
              </a:solidFill>
              <a:latin typeface="Arial"/>
              <a:ea typeface="+mn-ea"/>
              <a:cs typeface="Arial"/>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IN" sz="2000" b="1" kern="1200" dirty="0">
                <a:solidFill>
                  <a:srgbClr val="FF6600"/>
                </a:solidFill>
                <a:latin typeface="Arial"/>
                <a:ea typeface="+mn-ea"/>
                <a:cs typeface="Arial"/>
              </a:rPr>
              <a:t>CREATION</a:t>
            </a:r>
            <a:r>
              <a:rPr lang="en-IN" sz="2000" kern="1200" dirty="0">
                <a:solidFill>
                  <a:srgbClr val="FF6600"/>
                </a:solidFill>
                <a:latin typeface="Arial"/>
                <a:ea typeface="+mn-ea"/>
                <a:cs typeface="Arial"/>
              </a:rPr>
              <a:t> </a:t>
            </a:r>
            <a:r>
              <a:rPr lang="en-IN" sz="2000" kern="1200" dirty="0">
                <a:solidFill>
                  <a:schemeClr val="tx1"/>
                </a:solidFill>
                <a:latin typeface="Arial"/>
                <a:ea typeface="+mn-ea"/>
                <a:cs typeface="Arial"/>
              </a:rPr>
              <a:t>productivity by whopping 60%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IN" sz="2000" kern="1200" dirty="0">
              <a:solidFill>
                <a:schemeClr val="tx1"/>
              </a:solidFill>
              <a:latin typeface="Arial"/>
              <a:ea typeface="+mn-ea"/>
              <a:cs typeface="Arial"/>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IN" sz="2000" b="1" dirty="0">
                <a:solidFill>
                  <a:srgbClr val="FF6600"/>
                </a:solidFill>
              </a:rPr>
              <a:t>EXECUTION</a:t>
            </a:r>
            <a:r>
              <a:rPr lang="en-IN" sz="2000" dirty="0">
                <a:solidFill>
                  <a:srgbClr val="FF6600"/>
                </a:solidFill>
              </a:rPr>
              <a:t> </a:t>
            </a:r>
            <a:r>
              <a:rPr lang="en-IN" sz="2000" dirty="0">
                <a:solidFill>
                  <a:schemeClr val="tx1"/>
                </a:solidFill>
              </a:rPr>
              <a:t>productivity enormously by 40% </a:t>
            </a:r>
            <a:endParaRPr lang="en-US" sz="2000" kern="1200" dirty="0">
              <a:solidFill>
                <a:schemeClr val="tx1"/>
              </a:solidFill>
              <a:latin typeface="Arial"/>
              <a:ea typeface="+mn-ea"/>
              <a:cs typeface="Arial"/>
            </a:endParaRPr>
          </a:p>
          <a:p>
            <a:endParaRPr lang="en-GB" sz="2000" kern="1200" dirty="0">
              <a:solidFill>
                <a:schemeClr val="tx1"/>
              </a:solidFill>
              <a:latin typeface="Arial"/>
              <a:ea typeface="+mn-ea"/>
              <a:cs typeface="Arial"/>
            </a:endParaRPr>
          </a:p>
          <a:p>
            <a:r>
              <a:rPr lang="en-IN" sz="2000" dirty="0">
                <a:solidFill>
                  <a:schemeClr val="tx1"/>
                </a:solidFill>
              </a:rPr>
              <a:t>Drastically reduces test automation </a:t>
            </a:r>
            <a:r>
              <a:rPr lang="en-IN" sz="2000" b="1" dirty="0">
                <a:solidFill>
                  <a:srgbClr val="FF6600"/>
                </a:solidFill>
              </a:rPr>
              <a:t>MAINTENANCE</a:t>
            </a:r>
            <a:r>
              <a:rPr lang="en-IN" sz="2000" dirty="0">
                <a:solidFill>
                  <a:schemeClr val="tx1"/>
                </a:solidFill>
              </a:rPr>
              <a:t> efforts by a massive 60% for Regression Testing</a:t>
            </a:r>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24</a:t>
            </a:fld>
            <a:endParaRPr lang="en-US" dirty="0"/>
          </a:p>
        </p:txBody>
      </p:sp>
    </p:spTree>
    <p:extLst>
      <p:ext uri="{BB962C8B-B14F-4D97-AF65-F5344CB8AC3E}">
        <p14:creationId xmlns:p14="http://schemas.microsoft.com/office/powerpoint/2010/main" val="3158529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IN" sz="2000" kern="1200" dirty="0">
                <a:solidFill>
                  <a:schemeClr val="tx1"/>
                </a:solidFill>
                <a:latin typeface="Arial"/>
                <a:ea typeface="+mn-ea"/>
                <a:cs typeface="Arial"/>
              </a:rPr>
              <a:t>Improves Progression testing when compared with other leading tools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IN" sz="2000" kern="1200" dirty="0">
              <a:solidFill>
                <a:schemeClr val="tx1"/>
              </a:solidFill>
              <a:latin typeface="Arial"/>
              <a:ea typeface="+mn-ea"/>
              <a:cs typeface="Arial"/>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IN" sz="2000" b="1" kern="1200" dirty="0">
                <a:solidFill>
                  <a:srgbClr val="FF6600"/>
                </a:solidFill>
                <a:latin typeface="Arial"/>
                <a:ea typeface="+mn-ea"/>
                <a:cs typeface="Arial"/>
              </a:rPr>
              <a:t>CREATION</a:t>
            </a:r>
            <a:r>
              <a:rPr lang="en-IN" sz="2000" kern="1200" dirty="0">
                <a:solidFill>
                  <a:srgbClr val="FF6600"/>
                </a:solidFill>
                <a:latin typeface="Arial"/>
                <a:ea typeface="+mn-ea"/>
                <a:cs typeface="Arial"/>
              </a:rPr>
              <a:t> </a:t>
            </a:r>
            <a:r>
              <a:rPr lang="en-IN" sz="2000" kern="1200" dirty="0">
                <a:solidFill>
                  <a:schemeClr val="tx1"/>
                </a:solidFill>
                <a:latin typeface="Arial"/>
                <a:ea typeface="+mn-ea"/>
                <a:cs typeface="Arial"/>
              </a:rPr>
              <a:t>productivity by whopping 60%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IN" sz="2000" kern="1200" dirty="0">
              <a:solidFill>
                <a:schemeClr val="tx1"/>
              </a:solidFill>
              <a:latin typeface="Arial"/>
              <a:ea typeface="+mn-ea"/>
              <a:cs typeface="Arial"/>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IN" sz="2000" b="1" dirty="0">
                <a:solidFill>
                  <a:srgbClr val="FF6600"/>
                </a:solidFill>
              </a:rPr>
              <a:t>EXECUTION</a:t>
            </a:r>
            <a:r>
              <a:rPr lang="en-IN" sz="2000" dirty="0">
                <a:solidFill>
                  <a:srgbClr val="FF6600"/>
                </a:solidFill>
              </a:rPr>
              <a:t> </a:t>
            </a:r>
            <a:r>
              <a:rPr lang="en-IN" sz="2000" dirty="0">
                <a:solidFill>
                  <a:schemeClr val="tx1"/>
                </a:solidFill>
              </a:rPr>
              <a:t>productivity enormously by 40% </a:t>
            </a:r>
            <a:endParaRPr lang="en-US" sz="2000" kern="1200" dirty="0">
              <a:solidFill>
                <a:schemeClr val="tx1"/>
              </a:solidFill>
              <a:latin typeface="Arial"/>
              <a:ea typeface="+mn-ea"/>
              <a:cs typeface="Arial"/>
            </a:endParaRPr>
          </a:p>
          <a:p>
            <a:endParaRPr lang="en-GB" sz="2000" kern="1200" dirty="0">
              <a:solidFill>
                <a:schemeClr val="tx1"/>
              </a:solidFill>
              <a:latin typeface="Arial"/>
              <a:ea typeface="+mn-ea"/>
              <a:cs typeface="Arial"/>
            </a:endParaRPr>
          </a:p>
          <a:p>
            <a:r>
              <a:rPr lang="en-IN" sz="2000" dirty="0">
                <a:solidFill>
                  <a:schemeClr val="tx1"/>
                </a:solidFill>
              </a:rPr>
              <a:t>Drastically reduces test automation </a:t>
            </a:r>
            <a:r>
              <a:rPr lang="en-IN" sz="2000" b="1" dirty="0">
                <a:solidFill>
                  <a:srgbClr val="FF6600"/>
                </a:solidFill>
              </a:rPr>
              <a:t>MAINTENANCE</a:t>
            </a:r>
            <a:r>
              <a:rPr lang="en-IN" sz="2000" dirty="0">
                <a:solidFill>
                  <a:schemeClr val="tx1"/>
                </a:solidFill>
              </a:rPr>
              <a:t> efforts by a massive 60% for Regression Testing</a:t>
            </a:r>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25</a:t>
            </a:fld>
            <a:endParaRPr lang="en-US" dirty="0"/>
          </a:p>
        </p:txBody>
      </p:sp>
    </p:spTree>
    <p:extLst>
      <p:ext uri="{BB962C8B-B14F-4D97-AF65-F5344CB8AC3E}">
        <p14:creationId xmlns:p14="http://schemas.microsoft.com/office/powerpoint/2010/main" val="3158529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5</a:t>
            </a:fld>
            <a:endParaRPr lang="en-US" altLang="en-US"/>
          </a:p>
        </p:txBody>
      </p:sp>
    </p:spTree>
    <p:extLst>
      <p:ext uri="{BB962C8B-B14F-4D97-AF65-F5344CB8AC3E}">
        <p14:creationId xmlns:p14="http://schemas.microsoft.com/office/powerpoint/2010/main" val="342925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Scriptless Test Automation &amp; Monitoring using AI/ML and RPA</a:t>
            </a:r>
            <a:endParaRPr lang="en-IN" altLang="en-US" sz="2000" dirty="0">
              <a:solidFill>
                <a:srgbClr val="000000">
                  <a:lumMod val="85000"/>
                  <a:lumOff val="15000"/>
                </a:srgbClr>
              </a:solidFill>
              <a:latin typeface="Arial" pitchFamily="34" charset="0"/>
              <a:cs typeface="Arial" panose="020B0604020202020204" pitchFamily="34" charset="0"/>
            </a:endParaRP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TestMagic is Scriptless (No coding) and provides intuitive wizards to implement any complex logic.</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It uses AI in object Identification. Eliminating the need for Object repository/Mapping and providing </a:t>
            </a:r>
            <a:r>
              <a:rPr lang="en-IN" altLang="en-US" sz="2000" b="1" dirty="0">
                <a:solidFill>
                  <a:srgbClr val="000000">
                    <a:lumMod val="85000"/>
                    <a:lumOff val="15000"/>
                  </a:srgbClr>
                </a:solidFill>
                <a:latin typeface="Arial" pitchFamily="34" charset="0"/>
                <a:cs typeface="Arial" panose="020B0604020202020204" pitchFamily="34" charset="0"/>
              </a:rPr>
              <a:t>Self Healing</a:t>
            </a:r>
            <a:r>
              <a:rPr lang="en-IN" altLang="en-US" sz="2000" dirty="0">
                <a:solidFill>
                  <a:srgbClr val="000000">
                    <a:lumMod val="85000"/>
                    <a:lumOff val="15000"/>
                  </a:srgbClr>
                </a:solidFill>
                <a:latin typeface="Arial" pitchFamily="34" charset="0"/>
                <a:cs typeface="Arial" panose="020B0604020202020204" pitchFamily="34" charset="0"/>
              </a:rPr>
              <a:t> capabilities.</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It uses AI in Test execution. Does auto load balancing, auto parallel execution, dependency check, auto check for test infra availability etc. Reduces execution time drastically and utilizes Test Infra optimally.</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It uses AI in Reporting. Aids in decision making using historical data. </a:t>
            </a:r>
          </a:p>
          <a:p>
            <a:pPr marL="34290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Quickly deployable Test Automation</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TestMagic eliminates Framework Requirement/Scripting knowledge/ SME dependency (specific skill sets)</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Due to the above, within three weeks of enablement/trainings teams are ready to start Test Automation providing </a:t>
            </a:r>
            <a:r>
              <a:rPr lang="en-IN" altLang="en-US" sz="2000" b="1" dirty="0">
                <a:solidFill>
                  <a:srgbClr val="000000">
                    <a:lumMod val="85000"/>
                    <a:lumOff val="15000"/>
                  </a:srgbClr>
                </a:solidFill>
                <a:latin typeface="Arial" pitchFamily="34" charset="0"/>
                <a:cs typeface="Arial" panose="020B0604020202020204" pitchFamily="34" charset="0"/>
              </a:rPr>
              <a:t>Visible ROI </a:t>
            </a:r>
            <a:r>
              <a:rPr lang="en-IN" altLang="en-US" sz="2000" dirty="0">
                <a:solidFill>
                  <a:srgbClr val="000000">
                    <a:lumMod val="85000"/>
                    <a:lumOff val="15000"/>
                  </a:srgbClr>
                </a:solidFill>
                <a:latin typeface="Arial" pitchFamily="34" charset="0"/>
                <a:cs typeface="Arial" panose="020B0604020202020204" pitchFamily="34" charset="0"/>
              </a:rPr>
              <a:t>from next execution cycle.</a:t>
            </a:r>
          </a:p>
          <a:p>
            <a:pPr marL="342900" lvl="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Single platform for entire E2E Testing and RPA </a:t>
            </a:r>
            <a:r>
              <a:rPr lang="en-IN" altLang="en-US" sz="2000" dirty="0">
                <a:solidFill>
                  <a:srgbClr val="000000">
                    <a:lumMod val="85000"/>
                    <a:lumOff val="15000"/>
                  </a:srgbClr>
                </a:solidFill>
                <a:latin typeface="Arial" pitchFamily="34" charset="0"/>
                <a:cs typeface="Arial" panose="020B0604020202020204" pitchFamily="34" charset="0"/>
              </a:rPr>
              <a:t>– Web, Windows, Mobile, Mainframe, Web Services (SOAP/Rest/WCF/TIBCO/MQ Series etc.), Oracle Forms, SAP, File based Testing (PDF/Text/CSV/XML/ XLS/FTP/SFTP etc.), Database support (Oracle/MS SQL Server/DB2/Informix/MY SQL/MongoDB etc.)</a:t>
            </a:r>
          </a:p>
          <a:p>
            <a:pPr marL="342900" lvl="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One Script Concept</a:t>
            </a:r>
            <a:r>
              <a:rPr lang="en-IN" altLang="en-US" sz="2000" dirty="0">
                <a:solidFill>
                  <a:srgbClr val="000000">
                    <a:lumMod val="85000"/>
                    <a:lumOff val="15000"/>
                  </a:srgbClr>
                </a:solidFill>
                <a:latin typeface="Arial" pitchFamily="34" charset="0"/>
                <a:cs typeface="Arial" panose="020B0604020202020204" pitchFamily="34" charset="0"/>
              </a:rPr>
              <a:t> – Single Automated Business flow used for Functional &amp; Regression, Mobile, Security &amp; Performance testing and on different languages.</a:t>
            </a:r>
            <a:endParaRPr lang="en-IN" altLang="en-US" sz="2000" b="1" dirty="0">
              <a:solidFill>
                <a:srgbClr val="000000">
                  <a:lumMod val="85000"/>
                  <a:lumOff val="15000"/>
                </a:srgbClr>
              </a:solidFill>
              <a:latin typeface="Arial" pitchFamily="34" charset="0"/>
              <a:cs typeface="Arial" panose="020B0604020202020204" pitchFamily="34" charset="0"/>
            </a:endParaRPr>
          </a:p>
          <a:p>
            <a:pPr marL="342900" lvl="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Service Virtualization – </a:t>
            </a:r>
            <a:r>
              <a:rPr lang="en-IN" altLang="en-US" sz="2000" dirty="0">
                <a:solidFill>
                  <a:srgbClr val="000000">
                    <a:lumMod val="85000"/>
                    <a:lumOff val="15000"/>
                  </a:srgbClr>
                </a:solidFill>
                <a:latin typeface="Arial" pitchFamily="34" charset="0"/>
                <a:cs typeface="Arial" panose="020B0604020202020204" pitchFamily="34" charset="0"/>
              </a:rPr>
              <a:t>for API testing, Testing of front end when back end not ready, Quick Testing when end-to-end environment is not ready.</a:t>
            </a:r>
            <a:endParaRPr lang="en-IN" altLang="en-US" sz="2000" b="1" dirty="0">
              <a:solidFill>
                <a:srgbClr val="000000">
                  <a:lumMod val="85000"/>
                  <a:lumOff val="15000"/>
                </a:srgbClr>
              </a:solidFill>
              <a:latin typeface="Arial"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6</a:t>
            </a:fld>
            <a:endParaRPr lang="en-US" altLang="en-US" dirty="0"/>
          </a:p>
        </p:txBody>
      </p:sp>
    </p:spTree>
    <p:extLst>
      <p:ext uri="{BB962C8B-B14F-4D97-AF65-F5344CB8AC3E}">
        <p14:creationId xmlns:p14="http://schemas.microsoft.com/office/powerpoint/2010/main" val="204443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7</a:t>
            </a:fld>
            <a:endParaRPr lang="en-US" altLang="en-US"/>
          </a:p>
        </p:txBody>
      </p:sp>
    </p:spTree>
    <p:extLst>
      <p:ext uri="{BB962C8B-B14F-4D97-AF65-F5344CB8AC3E}">
        <p14:creationId xmlns:p14="http://schemas.microsoft.com/office/powerpoint/2010/main" val="51865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8</a:t>
            </a:fld>
            <a:endParaRPr lang="en-US" altLang="en-US"/>
          </a:p>
        </p:txBody>
      </p:sp>
    </p:spTree>
    <p:extLst>
      <p:ext uri="{BB962C8B-B14F-4D97-AF65-F5344CB8AC3E}">
        <p14:creationId xmlns:p14="http://schemas.microsoft.com/office/powerpoint/2010/main" val="4134620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Scriptless Test Automation &amp; Monitoring using AI/ML and RPA</a:t>
            </a:r>
            <a:endParaRPr lang="en-IN" altLang="en-US" sz="2000" dirty="0">
              <a:solidFill>
                <a:srgbClr val="000000">
                  <a:lumMod val="85000"/>
                  <a:lumOff val="15000"/>
                </a:srgbClr>
              </a:solidFill>
              <a:latin typeface="Arial" pitchFamily="34" charset="0"/>
              <a:cs typeface="Arial" panose="020B0604020202020204" pitchFamily="34" charset="0"/>
            </a:endParaRP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TestMagic is Scriptless (No coding) and provides intuitive wizards to implement any complex logic.</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It uses AI in object Identification. Eliminating the need for Object repository/Mapping and providing </a:t>
            </a:r>
            <a:r>
              <a:rPr lang="en-IN" altLang="en-US" sz="2000" b="1" dirty="0">
                <a:solidFill>
                  <a:srgbClr val="000000">
                    <a:lumMod val="85000"/>
                    <a:lumOff val="15000"/>
                  </a:srgbClr>
                </a:solidFill>
                <a:latin typeface="Arial" pitchFamily="34" charset="0"/>
                <a:cs typeface="Arial" panose="020B0604020202020204" pitchFamily="34" charset="0"/>
              </a:rPr>
              <a:t>Self Healing</a:t>
            </a:r>
            <a:r>
              <a:rPr lang="en-IN" altLang="en-US" sz="2000" dirty="0">
                <a:solidFill>
                  <a:srgbClr val="000000">
                    <a:lumMod val="85000"/>
                    <a:lumOff val="15000"/>
                  </a:srgbClr>
                </a:solidFill>
                <a:latin typeface="Arial" pitchFamily="34" charset="0"/>
                <a:cs typeface="Arial" panose="020B0604020202020204" pitchFamily="34" charset="0"/>
              </a:rPr>
              <a:t> capabilities.</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It uses AI in Test execution. Does auto load balancing, auto parallel execution, dependency check, auto check for test infra availability etc. Reduces execution time drastically and utilizes Test Infra optimally.</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It uses AI in Reporting. Aids in decision making using historical data. </a:t>
            </a:r>
          </a:p>
          <a:p>
            <a:pPr marL="34290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Quickly deployable Test Automation</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TestMagic eliminates Framework Requirement/Scripting knowledge/ SME dependency (specific skill sets)</a:t>
            </a:r>
          </a:p>
          <a:p>
            <a:pPr marL="1074420" lvl="1" indent="-342900" defTabSz="457200" fontAlgn="base">
              <a:spcBef>
                <a:spcPts val="600"/>
              </a:spcBef>
              <a:spcAft>
                <a:spcPct val="0"/>
              </a:spcAft>
              <a:buFont typeface="Wingdings" panose="05000000000000000000" pitchFamily="2" charset="2"/>
              <a:buChar char="§"/>
              <a:defRPr/>
            </a:pPr>
            <a:r>
              <a:rPr lang="en-IN" altLang="en-US" sz="2000" dirty="0">
                <a:solidFill>
                  <a:srgbClr val="000000">
                    <a:lumMod val="85000"/>
                    <a:lumOff val="15000"/>
                  </a:srgbClr>
                </a:solidFill>
                <a:latin typeface="Arial" pitchFamily="34" charset="0"/>
                <a:cs typeface="Arial" panose="020B0604020202020204" pitchFamily="34" charset="0"/>
              </a:rPr>
              <a:t>Due to the above, within three weeks of enablement/trainings teams are ready to start Test Automation providing </a:t>
            </a:r>
            <a:r>
              <a:rPr lang="en-IN" altLang="en-US" sz="2000" b="1" dirty="0">
                <a:solidFill>
                  <a:srgbClr val="000000">
                    <a:lumMod val="85000"/>
                    <a:lumOff val="15000"/>
                  </a:srgbClr>
                </a:solidFill>
                <a:latin typeface="Arial" pitchFamily="34" charset="0"/>
                <a:cs typeface="Arial" panose="020B0604020202020204" pitchFamily="34" charset="0"/>
              </a:rPr>
              <a:t>Visible ROI </a:t>
            </a:r>
            <a:r>
              <a:rPr lang="en-IN" altLang="en-US" sz="2000" dirty="0">
                <a:solidFill>
                  <a:srgbClr val="000000">
                    <a:lumMod val="85000"/>
                    <a:lumOff val="15000"/>
                  </a:srgbClr>
                </a:solidFill>
                <a:latin typeface="Arial" pitchFamily="34" charset="0"/>
                <a:cs typeface="Arial" panose="020B0604020202020204" pitchFamily="34" charset="0"/>
              </a:rPr>
              <a:t>from next execution cycle.</a:t>
            </a:r>
          </a:p>
          <a:p>
            <a:pPr marL="342900" lvl="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Single platform for entire E2E Testing and RPA </a:t>
            </a:r>
            <a:r>
              <a:rPr lang="en-IN" altLang="en-US" sz="2000" dirty="0">
                <a:solidFill>
                  <a:srgbClr val="000000">
                    <a:lumMod val="85000"/>
                    <a:lumOff val="15000"/>
                  </a:srgbClr>
                </a:solidFill>
                <a:latin typeface="Arial" pitchFamily="34" charset="0"/>
                <a:cs typeface="Arial" panose="020B0604020202020204" pitchFamily="34" charset="0"/>
              </a:rPr>
              <a:t>– Web, Windows, Mobile, Mainframe, Web Services (SOAP/Rest/WCF/TIBCO/MQ Series etc.), Oracle Forms, SAP, File based Testing (PDF/Text/CSV/XML/ XLS/FTP/SFTP etc.), Database support (Oracle/MS SQL Server/DB2/Informix/MY SQL/MongoDB etc.)</a:t>
            </a:r>
          </a:p>
          <a:p>
            <a:pPr marL="342900" lvl="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One Script Concept</a:t>
            </a:r>
            <a:r>
              <a:rPr lang="en-IN" altLang="en-US" sz="2000" dirty="0">
                <a:solidFill>
                  <a:srgbClr val="000000">
                    <a:lumMod val="85000"/>
                    <a:lumOff val="15000"/>
                  </a:srgbClr>
                </a:solidFill>
                <a:latin typeface="Arial" pitchFamily="34" charset="0"/>
                <a:cs typeface="Arial" panose="020B0604020202020204" pitchFamily="34" charset="0"/>
              </a:rPr>
              <a:t> – Single Automated Business flow used for Functional &amp; Regression, Mobile, Security &amp; Performance testing and on different languages.</a:t>
            </a:r>
            <a:endParaRPr lang="en-IN" altLang="en-US" sz="2000" b="1" dirty="0">
              <a:solidFill>
                <a:srgbClr val="000000">
                  <a:lumMod val="85000"/>
                  <a:lumOff val="15000"/>
                </a:srgbClr>
              </a:solidFill>
              <a:latin typeface="Arial" pitchFamily="34" charset="0"/>
              <a:cs typeface="Arial" panose="020B0604020202020204" pitchFamily="34" charset="0"/>
            </a:endParaRPr>
          </a:p>
          <a:p>
            <a:pPr marL="342900" lvl="0" indent="-342900" defTabSz="457200" fontAlgn="base">
              <a:spcBef>
                <a:spcPts val="600"/>
              </a:spcBef>
              <a:spcAft>
                <a:spcPct val="0"/>
              </a:spcAft>
              <a:buFont typeface="Wingdings" panose="05000000000000000000" pitchFamily="2" charset="2"/>
              <a:buChar char="§"/>
              <a:defRPr/>
            </a:pPr>
            <a:r>
              <a:rPr lang="en-IN" altLang="en-US" sz="2000" b="1" dirty="0">
                <a:solidFill>
                  <a:srgbClr val="000000">
                    <a:lumMod val="85000"/>
                    <a:lumOff val="15000"/>
                  </a:srgbClr>
                </a:solidFill>
                <a:latin typeface="Arial" pitchFamily="34" charset="0"/>
                <a:cs typeface="Arial" panose="020B0604020202020204" pitchFamily="34" charset="0"/>
              </a:rPr>
              <a:t>Service Virtualization – </a:t>
            </a:r>
            <a:r>
              <a:rPr lang="en-IN" altLang="en-US" sz="2000" dirty="0">
                <a:solidFill>
                  <a:srgbClr val="000000">
                    <a:lumMod val="85000"/>
                    <a:lumOff val="15000"/>
                  </a:srgbClr>
                </a:solidFill>
                <a:latin typeface="Arial" pitchFamily="34" charset="0"/>
                <a:cs typeface="Arial" panose="020B0604020202020204" pitchFamily="34" charset="0"/>
              </a:rPr>
              <a:t>for API testing, Testing of front end when back end not ready, Quick Testing when end-to-end environment is not ready.</a:t>
            </a:r>
            <a:endParaRPr lang="en-IN" altLang="en-US" sz="2000" b="1" dirty="0">
              <a:solidFill>
                <a:srgbClr val="000000">
                  <a:lumMod val="85000"/>
                  <a:lumOff val="15000"/>
                </a:srgbClr>
              </a:solidFill>
              <a:latin typeface="Arial"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9</a:t>
            </a:fld>
            <a:endParaRPr lang="en-US" altLang="en-US" dirty="0"/>
          </a:p>
        </p:txBody>
      </p:sp>
    </p:spTree>
    <p:extLst>
      <p:ext uri="{BB962C8B-B14F-4D97-AF65-F5344CB8AC3E}">
        <p14:creationId xmlns:p14="http://schemas.microsoft.com/office/powerpoint/2010/main" val="3752695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10</a:t>
            </a:fld>
            <a:endParaRPr lang="en-US" altLang="en-US" dirty="0"/>
          </a:p>
        </p:txBody>
      </p:sp>
    </p:spTree>
    <p:extLst>
      <p:ext uri="{BB962C8B-B14F-4D97-AF65-F5344CB8AC3E}">
        <p14:creationId xmlns:p14="http://schemas.microsoft.com/office/powerpoint/2010/main" val="21417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796EBE-D6D8-6749-9838-0ACC7D8DE2AB}" type="slidenum">
              <a:rPr lang="en-US" altLang="en-US" smtClean="0"/>
              <a:pPr>
                <a:defRPr/>
              </a:pPr>
              <a:t>11</a:t>
            </a:fld>
            <a:endParaRPr lang="en-US" altLang="en-US" dirty="0"/>
          </a:p>
        </p:txBody>
      </p:sp>
    </p:spTree>
    <p:extLst>
      <p:ext uri="{BB962C8B-B14F-4D97-AF65-F5344CB8AC3E}">
        <p14:creationId xmlns:p14="http://schemas.microsoft.com/office/powerpoint/2010/main" val="3403408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UTS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September 5, 2023</a:t>
            </a:fld>
            <a:endParaRPr lang="en-US" sz="1400" b="0" dirty="0">
              <a:solidFill>
                <a:schemeClr val="tx1"/>
              </a:solidFill>
            </a:endParaRPr>
          </a:p>
        </p:txBody>
      </p:sp>
      <p:pic>
        <p:nvPicPr>
          <p:cNvPr id="41" name="Picture 40">
            <a:extLst>
              <a:ext uri="{FF2B5EF4-FFF2-40B4-BE49-F238E27FC236}">
                <a16:creationId xmlns:a16="http://schemas.microsoft.com/office/drawing/2014/main" id="{E6D4FA37-70FB-497D-98E3-C859787238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65320" y="7444589"/>
            <a:ext cx="579280" cy="546020"/>
          </a:xfrm>
          <a:prstGeom prst="rect">
            <a:avLst/>
          </a:prstGeom>
          <a:noFill/>
        </p:spPr>
      </p:pic>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dirty="0"/>
              <a:t>Drag picture to placeholder or click icon to add</a:t>
            </a:r>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September 5, 2023</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UTS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2" name="Picture 41">
            <a:extLst>
              <a:ext uri="{FF2B5EF4-FFF2-40B4-BE49-F238E27FC236}">
                <a16:creationId xmlns:a16="http://schemas.microsoft.com/office/drawing/2014/main" id="{5F9F5C4B-54CB-46AD-AF30-6D0D841020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099" y="7316827"/>
            <a:ext cx="579280" cy="546020"/>
          </a:xfrm>
          <a:prstGeom prst="rect">
            <a:avLst/>
          </a:prstGeom>
          <a:noFill/>
        </p:spPr>
      </p:pic>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September 5, 2023</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UTS Proprietary and Confidential</a:t>
            </a:r>
          </a:p>
        </p:txBody>
      </p:sp>
      <p:pic>
        <p:nvPicPr>
          <p:cNvPr id="45" name="Picture 44">
            <a:extLst>
              <a:ext uri="{FF2B5EF4-FFF2-40B4-BE49-F238E27FC236}">
                <a16:creationId xmlns:a16="http://schemas.microsoft.com/office/drawing/2014/main" id="{53EC2940-1C13-416F-9483-41093EFD65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170" y="7250028"/>
            <a:ext cx="579280" cy="546020"/>
          </a:xfrm>
          <a:prstGeom prst="rect">
            <a:avLst/>
          </a:prstGeom>
          <a:noFill/>
        </p:spPr>
      </p:pic>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UTS Proprietary and Confidential</a:t>
            </a:r>
          </a:p>
        </p:txBody>
      </p:sp>
      <p:pic>
        <p:nvPicPr>
          <p:cNvPr id="38" name="Picture 37">
            <a:extLst>
              <a:ext uri="{FF2B5EF4-FFF2-40B4-BE49-F238E27FC236}">
                <a16:creationId xmlns:a16="http://schemas.microsoft.com/office/drawing/2014/main" id="{B5A7B7BF-FA32-45D0-8873-610180059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800" y="7337642"/>
            <a:ext cx="579280" cy="546020"/>
          </a:xfrm>
          <a:prstGeom prst="rect">
            <a:avLst/>
          </a:prstGeom>
          <a:noFill/>
        </p:spPr>
      </p:pic>
    </p:spTree>
    <p:extLst>
      <p:ext uri="{BB962C8B-B14F-4D97-AF65-F5344CB8AC3E}">
        <p14:creationId xmlns:p14="http://schemas.microsoft.com/office/powerpoint/2010/main" val="272729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UTS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September 5, 2023</a:t>
            </a:fld>
            <a:endParaRPr lang="en-US" sz="1400" b="0" dirty="0">
              <a:solidFill>
                <a:schemeClr val="tx1"/>
              </a:solidFill>
            </a:endParaRPr>
          </a:p>
        </p:txBody>
      </p:sp>
      <p:pic>
        <p:nvPicPr>
          <p:cNvPr id="43" name="Picture 42">
            <a:extLst>
              <a:ext uri="{FF2B5EF4-FFF2-40B4-BE49-F238E27FC236}">
                <a16:creationId xmlns:a16="http://schemas.microsoft.com/office/drawing/2014/main" id="{EAAD7DAD-D458-4202-BF59-724AC2A0B6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4816" y="7307429"/>
            <a:ext cx="579280" cy="546020"/>
          </a:xfrm>
          <a:prstGeom prst="rect">
            <a:avLst/>
          </a:prstGeom>
          <a:noFill/>
        </p:spPr>
      </p:pic>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UTS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September 5, 2023</a:t>
            </a:fld>
            <a:endParaRPr lang="en-US" sz="1400" b="0" dirty="0">
              <a:solidFill>
                <a:schemeClr val="bg1"/>
              </a:solidFill>
            </a:endParaRPr>
          </a:p>
        </p:txBody>
      </p:sp>
      <p:pic>
        <p:nvPicPr>
          <p:cNvPr id="42" name="Picture 41">
            <a:extLst>
              <a:ext uri="{FF2B5EF4-FFF2-40B4-BE49-F238E27FC236}">
                <a16:creationId xmlns:a16="http://schemas.microsoft.com/office/drawing/2014/main" id="{1918762C-6340-4612-B0C1-C27D1DB4C1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800" y="7316827"/>
            <a:ext cx="579280" cy="54602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pic>
        <p:nvPicPr>
          <p:cNvPr id="44" name="Picture 43"/>
          <p:cNvPicPr>
            <a:picLocks noChangeAspect="1"/>
          </p:cNvPicPr>
          <p:nvPr userDrawn="1"/>
        </p:nvPicPr>
        <p:blipFill rotWithShape="1">
          <a:blip r:embed="rId2">
            <a:extLst>
              <a:ext uri="{28A0092B-C50C-407E-A947-70E740481C1C}">
                <a14:useLocalDpi xmlns:a14="http://schemas.microsoft.com/office/drawing/2010/main" val="0"/>
              </a:ext>
            </a:extLst>
          </a:blip>
          <a:srcRect t="2985" b="16418"/>
          <a:stretch/>
        </p:blipFill>
        <p:spPr>
          <a:xfrm>
            <a:off x="0" y="-1"/>
            <a:ext cx="14630400" cy="8229601"/>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UTS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September 5, 2023</a:t>
            </a:fld>
            <a:endParaRPr lang="en-US" sz="1400" b="0" dirty="0">
              <a:solidFill>
                <a:schemeClr val="bg1"/>
              </a:solidFill>
            </a:endParaRPr>
          </a:p>
        </p:txBody>
      </p:sp>
      <p:pic>
        <p:nvPicPr>
          <p:cNvPr id="45" name="Picture 44">
            <a:extLst>
              <a:ext uri="{FF2B5EF4-FFF2-40B4-BE49-F238E27FC236}">
                <a16:creationId xmlns:a16="http://schemas.microsoft.com/office/drawing/2014/main" id="{62C5341D-F991-408B-ABC9-4F5E3F1BCA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0543" y="7499390"/>
            <a:ext cx="579280" cy="546020"/>
          </a:xfrm>
          <a:prstGeom prst="rect">
            <a:avLst/>
          </a:prstGeom>
          <a:noFill/>
        </p:spPr>
      </p:pic>
    </p:spTree>
    <p:extLst>
      <p:ext uri="{BB962C8B-B14F-4D97-AF65-F5344CB8AC3E}">
        <p14:creationId xmlns:p14="http://schemas.microsoft.com/office/powerpoint/2010/main" val="38436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05">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4094" r="21682"/>
          <a:stretch/>
        </p:blipFill>
        <p:spPr>
          <a:xfrm>
            <a:off x="6890854" y="0"/>
            <a:ext cx="7739546"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UTS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September 5, 2023</a:t>
            </a:fld>
            <a:endParaRPr lang="en-US" sz="1400" b="0" dirty="0">
              <a:solidFill>
                <a:schemeClr val="bg1"/>
              </a:solidFill>
            </a:endParaRPr>
          </a:p>
        </p:txBody>
      </p:sp>
      <p:pic>
        <p:nvPicPr>
          <p:cNvPr id="44" name="Picture 43">
            <a:extLst>
              <a:ext uri="{FF2B5EF4-FFF2-40B4-BE49-F238E27FC236}">
                <a16:creationId xmlns:a16="http://schemas.microsoft.com/office/drawing/2014/main" id="{124649B2-742E-493F-A62B-A902413A15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6129" y="7226380"/>
            <a:ext cx="579280" cy="546020"/>
          </a:xfrm>
          <a:prstGeom prst="rect">
            <a:avLst/>
          </a:prstGeom>
          <a:noFill/>
        </p:spPr>
      </p:pic>
    </p:spTree>
    <p:extLst>
      <p:ext uri="{BB962C8B-B14F-4D97-AF65-F5344CB8AC3E}">
        <p14:creationId xmlns:p14="http://schemas.microsoft.com/office/powerpoint/2010/main" val="408264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06">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9326" t="4195" r="1152" b="20288"/>
          <a:stretch/>
        </p:blipFill>
        <p:spPr>
          <a:xfrm flipH="1">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dirty="0"/>
              <a:t>Click to edit Master title style</a:t>
            </a:r>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UTS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September 5, 2023</a:t>
            </a:fld>
            <a:endParaRPr lang="en-US" sz="1400" b="0" dirty="0">
              <a:solidFill>
                <a:schemeClr val="tx1"/>
              </a:solidFill>
            </a:endParaRPr>
          </a:p>
        </p:txBody>
      </p:sp>
      <p:pic>
        <p:nvPicPr>
          <p:cNvPr id="45" name="Picture 44">
            <a:extLst>
              <a:ext uri="{FF2B5EF4-FFF2-40B4-BE49-F238E27FC236}">
                <a16:creationId xmlns:a16="http://schemas.microsoft.com/office/drawing/2014/main" id="{68E2537A-0466-48FB-95BE-65A318AE64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799" y="7446568"/>
            <a:ext cx="579280" cy="546020"/>
          </a:xfrm>
          <a:prstGeom prst="rect">
            <a:avLst/>
          </a:prstGeom>
          <a:noFill/>
        </p:spPr>
      </p:pic>
    </p:spTree>
    <p:extLst>
      <p:ext uri="{BB962C8B-B14F-4D97-AF65-F5344CB8AC3E}">
        <p14:creationId xmlns:p14="http://schemas.microsoft.com/office/powerpoint/2010/main" val="289511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685800" y="639763"/>
            <a:ext cx="13258800" cy="141763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userDrawn="1">
            <p:ph type="body" idx="1"/>
          </p:nvPr>
        </p:nvSpPr>
        <p:spPr>
          <a:xfrm>
            <a:off x="685800" y="2057399"/>
            <a:ext cx="11201400" cy="51212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September 5, 2023</a:t>
            </a:fld>
            <a:endParaRPr lang="en-US" sz="1100" b="0" dirty="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62"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UTS Proprietary and Confidential</a:t>
            </a:r>
          </a:p>
        </p:txBody>
      </p:sp>
      <p:pic>
        <p:nvPicPr>
          <p:cNvPr id="46" name="Picture 45">
            <a:extLst>
              <a:ext uri="{FF2B5EF4-FFF2-40B4-BE49-F238E27FC236}">
                <a16:creationId xmlns:a16="http://schemas.microsoft.com/office/drawing/2014/main" id="{DBBA60A2-B878-4B77-895F-706E95013CC3}"/>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518000" y="7444587"/>
            <a:ext cx="579280" cy="546020"/>
          </a:xfrm>
          <a:prstGeom prst="rect">
            <a:avLst/>
          </a:prstGeom>
          <a:noFill/>
        </p:spPr>
      </p:pic>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4" r:id="rId3"/>
    <p:sldLayoutId id="2147483658" r:id="rId4"/>
    <p:sldLayoutId id="2147483698" r:id="rId5"/>
    <p:sldLayoutId id="2147483697" r:id="rId6"/>
    <p:sldLayoutId id="2147483659" r:id="rId7"/>
    <p:sldLayoutId id="2147483650" r:id="rId8"/>
    <p:sldLayoutId id="2147483666" r:id="rId9"/>
    <p:sldLayoutId id="2147483667" r:id="rId10"/>
    <p:sldLayoutId id="2147483652" r:id="rId11"/>
    <p:sldLayoutId id="2147483660" r:id="rId12"/>
    <p:sldLayoutId id="2147483662" r:id="rId13"/>
    <p:sldLayoutId id="2147483663" r:id="rId14"/>
    <p:sldLayoutId id="2147483651" r:id="rId15"/>
    <p:sldLayoutId id="214748369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l" defTabSz="1463040" rtl="0" eaLnBrk="1" latinLnBrk="0" hangingPunct="1">
        <a:lnSpc>
          <a:spcPct val="85000"/>
        </a:lnSpc>
        <a:spcBef>
          <a:spcPct val="0"/>
        </a:spcBef>
        <a:buNone/>
        <a:defRPr sz="4000" b="1" kern="1200">
          <a:solidFill>
            <a:srgbClr val="EF6F0E"/>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rgbClr val="003BB1"/>
          </a:solidFill>
          <a:latin typeface="+mn-lt"/>
          <a:ea typeface="+mn-ea"/>
          <a:cs typeface="+mn-cs"/>
        </a:defRPr>
      </a:lvl1pPr>
      <a:lvl2pPr marL="0" indent="0" algn="l" defTabSz="1463040" rtl="0" eaLnBrk="1" latinLnBrk="0" hangingPunct="1">
        <a:spcBef>
          <a:spcPts val="1200"/>
        </a:spcBef>
        <a:buFontTx/>
        <a:buNone/>
        <a:defRPr sz="2000" kern="1200">
          <a:solidFill>
            <a:srgbClr val="003BB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rgbClr val="003BB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rgbClr val="003BB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rgbClr val="003BB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3.emf"/><Relationship Id="rId18" Type="http://schemas.openxmlformats.org/officeDocument/2006/relationships/image" Target="../media/image78.emf"/><Relationship Id="rId26" Type="http://schemas.openxmlformats.org/officeDocument/2006/relationships/image" Target="../media/image86.emf"/><Relationship Id="rId3" Type="http://schemas.openxmlformats.org/officeDocument/2006/relationships/image" Target="../media/image63.emf"/><Relationship Id="rId21" Type="http://schemas.openxmlformats.org/officeDocument/2006/relationships/image" Target="../media/image81.emf"/><Relationship Id="rId7" Type="http://schemas.openxmlformats.org/officeDocument/2006/relationships/image" Target="../media/image67.emf"/><Relationship Id="rId12" Type="http://schemas.openxmlformats.org/officeDocument/2006/relationships/image" Target="../media/image72.emf"/><Relationship Id="rId17" Type="http://schemas.openxmlformats.org/officeDocument/2006/relationships/image" Target="../media/image77.emf"/><Relationship Id="rId25" Type="http://schemas.openxmlformats.org/officeDocument/2006/relationships/image" Target="../media/image85.emf"/><Relationship Id="rId2" Type="http://schemas.openxmlformats.org/officeDocument/2006/relationships/notesSlide" Target="../notesSlides/notesSlide8.xml"/><Relationship Id="rId16" Type="http://schemas.openxmlformats.org/officeDocument/2006/relationships/image" Target="../media/image76.emf"/><Relationship Id="rId20" Type="http://schemas.openxmlformats.org/officeDocument/2006/relationships/image" Target="../media/image80.emf"/><Relationship Id="rId29" Type="http://schemas.openxmlformats.org/officeDocument/2006/relationships/image" Target="../media/image89.emf"/><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71.emf"/><Relationship Id="rId24" Type="http://schemas.openxmlformats.org/officeDocument/2006/relationships/image" Target="../media/image84.png"/><Relationship Id="rId5" Type="http://schemas.openxmlformats.org/officeDocument/2006/relationships/image" Target="../media/image65.emf"/><Relationship Id="rId15" Type="http://schemas.openxmlformats.org/officeDocument/2006/relationships/image" Target="../media/image75.emf"/><Relationship Id="rId23" Type="http://schemas.openxmlformats.org/officeDocument/2006/relationships/image" Target="../media/image83.png"/><Relationship Id="rId28" Type="http://schemas.openxmlformats.org/officeDocument/2006/relationships/image" Target="../media/image88.emf"/><Relationship Id="rId10" Type="http://schemas.openxmlformats.org/officeDocument/2006/relationships/image" Target="../media/image70.emf"/><Relationship Id="rId19" Type="http://schemas.openxmlformats.org/officeDocument/2006/relationships/image" Target="../media/image79.emf"/><Relationship Id="rId31" Type="http://schemas.openxmlformats.org/officeDocument/2006/relationships/image" Target="../media/image91.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emf"/><Relationship Id="rId30" Type="http://schemas.openxmlformats.org/officeDocument/2006/relationships/image" Target="../media/image90.emf"/></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diagramData" Target="../diagrams/data1.xml"/><Relationship Id="rId21" Type="http://schemas.openxmlformats.org/officeDocument/2006/relationships/image" Target="../media/image105.png"/><Relationship Id="rId7" Type="http://schemas.microsoft.com/office/2007/relationships/diagramDrawing" Target="../diagrams/drawing1.xml"/><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9.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95.svg"/><Relationship Id="rId5" Type="http://schemas.openxmlformats.org/officeDocument/2006/relationships/diagramQuickStyle" Target="../diagrams/quickStyle1.xml"/><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jpg"/><Relationship Id="rId4" Type="http://schemas.openxmlformats.org/officeDocument/2006/relationships/diagramLayout" Target="../diagrams/layout1.xml"/><Relationship Id="rId9" Type="http://schemas.openxmlformats.org/officeDocument/2006/relationships/image" Target="../media/image93.png"/><Relationship Id="rId14" Type="http://schemas.openxmlformats.org/officeDocument/2006/relationships/image" Target="../media/image98.svg"/><Relationship Id="rId22" Type="http://schemas.openxmlformats.org/officeDocument/2006/relationships/image" Target="../media/image10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jpe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15.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85.emf"/><Relationship Id="rId5" Type="http://schemas.openxmlformats.org/officeDocument/2006/relationships/image" Target="../media/image120.emf"/><Relationship Id="rId4" Type="http://schemas.openxmlformats.org/officeDocument/2006/relationships/image" Target="../media/image79.emf"/></Relationships>
</file>

<file path=ppt/slides/_rels/slide1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65.emf"/><Relationship Id="rId18" Type="http://schemas.openxmlformats.org/officeDocument/2006/relationships/image" Target="../media/image77.emf"/><Relationship Id="rId26" Type="http://schemas.openxmlformats.org/officeDocument/2006/relationships/image" Target="../media/image125.emf"/><Relationship Id="rId3" Type="http://schemas.openxmlformats.org/officeDocument/2006/relationships/image" Target="../media/image81.emf"/><Relationship Id="rId21" Type="http://schemas.openxmlformats.org/officeDocument/2006/relationships/image" Target="../media/image121.png"/><Relationship Id="rId7" Type="http://schemas.openxmlformats.org/officeDocument/2006/relationships/image" Target="../media/image66.png"/><Relationship Id="rId12" Type="http://schemas.openxmlformats.org/officeDocument/2006/relationships/image" Target="../media/image64.emf"/><Relationship Id="rId17" Type="http://schemas.openxmlformats.org/officeDocument/2006/relationships/image" Target="../media/image76.emf"/><Relationship Id="rId25" Type="http://schemas.openxmlformats.org/officeDocument/2006/relationships/image" Target="../media/image124.emf"/><Relationship Id="rId2" Type="http://schemas.openxmlformats.org/officeDocument/2006/relationships/notesSlide" Target="../notesSlides/notesSlide14.xml"/><Relationship Id="rId16" Type="http://schemas.openxmlformats.org/officeDocument/2006/relationships/image" Target="../media/image73.emf"/><Relationship Id="rId20" Type="http://schemas.openxmlformats.org/officeDocument/2006/relationships/image" Target="../media/image72.emf"/><Relationship Id="rId1" Type="http://schemas.openxmlformats.org/officeDocument/2006/relationships/slideLayout" Target="../slideLayouts/slideLayout9.xml"/><Relationship Id="rId6" Type="http://schemas.openxmlformats.org/officeDocument/2006/relationships/image" Target="../media/image84.png"/><Relationship Id="rId11" Type="http://schemas.openxmlformats.org/officeDocument/2006/relationships/image" Target="../media/image74.png"/><Relationship Id="rId24" Type="http://schemas.openxmlformats.org/officeDocument/2006/relationships/image" Target="../media/image123.png"/><Relationship Id="rId5" Type="http://schemas.openxmlformats.org/officeDocument/2006/relationships/image" Target="../media/image83.png"/><Relationship Id="rId15" Type="http://schemas.openxmlformats.org/officeDocument/2006/relationships/image" Target="../media/image71.emf"/><Relationship Id="rId23" Type="http://schemas.openxmlformats.org/officeDocument/2006/relationships/image" Target="../media/image122.png"/><Relationship Id="rId28" Type="http://schemas.openxmlformats.org/officeDocument/2006/relationships/image" Target="../media/image127.emf"/><Relationship Id="rId10" Type="http://schemas.openxmlformats.org/officeDocument/2006/relationships/image" Target="../media/image69.emf"/><Relationship Id="rId19" Type="http://schemas.openxmlformats.org/officeDocument/2006/relationships/image" Target="../media/image63.emf"/><Relationship Id="rId4" Type="http://schemas.openxmlformats.org/officeDocument/2006/relationships/image" Target="../media/image82.png"/><Relationship Id="rId9" Type="http://schemas.openxmlformats.org/officeDocument/2006/relationships/image" Target="../media/image68.emf"/><Relationship Id="rId14" Type="http://schemas.openxmlformats.org/officeDocument/2006/relationships/image" Target="../media/image75.emf"/><Relationship Id="rId22" Type="http://schemas.openxmlformats.org/officeDocument/2006/relationships/image" Target="../media/image70.emf"/><Relationship Id="rId27" Type="http://schemas.openxmlformats.org/officeDocument/2006/relationships/image" Target="../media/image12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emf"/><Relationship Id="rId21" Type="http://schemas.openxmlformats.org/officeDocument/2006/relationships/image" Target="../media/image23.png"/><Relationship Id="rId7" Type="http://schemas.openxmlformats.org/officeDocument/2006/relationships/image" Target="../media/image9.jp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gif"/><Relationship Id="rId15" Type="http://schemas.openxmlformats.org/officeDocument/2006/relationships/image" Target="../media/image17.png"/><Relationship Id="rId10" Type="http://schemas.openxmlformats.org/officeDocument/2006/relationships/image" Target="../media/image12.jp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hdphoto" Target="../media/hdphoto1.wdp"/><Relationship Id="rId18" Type="http://schemas.openxmlformats.org/officeDocument/2006/relationships/image" Target="../media/image50.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49.png"/><Relationship Id="rId2" Type="http://schemas.openxmlformats.org/officeDocument/2006/relationships/notesSlide" Target="../notesSlides/notesSlide5.xml"/><Relationship Id="rId16" Type="http://schemas.microsoft.com/office/2007/relationships/hdphoto" Target="../media/hdphoto2.wdp"/><Relationship Id="rId20"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44.png"/><Relationship Id="rId19"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6.wdp"/><Relationship Id="rId18" Type="http://schemas.openxmlformats.org/officeDocument/2006/relationships/image" Target="../media/image44.png"/><Relationship Id="rId26"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59.png"/><Relationship Id="rId7" Type="http://schemas.microsoft.com/office/2007/relationships/hdphoto" Target="../media/hdphoto4.wdp"/><Relationship Id="rId12" Type="http://schemas.openxmlformats.org/officeDocument/2006/relationships/image" Target="../media/image58.png"/><Relationship Id="rId17" Type="http://schemas.microsoft.com/office/2007/relationships/hdphoto" Target="../media/hdphoto2.wdp"/><Relationship Id="rId25" Type="http://schemas.microsoft.com/office/2007/relationships/hdphoto" Target="../media/hdphoto8.wdp"/><Relationship Id="rId2" Type="http://schemas.openxmlformats.org/officeDocument/2006/relationships/notesSlide" Target="../notesSlides/notesSlide6.xml"/><Relationship Id="rId16" Type="http://schemas.openxmlformats.org/officeDocument/2006/relationships/image" Target="../media/image48.png"/><Relationship Id="rId20"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55.png"/><Relationship Id="rId11" Type="http://schemas.microsoft.com/office/2007/relationships/hdphoto" Target="../media/hdphoto5.wdp"/><Relationship Id="rId24" Type="http://schemas.openxmlformats.org/officeDocument/2006/relationships/image" Target="../media/image61.png"/><Relationship Id="rId5" Type="http://schemas.openxmlformats.org/officeDocument/2006/relationships/image" Target="../media/image54.png"/><Relationship Id="rId15" Type="http://schemas.microsoft.com/office/2007/relationships/hdphoto" Target="../media/hdphoto1.wdp"/><Relationship Id="rId23"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43.png"/><Relationship Id="rId4" Type="http://schemas.microsoft.com/office/2007/relationships/hdphoto" Target="../media/hdphoto3.wdp"/><Relationship Id="rId9" Type="http://schemas.openxmlformats.org/officeDocument/2006/relationships/image" Target="../media/image42.png"/><Relationship Id="rId14" Type="http://schemas.openxmlformats.org/officeDocument/2006/relationships/image" Target="../media/image46.png"/><Relationship Id="rId22" Type="http://schemas.microsoft.com/office/2007/relationships/hdphoto" Target="../media/hdphoto7.wdp"/><Relationship Id="rId27"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85798" y="5512625"/>
            <a:ext cx="9296402" cy="914400"/>
          </a:xfrm>
        </p:spPr>
        <p:txBody>
          <a:bodyPr/>
          <a:lstStyle/>
          <a:p>
            <a:r>
              <a:rPr lang="en-GB" dirty="0"/>
              <a:t>AI / Machine Learning based Test Automation Solution</a:t>
            </a:r>
          </a:p>
        </p:txBody>
      </p:sp>
      <p:cxnSp>
        <p:nvCxnSpPr>
          <p:cNvPr id="7" name="Straight Connector 6"/>
          <p:cNvCxnSpPr>
            <a:cxnSpLocks/>
          </p:cNvCxnSpPr>
          <p:nvPr/>
        </p:nvCxnSpPr>
        <p:spPr>
          <a:xfrm>
            <a:off x="703212" y="6120620"/>
            <a:ext cx="9126588" cy="0"/>
          </a:xfrm>
          <a:prstGeom prst="line">
            <a:avLst/>
          </a:prstGeom>
          <a:ln w="38100" cap="sq">
            <a:solidFill>
              <a:schemeClr val="accent3"/>
            </a:solidFill>
          </a:ln>
        </p:spPr>
        <p:style>
          <a:lnRef idx="1">
            <a:schemeClr val="accent1"/>
          </a:lnRef>
          <a:fillRef idx="0">
            <a:schemeClr val="accent1"/>
          </a:fillRef>
          <a:effectRef idx="0">
            <a:schemeClr val="accent1"/>
          </a:effectRef>
          <a:fontRef idx="minor">
            <a:schemeClr val="lt1"/>
          </a:fontRef>
        </p:style>
      </p:cxnSp>
      <p:sp>
        <p:nvSpPr>
          <p:cNvPr id="8" name="Title 3">
            <a:extLst>
              <a:ext uri="{FF2B5EF4-FFF2-40B4-BE49-F238E27FC236}">
                <a16:creationId xmlns:a16="http://schemas.microsoft.com/office/drawing/2014/main" id="{5F1DA30B-0607-49FA-B49A-20A4A6B987C7}"/>
              </a:ext>
            </a:extLst>
          </p:cNvPr>
          <p:cNvSpPr>
            <a:spLocks noGrp="1"/>
          </p:cNvSpPr>
          <p:nvPr>
            <p:ph type="ctrTitle"/>
          </p:nvPr>
        </p:nvSpPr>
        <p:spPr>
          <a:xfrm>
            <a:off x="762000" y="1574320"/>
            <a:ext cx="8686800" cy="3497178"/>
          </a:xfrm>
        </p:spPr>
        <p:txBody>
          <a:bodyPr/>
          <a:lstStyle/>
          <a:p>
            <a:pPr algn="ctr"/>
            <a:r>
              <a:rPr lang="en-GB" dirty="0"/>
              <a:t>TestMagic</a:t>
            </a:r>
            <a:r>
              <a:rPr lang="en-GB" baseline="60000" dirty="0"/>
              <a:t>TM</a:t>
            </a:r>
            <a:br>
              <a:rPr lang="en-GB" baseline="60000" dirty="0"/>
            </a:br>
            <a:br>
              <a:rPr lang="en-GB" baseline="60000" dirty="0"/>
            </a:br>
            <a:r>
              <a:rPr lang="en-US" dirty="0"/>
              <a:t>New Paradigm for Software Testing in the Digital era</a:t>
            </a:r>
          </a:p>
        </p:txBody>
      </p:sp>
    </p:spTree>
    <p:extLst>
      <p:ext uri="{BB962C8B-B14F-4D97-AF65-F5344CB8AC3E}">
        <p14:creationId xmlns:p14="http://schemas.microsoft.com/office/powerpoint/2010/main" val="153385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6" name="Straight Connector 255"/>
          <p:cNvCxnSpPr/>
          <p:nvPr/>
        </p:nvCxnSpPr>
        <p:spPr>
          <a:xfrm>
            <a:off x="10486079" y="2547364"/>
            <a:ext cx="1126801" cy="0"/>
          </a:xfrm>
          <a:prstGeom prst="line">
            <a:avLst/>
          </a:prstGeom>
          <a:ln w="31750" cap="rnd">
            <a:solidFill>
              <a:schemeClr val="bg1">
                <a:lumMod val="65000"/>
              </a:schemeClr>
            </a:solidFill>
            <a:prstDash val="solid"/>
          </a:ln>
        </p:spPr>
        <p:style>
          <a:lnRef idx="1">
            <a:schemeClr val="accent1"/>
          </a:lnRef>
          <a:fillRef idx="0">
            <a:schemeClr val="accent1"/>
          </a:fillRef>
          <a:effectRef idx="0">
            <a:schemeClr val="accent1"/>
          </a:effectRef>
          <a:fontRef idx="minor">
            <a:schemeClr val="lt1"/>
          </a:fontRef>
        </p:style>
      </p:cxnSp>
      <p:cxnSp>
        <p:nvCxnSpPr>
          <p:cNvPr id="255" name="Straight Connector 254"/>
          <p:cNvCxnSpPr/>
          <p:nvPr/>
        </p:nvCxnSpPr>
        <p:spPr>
          <a:xfrm>
            <a:off x="3551879" y="2547364"/>
            <a:ext cx="486721" cy="0"/>
          </a:xfrm>
          <a:prstGeom prst="line">
            <a:avLst/>
          </a:prstGeom>
          <a:ln w="31750" cap="rnd">
            <a:solidFill>
              <a:schemeClr val="bg1">
                <a:lumMod val="65000"/>
              </a:schemeClr>
            </a:solidFill>
            <a:prstDash val="solid"/>
          </a:ln>
        </p:spPr>
        <p:style>
          <a:lnRef idx="1">
            <a:schemeClr val="accent1"/>
          </a:lnRef>
          <a:fillRef idx="0">
            <a:schemeClr val="accent1"/>
          </a:fillRef>
          <a:effectRef idx="0">
            <a:schemeClr val="accent1"/>
          </a:effectRef>
          <a:fontRef idx="minor">
            <a:schemeClr val="lt1"/>
          </a:fontRef>
        </p:style>
      </p:cxnSp>
      <p:sp>
        <p:nvSpPr>
          <p:cNvPr id="47" name="Rectangle 46"/>
          <p:cNvSpPr/>
          <p:nvPr/>
        </p:nvSpPr>
        <p:spPr>
          <a:xfrm>
            <a:off x="5815013" y="7589898"/>
            <a:ext cx="2870459" cy="563502"/>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itle 117"/>
          <p:cNvSpPr>
            <a:spLocks noGrp="1"/>
          </p:cNvSpPr>
          <p:nvPr>
            <p:ph type="title"/>
          </p:nvPr>
        </p:nvSpPr>
        <p:spPr>
          <a:xfrm>
            <a:off x="646577" y="639763"/>
            <a:ext cx="13258800" cy="503237"/>
          </a:xfrm>
        </p:spPr>
        <p:txBody>
          <a:bodyPr>
            <a:noAutofit/>
          </a:bodyPr>
          <a:lstStyle/>
          <a:p>
            <a:r>
              <a:rPr lang="en-IN" altLang="en-US" sz="4000" dirty="0"/>
              <a:t>TestMagic</a:t>
            </a:r>
            <a:r>
              <a:rPr lang="en-IN" altLang="en-US" sz="4000" baseline="30000" dirty="0"/>
              <a:t>TM</a:t>
            </a:r>
            <a:r>
              <a:rPr lang="en-IN" altLang="en-US" sz="4000" dirty="0"/>
              <a:t> 6.x – Features at a Glance</a:t>
            </a:r>
            <a:br>
              <a:rPr lang="en-IN" altLang="en-US" sz="4000" dirty="0"/>
            </a:br>
            <a:br>
              <a:rPr lang="en-IN" altLang="en-US" sz="4000" dirty="0"/>
            </a:br>
            <a:br>
              <a:rPr lang="en-US" altLang="en-US" sz="4000" dirty="0"/>
            </a:br>
            <a:br>
              <a:rPr lang="en-US" altLang="en-US" sz="4000" dirty="0"/>
            </a:br>
            <a:br>
              <a:rPr lang="en-US" altLang="en-US" sz="4000" dirty="0"/>
            </a:br>
            <a:r>
              <a:rPr lang="en-US" altLang="en-US" sz="4000" dirty="0"/>
              <a:t>  </a:t>
            </a:r>
          </a:p>
        </p:txBody>
      </p:sp>
      <p:grpSp>
        <p:nvGrpSpPr>
          <p:cNvPr id="49" name="Group 48"/>
          <p:cNvGrpSpPr/>
          <p:nvPr/>
        </p:nvGrpSpPr>
        <p:grpSpPr>
          <a:xfrm>
            <a:off x="711707" y="1265026"/>
            <a:ext cx="2890017" cy="3416669"/>
            <a:chOff x="711707" y="1353865"/>
            <a:chExt cx="2890017" cy="3416669"/>
          </a:xfrm>
        </p:grpSpPr>
        <p:sp>
          <p:nvSpPr>
            <p:cNvPr id="75" name="Rectangle 74"/>
            <p:cNvSpPr/>
            <p:nvPr/>
          </p:nvSpPr>
          <p:spPr>
            <a:xfrm>
              <a:off x="711707" y="1353865"/>
              <a:ext cx="2890017" cy="3416669"/>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72000" rtlCol="0" anchor="t" anchorCtr="0"/>
            <a:lstStyle/>
            <a:p>
              <a:r>
                <a:rPr lang="en-GB" sz="1600" b="1" dirty="0">
                  <a:solidFill>
                    <a:schemeClr val="tx1"/>
                  </a:solidFill>
                </a:rPr>
                <a:t>Application Under Test</a:t>
              </a:r>
              <a:endParaRPr lang="en-US" sz="1600" b="1" dirty="0">
                <a:solidFill>
                  <a:schemeClr val="tx1"/>
                </a:solidFil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986" y="3942206"/>
              <a:ext cx="838105" cy="193744"/>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914" y="3873302"/>
              <a:ext cx="473602" cy="33155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3566" y="3492913"/>
              <a:ext cx="486298" cy="240887"/>
            </a:xfrm>
            <a:prstGeom prst="rect">
              <a:avLst/>
            </a:prstGeom>
          </p:spPr>
        </p:pic>
        <p:grpSp>
          <p:nvGrpSpPr>
            <p:cNvPr id="48" name="Group 47"/>
            <p:cNvGrpSpPr/>
            <p:nvPr/>
          </p:nvGrpSpPr>
          <p:grpSpPr>
            <a:xfrm>
              <a:off x="764269" y="3497379"/>
              <a:ext cx="1029896" cy="231954"/>
              <a:chOff x="815300" y="3136985"/>
              <a:chExt cx="1024910" cy="230832"/>
            </a:xfrm>
          </p:grpSpPr>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300" y="3175818"/>
                <a:ext cx="653440" cy="159529"/>
              </a:xfrm>
              <a:prstGeom prst="rect">
                <a:avLst/>
              </a:prstGeom>
            </p:spPr>
          </p:pic>
          <p:sp>
            <p:nvSpPr>
              <p:cNvPr id="58" name="TextBox 57"/>
              <p:cNvSpPr txBox="1"/>
              <p:nvPr/>
            </p:nvSpPr>
            <p:spPr>
              <a:xfrm>
                <a:off x="1401881" y="3136985"/>
                <a:ext cx="438329" cy="230832"/>
              </a:xfrm>
              <a:prstGeom prst="rect">
                <a:avLst/>
              </a:prstGeom>
              <a:noFill/>
            </p:spPr>
            <p:txBody>
              <a:bodyPr wrap="square" rtlCol="0">
                <a:spAutoFit/>
              </a:bodyPr>
              <a:lstStyle/>
              <a:p>
                <a:r>
                  <a:rPr lang="en-GB" sz="900" b="1" dirty="0">
                    <a:solidFill>
                      <a:srgbClr val="003E75"/>
                    </a:solidFill>
                  </a:rPr>
                  <a:t>T24</a:t>
                </a:r>
                <a:endParaRPr lang="en-US" sz="900" b="1" dirty="0">
                  <a:solidFill>
                    <a:srgbClr val="003E75"/>
                  </a:solidFill>
                </a:endParaRPr>
              </a:p>
            </p:txBody>
          </p:sp>
        </p:gr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68" y="3107441"/>
              <a:ext cx="850141" cy="125314"/>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8937" y="4359404"/>
              <a:ext cx="575556" cy="275642"/>
            </a:xfrm>
            <a:prstGeom prst="rect">
              <a:avLst/>
            </a:prstGeom>
          </p:spPr>
        </p:pic>
        <p:pic>
          <p:nvPicPr>
            <p:cNvPr id="44" name="Picture 43"/>
            <p:cNvPicPr>
              <a:picLocks noChangeAspect="1"/>
            </p:cNvPicPr>
            <p:nvPr/>
          </p:nvPicPr>
          <p:blipFill rotWithShape="1">
            <a:blip r:embed="rId9">
              <a:extLst>
                <a:ext uri="{28A0092B-C50C-407E-A947-70E740481C1C}">
                  <a14:useLocalDpi xmlns:a14="http://schemas.microsoft.com/office/drawing/2010/main" val="0"/>
                </a:ext>
              </a:extLst>
            </a:blip>
            <a:srcRect l="39883"/>
            <a:stretch/>
          </p:blipFill>
          <p:spPr>
            <a:xfrm>
              <a:off x="2729161" y="3075073"/>
              <a:ext cx="768395" cy="190050"/>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3566" y="3070524"/>
              <a:ext cx="486298" cy="199149"/>
            </a:xfrm>
            <a:prstGeom prst="rect">
              <a:avLst/>
            </a:prstGeom>
          </p:spPr>
        </p:pic>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24102" y="4332396"/>
              <a:ext cx="778513" cy="329658"/>
            </a:xfrm>
            <a:prstGeom prst="rect">
              <a:avLst/>
            </a:prstGeom>
          </p:spPr>
        </p:pic>
        <p:pic>
          <p:nvPicPr>
            <p:cNvPr id="62" name="Picture 6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29423" y="3516784"/>
              <a:ext cx="767870" cy="193145"/>
            </a:xfrm>
            <a:prstGeom prst="rect">
              <a:avLst/>
            </a:prstGeom>
          </p:spPr>
        </p:pic>
        <p:pic>
          <p:nvPicPr>
            <p:cNvPr id="33" name="Pictur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329" y="4418696"/>
              <a:ext cx="811418" cy="157058"/>
            </a:xfrm>
            <a:prstGeom prst="rect">
              <a:avLst/>
            </a:prstGeom>
          </p:spPr>
        </p:pic>
        <p:pic>
          <p:nvPicPr>
            <p:cNvPr id="32" name="Picture 3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21308" y="2622781"/>
              <a:ext cx="784100" cy="258962"/>
            </a:xfrm>
            <a:prstGeom prst="rect">
              <a:avLst/>
            </a:prstGeom>
          </p:spPr>
        </p:pic>
        <p:pic>
          <p:nvPicPr>
            <p:cNvPr id="45" name="Picture 4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13567" y="2650780"/>
              <a:ext cx="486296" cy="202964"/>
            </a:xfrm>
            <a:prstGeom prst="rect">
              <a:avLst/>
            </a:prstGeom>
          </p:spPr>
        </p:pic>
        <p:pic>
          <p:nvPicPr>
            <p:cNvPr id="10" name="Picture 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8214" y="3927329"/>
              <a:ext cx="770288" cy="223498"/>
            </a:xfrm>
            <a:prstGeom prst="rect">
              <a:avLst/>
            </a:prstGeom>
          </p:spPr>
        </p:pic>
        <p:pic>
          <p:nvPicPr>
            <p:cNvPr id="63" name="Picture 6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7833" y="2672704"/>
              <a:ext cx="822411" cy="159117"/>
            </a:xfrm>
            <a:prstGeom prst="rect">
              <a:avLst/>
            </a:prstGeom>
          </p:spPr>
        </p:pic>
        <p:grpSp>
          <p:nvGrpSpPr>
            <p:cNvPr id="53" name="Group 52"/>
            <p:cNvGrpSpPr/>
            <p:nvPr/>
          </p:nvGrpSpPr>
          <p:grpSpPr>
            <a:xfrm>
              <a:off x="793967" y="1697183"/>
              <a:ext cx="2711440" cy="376974"/>
              <a:chOff x="9239017" y="3224488"/>
              <a:chExt cx="4622508" cy="642671"/>
            </a:xfrm>
          </p:grpSpPr>
          <p:sp>
            <p:nvSpPr>
              <p:cNvPr id="56" name="Rectangle 55"/>
              <p:cNvSpPr/>
              <p:nvPr/>
            </p:nvSpPr>
            <p:spPr>
              <a:xfrm>
                <a:off x="9239017" y="3224488"/>
                <a:ext cx="4622508" cy="642671"/>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lIns="72000" rtlCol="0" anchor="ctr" anchorCtr="0"/>
              <a:lstStyle/>
              <a:p>
                <a:r>
                  <a:rPr lang="en-GB" sz="1200" dirty="0">
                    <a:solidFill>
                      <a:schemeClr val="tx1"/>
                    </a:solidFill>
                  </a:rPr>
                  <a:t>Native Applications</a:t>
                </a:r>
                <a:endParaRPr lang="en-US" sz="1200" dirty="0">
                  <a:solidFill>
                    <a:schemeClr val="tx1"/>
                  </a:solidFill>
                </a:endParaRPr>
              </a:p>
            </p:txBody>
          </p:sp>
          <p:grpSp>
            <p:nvGrpSpPr>
              <p:cNvPr id="52" name="Group 51"/>
              <p:cNvGrpSpPr/>
              <p:nvPr/>
            </p:nvGrpSpPr>
            <p:grpSpPr>
              <a:xfrm>
                <a:off x="11782660" y="3312506"/>
                <a:ext cx="1938646" cy="466636"/>
                <a:chOff x="11911599" y="3312506"/>
                <a:chExt cx="1938646" cy="466636"/>
              </a:xfrm>
            </p:grpSpPr>
            <p:pic>
              <p:nvPicPr>
                <p:cNvPr id="11" name="Picture 10"/>
                <p:cNvPicPr>
                  <a:picLocks noChangeAspect="1"/>
                </p:cNvPicPr>
                <p:nvPr/>
              </p:nvPicPr>
              <p:blipFill rotWithShape="1">
                <a:blip r:embed="rId18">
                  <a:extLst>
                    <a:ext uri="{28A0092B-C50C-407E-A947-70E740481C1C}">
                      <a14:useLocalDpi xmlns:a14="http://schemas.microsoft.com/office/drawing/2010/main" val="0"/>
                    </a:ext>
                  </a:extLst>
                </a:blip>
                <a:srcRect r="70764"/>
                <a:stretch/>
              </p:blipFill>
              <p:spPr>
                <a:xfrm>
                  <a:off x="11911599" y="3318936"/>
                  <a:ext cx="387597" cy="453775"/>
                </a:xfrm>
                <a:prstGeom prst="rect">
                  <a:avLst/>
                </a:prstGeom>
              </p:spPr>
            </p:pic>
            <p:pic>
              <p:nvPicPr>
                <p:cNvPr id="24" name="Picture 2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38815" y="3318933"/>
                  <a:ext cx="411430" cy="453780"/>
                </a:xfrm>
                <a:prstGeom prst="rect">
                  <a:avLst/>
                </a:prstGeom>
              </p:spPr>
            </p:pic>
            <p:pic>
              <p:nvPicPr>
                <p:cNvPr id="30" name="Picture 2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630152" y="3312506"/>
                  <a:ext cx="466639" cy="466636"/>
                </a:xfrm>
                <a:prstGeom prst="rect">
                  <a:avLst/>
                </a:prstGeom>
              </p:spPr>
            </p:pic>
          </p:grpSp>
        </p:grpSp>
        <p:pic>
          <p:nvPicPr>
            <p:cNvPr id="60" name="Picture 59"/>
            <p:cNvPicPr>
              <a:picLocks noChangeAspect="1"/>
            </p:cNvPicPr>
            <p:nvPr/>
          </p:nvPicPr>
          <p:blipFill rotWithShape="1">
            <a:blip r:embed="rId18">
              <a:extLst>
                <a:ext uri="{28A0092B-C50C-407E-A947-70E740481C1C}">
                  <a14:useLocalDpi xmlns:a14="http://schemas.microsoft.com/office/drawing/2010/main" val="0"/>
                </a:ext>
              </a:extLst>
            </a:blip>
            <a:srcRect r="70764"/>
            <a:stretch/>
          </p:blipFill>
          <p:spPr>
            <a:xfrm>
              <a:off x="3203713" y="2164025"/>
              <a:ext cx="292823" cy="342821"/>
            </a:xfrm>
            <a:prstGeom prst="rect">
              <a:avLst/>
            </a:prstGeom>
          </p:spPr>
        </p:pic>
        <p:pic>
          <p:nvPicPr>
            <p:cNvPr id="13" name="Picture 12"/>
            <p:cNvPicPr>
              <a:picLocks noChangeAspect="1"/>
            </p:cNvPicPr>
            <p:nvPr/>
          </p:nvPicPr>
          <p:blipFill rotWithShape="1">
            <a:blip r:embed="rId21">
              <a:extLst>
                <a:ext uri="{28A0092B-C50C-407E-A947-70E740481C1C}">
                  <a14:useLocalDpi xmlns:a14="http://schemas.microsoft.com/office/drawing/2010/main" val="0"/>
                </a:ext>
              </a:extLst>
            </a:blip>
            <a:srcRect r="72266"/>
            <a:stretch/>
          </p:blipFill>
          <p:spPr>
            <a:xfrm>
              <a:off x="2253498" y="2192812"/>
              <a:ext cx="298362" cy="285247"/>
            </a:xfrm>
            <a:prstGeom prst="rect">
              <a:avLst/>
            </a:prstGeom>
          </p:spPr>
        </p:pic>
        <p:pic>
          <p:nvPicPr>
            <p:cNvPr id="31" name="Picture 3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91321" y="2180240"/>
              <a:ext cx="311693" cy="310390"/>
            </a:xfrm>
            <a:prstGeom prst="rect">
              <a:avLst/>
            </a:prstGeom>
          </p:spPr>
        </p:pic>
        <p:pic>
          <p:nvPicPr>
            <p:cNvPr id="38" name="Picture 37"/>
            <p:cNvPicPr>
              <a:picLocks noChangeAspect="1"/>
            </p:cNvPicPr>
            <p:nvPr/>
          </p:nvPicPr>
          <p:blipFill rotWithShape="1">
            <a:blip r:embed="rId23">
              <a:extLst>
                <a:ext uri="{28A0092B-C50C-407E-A947-70E740481C1C}">
                  <a14:useLocalDpi xmlns:a14="http://schemas.microsoft.com/office/drawing/2010/main" val="0"/>
                </a:ext>
              </a:extLst>
            </a:blip>
            <a:srcRect r="59001"/>
            <a:stretch/>
          </p:blipFill>
          <p:spPr>
            <a:xfrm>
              <a:off x="2702344" y="2161563"/>
              <a:ext cx="350885" cy="347745"/>
            </a:xfrm>
            <a:prstGeom prst="rect">
              <a:avLst/>
            </a:prstGeom>
          </p:spPr>
        </p:pic>
        <p:pic>
          <p:nvPicPr>
            <p:cNvPr id="61" name="Picture 60"/>
            <p:cNvPicPr>
              <a:picLocks noChangeAspect="1"/>
            </p:cNvPicPr>
            <p:nvPr/>
          </p:nvPicPr>
          <p:blipFill rotWithShape="1">
            <a:blip r:embed="rId24">
              <a:extLst>
                <a:ext uri="{28A0092B-C50C-407E-A947-70E740481C1C}">
                  <a14:useLocalDpi xmlns:a14="http://schemas.microsoft.com/office/drawing/2010/main" val="0"/>
                </a:ext>
              </a:extLst>
            </a:blip>
            <a:srcRect r="62815"/>
            <a:stretch/>
          </p:blipFill>
          <p:spPr>
            <a:xfrm>
              <a:off x="1308485" y="2168607"/>
              <a:ext cx="332352" cy="333657"/>
            </a:xfrm>
            <a:prstGeom prst="rect">
              <a:avLst/>
            </a:prstGeom>
          </p:spPr>
        </p:pic>
        <p:sp>
          <p:nvSpPr>
            <p:cNvPr id="83" name="Freeform 82"/>
            <p:cNvSpPr>
              <a:spLocks/>
            </p:cNvSpPr>
            <p:nvPr/>
          </p:nvSpPr>
          <p:spPr bwMode="auto">
            <a:xfrm>
              <a:off x="816892" y="2155418"/>
              <a:ext cx="341746" cy="359182"/>
            </a:xfrm>
            <a:custGeom>
              <a:avLst/>
              <a:gdLst>
                <a:gd name="connsiteX0" fmla="*/ 44628 w 341746"/>
                <a:gd name="connsiteY0" fmla="*/ 260757 h 359182"/>
                <a:gd name="connsiteX1" fmla="*/ 33687 w 341746"/>
                <a:gd name="connsiteY1" fmla="*/ 333927 h 359182"/>
                <a:gd name="connsiteX2" fmla="*/ 138570 w 341746"/>
                <a:gd name="connsiteY2" fmla="*/ 320419 h 359182"/>
                <a:gd name="connsiteX3" fmla="*/ 44628 w 341746"/>
                <a:gd name="connsiteY3" fmla="*/ 260757 h 359182"/>
                <a:gd name="connsiteX4" fmla="*/ 179199 w 341746"/>
                <a:gd name="connsiteY4" fmla="*/ 105182 h 359182"/>
                <a:gd name="connsiteX5" fmla="*/ 130175 w 341746"/>
                <a:gd name="connsiteY5" fmla="*/ 152807 h 359182"/>
                <a:gd name="connsiteX6" fmla="*/ 225583 w 341746"/>
                <a:gd name="connsiteY6" fmla="*/ 152807 h 359182"/>
                <a:gd name="connsiteX7" fmla="*/ 179199 w 341746"/>
                <a:gd name="connsiteY7" fmla="*/ 105182 h 359182"/>
                <a:gd name="connsiteX8" fmla="*/ 300709 w 341746"/>
                <a:gd name="connsiteY8" fmla="*/ 92 h 359182"/>
                <a:gd name="connsiteX9" fmla="*/ 332197 w 341746"/>
                <a:gd name="connsiteY9" fmla="*/ 80058 h 359182"/>
                <a:gd name="connsiteX10" fmla="*/ 330300 w 341746"/>
                <a:gd name="connsiteY10" fmla="*/ 78549 h 359182"/>
                <a:gd name="connsiteX11" fmla="*/ 299192 w 341746"/>
                <a:gd name="connsiteY11" fmla="*/ 9522 h 359182"/>
                <a:gd name="connsiteX12" fmla="*/ 218765 w 341746"/>
                <a:gd name="connsiteY12" fmla="*/ 40075 h 359182"/>
                <a:gd name="connsiteX13" fmla="*/ 331439 w 341746"/>
                <a:gd name="connsiteY13" fmla="*/ 198874 h 359182"/>
                <a:gd name="connsiteX14" fmla="*/ 129612 w 341746"/>
                <a:gd name="connsiteY14" fmla="*/ 198874 h 359182"/>
                <a:gd name="connsiteX15" fmla="*/ 178551 w 341746"/>
                <a:gd name="connsiteY15" fmla="*/ 253190 h 359182"/>
                <a:gd name="connsiteX16" fmla="*/ 224076 w 341746"/>
                <a:gd name="connsiteY16" fmla="*/ 218866 h 359182"/>
                <a:gd name="connsiteX17" fmla="*/ 329921 w 341746"/>
                <a:gd name="connsiteY17" fmla="*/ 218866 h 359182"/>
                <a:gd name="connsiteX18" fmla="*/ 182345 w 341746"/>
                <a:gd name="connsiteY18" fmla="*/ 323349 h 359182"/>
                <a:gd name="connsiteX19" fmla="*/ 143649 w 341746"/>
                <a:gd name="connsiteY19" fmla="*/ 321086 h 359182"/>
                <a:gd name="connsiteX20" fmla="*/ 47668 w 341746"/>
                <a:gd name="connsiteY20" fmla="*/ 359182 h 359182"/>
                <a:gd name="connsiteX21" fmla="*/ 2523 w 341746"/>
                <a:gd name="connsiteY21" fmla="*/ 284875 h 359182"/>
                <a:gd name="connsiteX22" fmla="*/ 148960 w 341746"/>
                <a:gd name="connsiteY22" fmla="*/ 72514 h 359182"/>
                <a:gd name="connsiteX23" fmla="*/ 148960 w 341746"/>
                <a:gd name="connsiteY23" fmla="*/ 67233 h 359182"/>
                <a:gd name="connsiteX24" fmla="*/ 17318 w 341746"/>
                <a:gd name="connsiteY24" fmla="*/ 177374 h 359182"/>
                <a:gd name="connsiteX25" fmla="*/ 82570 w 341746"/>
                <a:gd name="connsiteY25" fmla="*/ 58558 h 359182"/>
                <a:gd name="connsiteX26" fmla="*/ 207004 w 341746"/>
                <a:gd name="connsiteY26" fmla="*/ 37812 h 359182"/>
                <a:gd name="connsiteX27" fmla="*/ 300709 w 341746"/>
                <a:gd name="connsiteY27" fmla="*/ 92 h 35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1746" h="359182">
                  <a:moveTo>
                    <a:pt x="44628" y="260757"/>
                  </a:moveTo>
                  <a:cubicBezTo>
                    <a:pt x="44628" y="260757"/>
                    <a:pt x="16332" y="303533"/>
                    <a:pt x="33687" y="333927"/>
                  </a:cubicBezTo>
                  <a:cubicBezTo>
                    <a:pt x="66133" y="363945"/>
                    <a:pt x="138570" y="320419"/>
                    <a:pt x="138570" y="320419"/>
                  </a:cubicBezTo>
                  <a:cubicBezTo>
                    <a:pt x="68396" y="304659"/>
                    <a:pt x="44628" y="260757"/>
                    <a:pt x="44628" y="260757"/>
                  </a:cubicBezTo>
                  <a:close/>
                  <a:moveTo>
                    <a:pt x="179199" y="105182"/>
                  </a:moveTo>
                  <a:cubicBezTo>
                    <a:pt x="129044" y="105182"/>
                    <a:pt x="130175" y="152807"/>
                    <a:pt x="130175" y="152807"/>
                  </a:cubicBezTo>
                  <a:cubicBezTo>
                    <a:pt x="130175" y="152807"/>
                    <a:pt x="130175" y="152807"/>
                    <a:pt x="225583" y="152807"/>
                  </a:cubicBezTo>
                  <a:cubicBezTo>
                    <a:pt x="225583" y="152807"/>
                    <a:pt x="227469" y="105182"/>
                    <a:pt x="179199" y="105182"/>
                  </a:cubicBezTo>
                  <a:close/>
                  <a:moveTo>
                    <a:pt x="300709" y="92"/>
                  </a:moveTo>
                  <a:cubicBezTo>
                    <a:pt x="300709" y="92"/>
                    <a:pt x="365582" y="-5943"/>
                    <a:pt x="332197" y="80058"/>
                  </a:cubicBezTo>
                  <a:cubicBezTo>
                    <a:pt x="330300" y="78549"/>
                    <a:pt x="330300" y="78549"/>
                    <a:pt x="330300" y="78549"/>
                  </a:cubicBezTo>
                  <a:cubicBezTo>
                    <a:pt x="330300" y="78549"/>
                    <a:pt x="358374" y="9522"/>
                    <a:pt x="299192" y="9522"/>
                  </a:cubicBezTo>
                  <a:cubicBezTo>
                    <a:pt x="262013" y="9522"/>
                    <a:pt x="218765" y="40075"/>
                    <a:pt x="218765" y="40075"/>
                  </a:cubicBezTo>
                  <a:cubicBezTo>
                    <a:pt x="218765" y="40075"/>
                    <a:pt x="340923" y="60066"/>
                    <a:pt x="331439" y="198874"/>
                  </a:cubicBezTo>
                  <a:cubicBezTo>
                    <a:pt x="129612" y="198874"/>
                    <a:pt x="129612" y="198874"/>
                    <a:pt x="129612" y="198874"/>
                  </a:cubicBezTo>
                  <a:cubicBezTo>
                    <a:pt x="129612" y="198874"/>
                    <a:pt x="126577" y="253190"/>
                    <a:pt x="178551" y="253190"/>
                  </a:cubicBezTo>
                  <a:cubicBezTo>
                    <a:pt x="216489" y="253190"/>
                    <a:pt x="224076" y="218866"/>
                    <a:pt x="224076" y="218866"/>
                  </a:cubicBezTo>
                  <a:cubicBezTo>
                    <a:pt x="329921" y="218866"/>
                    <a:pt x="329921" y="218866"/>
                    <a:pt x="329921" y="218866"/>
                  </a:cubicBezTo>
                  <a:cubicBezTo>
                    <a:pt x="329921" y="218866"/>
                    <a:pt x="301468" y="323349"/>
                    <a:pt x="182345" y="323349"/>
                  </a:cubicBezTo>
                  <a:cubicBezTo>
                    <a:pt x="154272" y="323349"/>
                    <a:pt x="143649" y="321086"/>
                    <a:pt x="143649" y="321086"/>
                  </a:cubicBezTo>
                  <a:cubicBezTo>
                    <a:pt x="143649" y="321086"/>
                    <a:pt x="95469" y="359182"/>
                    <a:pt x="47668" y="359182"/>
                  </a:cubicBezTo>
                  <a:cubicBezTo>
                    <a:pt x="246" y="359182"/>
                    <a:pt x="-4306" y="307884"/>
                    <a:pt x="2523" y="284875"/>
                  </a:cubicBezTo>
                  <a:cubicBezTo>
                    <a:pt x="8972" y="261866"/>
                    <a:pt x="35907" y="149462"/>
                    <a:pt x="148960" y="72514"/>
                  </a:cubicBezTo>
                  <a:cubicBezTo>
                    <a:pt x="148960" y="67233"/>
                    <a:pt x="148960" y="67233"/>
                    <a:pt x="148960" y="67233"/>
                  </a:cubicBezTo>
                  <a:cubicBezTo>
                    <a:pt x="148960" y="67233"/>
                    <a:pt x="72327" y="99295"/>
                    <a:pt x="17318" y="177374"/>
                  </a:cubicBezTo>
                  <a:cubicBezTo>
                    <a:pt x="17318" y="177374"/>
                    <a:pt x="15042" y="101181"/>
                    <a:pt x="82570" y="58558"/>
                  </a:cubicBezTo>
                  <a:cubicBezTo>
                    <a:pt x="144787" y="21215"/>
                    <a:pt x="207004" y="37812"/>
                    <a:pt x="207004" y="37812"/>
                  </a:cubicBezTo>
                  <a:cubicBezTo>
                    <a:pt x="207004" y="37812"/>
                    <a:pt x="258978" y="92"/>
                    <a:pt x="300709" y="92"/>
                  </a:cubicBezTo>
                  <a:close/>
                </a:path>
              </a:pathLst>
            </a:custGeom>
            <a:solidFill>
              <a:srgbClr val="006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cxnSp>
        <p:nvCxnSpPr>
          <p:cNvPr id="12" name="Straight Connector 11"/>
          <p:cNvCxnSpPr/>
          <p:nvPr/>
        </p:nvCxnSpPr>
        <p:spPr>
          <a:xfrm>
            <a:off x="7315200" y="2898308"/>
            <a:ext cx="0" cy="1037588"/>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195" name="Straight Connector 194"/>
          <p:cNvCxnSpPr/>
          <p:nvPr/>
        </p:nvCxnSpPr>
        <p:spPr>
          <a:xfrm>
            <a:off x="6268278" y="3238397"/>
            <a:ext cx="539626" cy="830020"/>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197" name="Straight Connector 196"/>
          <p:cNvCxnSpPr/>
          <p:nvPr/>
        </p:nvCxnSpPr>
        <p:spPr>
          <a:xfrm>
            <a:off x="5579165" y="4040132"/>
            <a:ext cx="967409" cy="450580"/>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208" name="Straight Connector 207"/>
          <p:cNvCxnSpPr/>
          <p:nvPr/>
        </p:nvCxnSpPr>
        <p:spPr>
          <a:xfrm flipV="1">
            <a:off x="5355643" y="4956313"/>
            <a:ext cx="1190285" cy="172279"/>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209" name="Straight Connector 208"/>
          <p:cNvCxnSpPr/>
          <p:nvPr/>
        </p:nvCxnSpPr>
        <p:spPr>
          <a:xfrm flipV="1">
            <a:off x="5857461" y="5411952"/>
            <a:ext cx="795130" cy="693428"/>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210" name="Straight Connector 209"/>
          <p:cNvCxnSpPr/>
          <p:nvPr/>
        </p:nvCxnSpPr>
        <p:spPr>
          <a:xfrm flipV="1">
            <a:off x="6758609" y="5698435"/>
            <a:ext cx="284534" cy="982532"/>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213" name="Straight Connector 212"/>
          <p:cNvCxnSpPr/>
          <p:nvPr/>
        </p:nvCxnSpPr>
        <p:spPr>
          <a:xfrm flipH="1">
            <a:off x="7858539" y="3220278"/>
            <a:ext cx="510840" cy="785741"/>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214" name="Straight Connector 213"/>
          <p:cNvCxnSpPr/>
          <p:nvPr/>
        </p:nvCxnSpPr>
        <p:spPr>
          <a:xfrm flipH="1">
            <a:off x="8150088" y="4068417"/>
            <a:ext cx="835895" cy="389326"/>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215" name="Straight Connector 214"/>
          <p:cNvCxnSpPr/>
          <p:nvPr/>
        </p:nvCxnSpPr>
        <p:spPr>
          <a:xfrm flipH="1" flipV="1">
            <a:off x="8229600" y="4977974"/>
            <a:ext cx="993913" cy="143856"/>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216" name="Straight Connector 215"/>
          <p:cNvCxnSpPr/>
          <p:nvPr/>
        </p:nvCxnSpPr>
        <p:spPr>
          <a:xfrm flipH="1" flipV="1">
            <a:off x="8030818" y="5462125"/>
            <a:ext cx="726842" cy="633875"/>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217" name="Straight Connector 216"/>
          <p:cNvCxnSpPr/>
          <p:nvPr/>
        </p:nvCxnSpPr>
        <p:spPr>
          <a:xfrm flipH="1" flipV="1">
            <a:off x="7580244" y="5689839"/>
            <a:ext cx="291547" cy="1006749"/>
          </a:xfrm>
          <a:prstGeom prst="line">
            <a:avLst/>
          </a:prstGeom>
          <a:ln w="38100" cap="sq"/>
        </p:spPr>
        <p:style>
          <a:lnRef idx="1">
            <a:schemeClr val="accent1"/>
          </a:lnRef>
          <a:fillRef idx="0">
            <a:schemeClr val="accent1"/>
          </a:fillRef>
          <a:effectRef idx="0">
            <a:schemeClr val="accent1"/>
          </a:effectRef>
          <a:fontRef idx="minor">
            <a:schemeClr val="lt1"/>
          </a:fontRef>
        </p:style>
      </p:cxnSp>
      <p:grpSp>
        <p:nvGrpSpPr>
          <p:cNvPr id="93" name="Group 92"/>
          <p:cNvGrpSpPr/>
          <p:nvPr/>
        </p:nvGrpSpPr>
        <p:grpSpPr>
          <a:xfrm>
            <a:off x="4213412" y="4573318"/>
            <a:ext cx="1253530" cy="1258458"/>
            <a:chOff x="3883595" y="4427874"/>
            <a:chExt cx="1386819" cy="1392272"/>
          </a:xfrm>
        </p:grpSpPr>
        <p:sp>
          <p:nvSpPr>
            <p:cNvPr id="71" name="Oval 29"/>
            <p:cNvSpPr>
              <a:spLocks noChangeArrowheads="1"/>
            </p:cNvSpPr>
            <p:nvPr/>
          </p:nvSpPr>
          <p:spPr bwMode="auto">
            <a:xfrm>
              <a:off x="3883595" y="4427874"/>
              <a:ext cx="1386819" cy="1392272"/>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sp>
          <p:nvSpPr>
            <p:cNvPr id="189" name="Freeform 177"/>
            <p:cNvSpPr>
              <a:spLocks noEditPoints="1"/>
            </p:cNvSpPr>
            <p:nvPr/>
          </p:nvSpPr>
          <p:spPr bwMode="auto">
            <a:xfrm>
              <a:off x="4235501" y="4811150"/>
              <a:ext cx="683008" cy="625722"/>
            </a:xfrm>
            <a:custGeom>
              <a:avLst/>
              <a:gdLst>
                <a:gd name="T0" fmla="*/ 465 w 465"/>
                <a:gd name="T1" fmla="*/ 271 h 426"/>
                <a:gd name="T2" fmla="*/ 0 w 465"/>
                <a:gd name="T3" fmla="*/ 271 h 426"/>
                <a:gd name="T4" fmla="*/ 0 w 465"/>
                <a:gd name="T5" fmla="*/ 155 h 426"/>
                <a:gd name="T6" fmla="*/ 465 w 465"/>
                <a:gd name="T7" fmla="*/ 155 h 426"/>
                <a:gd name="T8" fmla="*/ 465 w 465"/>
                <a:gd name="T9" fmla="*/ 271 h 426"/>
                <a:gd name="T10" fmla="*/ 349 w 465"/>
                <a:gd name="T11" fmla="*/ 194 h 426"/>
                <a:gd name="T12" fmla="*/ 78 w 465"/>
                <a:gd name="T13" fmla="*/ 194 h 426"/>
                <a:gd name="T14" fmla="*/ 78 w 465"/>
                <a:gd name="T15" fmla="*/ 232 h 426"/>
                <a:gd name="T16" fmla="*/ 349 w 465"/>
                <a:gd name="T17" fmla="*/ 232 h 426"/>
                <a:gd name="T18" fmla="*/ 349 w 465"/>
                <a:gd name="T19" fmla="*/ 194 h 426"/>
                <a:gd name="T20" fmla="*/ 426 w 465"/>
                <a:gd name="T21" fmla="*/ 232 h 426"/>
                <a:gd name="T22" fmla="*/ 407 w 465"/>
                <a:gd name="T23" fmla="*/ 194 h 426"/>
                <a:gd name="T24" fmla="*/ 388 w 465"/>
                <a:gd name="T25" fmla="*/ 232 h 426"/>
                <a:gd name="T26" fmla="*/ 426 w 465"/>
                <a:gd name="T27" fmla="*/ 232 h 426"/>
                <a:gd name="T28" fmla="*/ 465 w 465"/>
                <a:gd name="T29" fmla="*/ 426 h 426"/>
                <a:gd name="T30" fmla="*/ 0 w 465"/>
                <a:gd name="T31" fmla="*/ 426 h 426"/>
                <a:gd name="T32" fmla="*/ 0 w 465"/>
                <a:gd name="T33" fmla="*/ 310 h 426"/>
                <a:gd name="T34" fmla="*/ 465 w 465"/>
                <a:gd name="T35" fmla="*/ 310 h 426"/>
                <a:gd name="T36" fmla="*/ 465 w 465"/>
                <a:gd name="T37" fmla="*/ 426 h 426"/>
                <a:gd name="T38" fmla="*/ 349 w 465"/>
                <a:gd name="T39" fmla="*/ 349 h 426"/>
                <a:gd name="T40" fmla="*/ 78 w 465"/>
                <a:gd name="T41" fmla="*/ 349 h 426"/>
                <a:gd name="T42" fmla="*/ 78 w 465"/>
                <a:gd name="T43" fmla="*/ 387 h 426"/>
                <a:gd name="T44" fmla="*/ 349 w 465"/>
                <a:gd name="T45" fmla="*/ 387 h 426"/>
                <a:gd name="T46" fmla="*/ 349 w 465"/>
                <a:gd name="T47" fmla="*/ 349 h 426"/>
                <a:gd name="T48" fmla="*/ 426 w 465"/>
                <a:gd name="T49" fmla="*/ 387 h 426"/>
                <a:gd name="T50" fmla="*/ 407 w 465"/>
                <a:gd name="T51" fmla="*/ 349 h 426"/>
                <a:gd name="T52" fmla="*/ 388 w 465"/>
                <a:gd name="T53" fmla="*/ 387 h 426"/>
                <a:gd name="T54" fmla="*/ 426 w 465"/>
                <a:gd name="T55" fmla="*/ 387 h 426"/>
                <a:gd name="T56" fmla="*/ 465 w 465"/>
                <a:gd name="T57" fmla="*/ 116 h 426"/>
                <a:gd name="T58" fmla="*/ 0 w 465"/>
                <a:gd name="T59" fmla="*/ 116 h 426"/>
                <a:gd name="T60" fmla="*/ 0 w 465"/>
                <a:gd name="T61" fmla="*/ 0 h 426"/>
                <a:gd name="T62" fmla="*/ 465 w 465"/>
                <a:gd name="T63" fmla="*/ 0 h 426"/>
                <a:gd name="T64" fmla="*/ 465 w 465"/>
                <a:gd name="T65" fmla="*/ 116 h 426"/>
                <a:gd name="T66" fmla="*/ 349 w 465"/>
                <a:gd name="T67" fmla="*/ 39 h 426"/>
                <a:gd name="T68" fmla="*/ 78 w 465"/>
                <a:gd name="T69" fmla="*/ 39 h 426"/>
                <a:gd name="T70" fmla="*/ 78 w 465"/>
                <a:gd name="T71" fmla="*/ 77 h 426"/>
                <a:gd name="T72" fmla="*/ 349 w 465"/>
                <a:gd name="T73" fmla="*/ 77 h 426"/>
                <a:gd name="T74" fmla="*/ 349 w 465"/>
                <a:gd name="T75" fmla="*/ 39 h 426"/>
                <a:gd name="T76" fmla="*/ 426 w 465"/>
                <a:gd name="T77" fmla="*/ 77 h 426"/>
                <a:gd name="T78" fmla="*/ 407 w 465"/>
                <a:gd name="T79" fmla="*/ 39 h 426"/>
                <a:gd name="T80" fmla="*/ 388 w 465"/>
                <a:gd name="T81" fmla="*/ 77 h 426"/>
                <a:gd name="T82" fmla="*/ 426 w 465"/>
                <a:gd name="T83" fmla="*/ 7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5" h="426">
                  <a:moveTo>
                    <a:pt x="465" y="271"/>
                  </a:moveTo>
                  <a:lnTo>
                    <a:pt x="0" y="271"/>
                  </a:lnTo>
                  <a:lnTo>
                    <a:pt x="0" y="155"/>
                  </a:lnTo>
                  <a:lnTo>
                    <a:pt x="465" y="155"/>
                  </a:lnTo>
                  <a:lnTo>
                    <a:pt x="465" y="271"/>
                  </a:lnTo>
                  <a:close/>
                  <a:moveTo>
                    <a:pt x="349" y="194"/>
                  </a:moveTo>
                  <a:lnTo>
                    <a:pt x="78" y="194"/>
                  </a:lnTo>
                  <a:lnTo>
                    <a:pt x="78" y="232"/>
                  </a:lnTo>
                  <a:lnTo>
                    <a:pt x="349" y="232"/>
                  </a:lnTo>
                  <a:lnTo>
                    <a:pt x="349" y="194"/>
                  </a:lnTo>
                  <a:close/>
                  <a:moveTo>
                    <a:pt x="426" y="232"/>
                  </a:moveTo>
                  <a:lnTo>
                    <a:pt x="407" y="194"/>
                  </a:lnTo>
                  <a:lnTo>
                    <a:pt x="388" y="232"/>
                  </a:lnTo>
                  <a:lnTo>
                    <a:pt x="426" y="232"/>
                  </a:lnTo>
                  <a:close/>
                  <a:moveTo>
                    <a:pt x="465" y="426"/>
                  </a:moveTo>
                  <a:lnTo>
                    <a:pt x="0" y="426"/>
                  </a:lnTo>
                  <a:lnTo>
                    <a:pt x="0" y="310"/>
                  </a:lnTo>
                  <a:lnTo>
                    <a:pt x="465" y="310"/>
                  </a:lnTo>
                  <a:lnTo>
                    <a:pt x="465" y="426"/>
                  </a:lnTo>
                  <a:close/>
                  <a:moveTo>
                    <a:pt x="349" y="349"/>
                  </a:moveTo>
                  <a:lnTo>
                    <a:pt x="78" y="349"/>
                  </a:lnTo>
                  <a:lnTo>
                    <a:pt x="78" y="387"/>
                  </a:lnTo>
                  <a:lnTo>
                    <a:pt x="349" y="387"/>
                  </a:lnTo>
                  <a:lnTo>
                    <a:pt x="349" y="349"/>
                  </a:lnTo>
                  <a:close/>
                  <a:moveTo>
                    <a:pt x="426" y="387"/>
                  </a:moveTo>
                  <a:lnTo>
                    <a:pt x="407" y="349"/>
                  </a:lnTo>
                  <a:lnTo>
                    <a:pt x="388" y="387"/>
                  </a:lnTo>
                  <a:lnTo>
                    <a:pt x="426" y="387"/>
                  </a:lnTo>
                  <a:close/>
                  <a:moveTo>
                    <a:pt x="465" y="116"/>
                  </a:moveTo>
                  <a:lnTo>
                    <a:pt x="0" y="116"/>
                  </a:lnTo>
                  <a:lnTo>
                    <a:pt x="0" y="0"/>
                  </a:lnTo>
                  <a:lnTo>
                    <a:pt x="465" y="0"/>
                  </a:lnTo>
                  <a:lnTo>
                    <a:pt x="465" y="116"/>
                  </a:lnTo>
                  <a:close/>
                  <a:moveTo>
                    <a:pt x="349" y="39"/>
                  </a:moveTo>
                  <a:lnTo>
                    <a:pt x="78" y="39"/>
                  </a:lnTo>
                  <a:lnTo>
                    <a:pt x="78" y="77"/>
                  </a:lnTo>
                  <a:lnTo>
                    <a:pt x="349" y="77"/>
                  </a:lnTo>
                  <a:lnTo>
                    <a:pt x="349" y="39"/>
                  </a:lnTo>
                  <a:close/>
                  <a:moveTo>
                    <a:pt x="426" y="77"/>
                  </a:moveTo>
                  <a:lnTo>
                    <a:pt x="407" y="39"/>
                  </a:lnTo>
                  <a:lnTo>
                    <a:pt x="388" y="77"/>
                  </a:lnTo>
                  <a:lnTo>
                    <a:pt x="426" y="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204" name="Group 203"/>
          <p:cNvGrpSpPr/>
          <p:nvPr/>
        </p:nvGrpSpPr>
        <p:grpSpPr>
          <a:xfrm>
            <a:off x="8576944" y="5858063"/>
            <a:ext cx="1255173" cy="1256815"/>
            <a:chOff x="8711107" y="5849228"/>
            <a:chExt cx="1388637" cy="1390454"/>
          </a:xfrm>
        </p:grpSpPr>
        <p:sp>
          <p:nvSpPr>
            <p:cNvPr id="127" name="Oval 21"/>
            <p:cNvSpPr>
              <a:spLocks noChangeArrowheads="1"/>
            </p:cNvSpPr>
            <p:nvPr/>
          </p:nvSpPr>
          <p:spPr bwMode="auto">
            <a:xfrm>
              <a:off x="8711107" y="5849228"/>
              <a:ext cx="1388637" cy="1390454"/>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sp>
          <p:nvSpPr>
            <p:cNvPr id="192" name="Freeform 185"/>
            <p:cNvSpPr>
              <a:spLocks noEditPoints="1"/>
            </p:cNvSpPr>
            <p:nvPr/>
          </p:nvSpPr>
          <p:spPr bwMode="auto">
            <a:xfrm>
              <a:off x="8991881" y="6207111"/>
              <a:ext cx="827088" cy="674688"/>
            </a:xfrm>
            <a:custGeom>
              <a:avLst/>
              <a:gdLst>
                <a:gd name="T0" fmla="*/ 453 w 521"/>
                <a:gd name="T1" fmla="*/ 86 h 425"/>
                <a:gd name="T2" fmla="*/ 247 w 521"/>
                <a:gd name="T3" fmla="*/ 86 h 425"/>
                <a:gd name="T4" fmla="*/ 192 w 521"/>
                <a:gd name="T5" fmla="*/ 0 h 425"/>
                <a:gd name="T6" fmla="*/ 69 w 521"/>
                <a:gd name="T7" fmla="*/ 0 h 425"/>
                <a:gd name="T8" fmla="*/ 69 w 521"/>
                <a:gd name="T9" fmla="*/ 129 h 425"/>
                <a:gd name="T10" fmla="*/ 453 w 521"/>
                <a:gd name="T11" fmla="*/ 129 h 425"/>
                <a:gd name="T12" fmla="*/ 453 w 521"/>
                <a:gd name="T13" fmla="*/ 86 h 425"/>
                <a:gd name="T14" fmla="*/ 453 w 521"/>
                <a:gd name="T15" fmla="*/ 86 h 425"/>
                <a:gd name="T16" fmla="*/ 0 w 521"/>
                <a:gd name="T17" fmla="*/ 152 h 425"/>
                <a:gd name="T18" fmla="*/ 62 w 521"/>
                <a:gd name="T19" fmla="*/ 425 h 425"/>
                <a:gd name="T20" fmla="*/ 460 w 521"/>
                <a:gd name="T21" fmla="*/ 425 h 425"/>
                <a:gd name="T22" fmla="*/ 521 w 521"/>
                <a:gd name="T23" fmla="*/ 152 h 425"/>
                <a:gd name="T24" fmla="*/ 0 w 521"/>
                <a:gd name="T25" fmla="*/ 152 h 425"/>
                <a:gd name="T26" fmla="*/ 0 w 521"/>
                <a:gd name="T27" fmla="*/ 1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425">
                  <a:moveTo>
                    <a:pt x="453" y="86"/>
                  </a:moveTo>
                  <a:lnTo>
                    <a:pt x="247" y="86"/>
                  </a:lnTo>
                  <a:lnTo>
                    <a:pt x="192" y="0"/>
                  </a:lnTo>
                  <a:lnTo>
                    <a:pt x="69" y="0"/>
                  </a:lnTo>
                  <a:lnTo>
                    <a:pt x="69" y="129"/>
                  </a:lnTo>
                  <a:lnTo>
                    <a:pt x="453" y="129"/>
                  </a:lnTo>
                  <a:lnTo>
                    <a:pt x="453" y="86"/>
                  </a:lnTo>
                  <a:lnTo>
                    <a:pt x="453" y="86"/>
                  </a:lnTo>
                  <a:close/>
                  <a:moveTo>
                    <a:pt x="0" y="152"/>
                  </a:moveTo>
                  <a:lnTo>
                    <a:pt x="62" y="425"/>
                  </a:lnTo>
                  <a:lnTo>
                    <a:pt x="460" y="425"/>
                  </a:lnTo>
                  <a:lnTo>
                    <a:pt x="521" y="152"/>
                  </a:lnTo>
                  <a:lnTo>
                    <a:pt x="0" y="152"/>
                  </a:lnTo>
                  <a:lnTo>
                    <a:pt x="0" y="1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202" name="Group 201"/>
          <p:cNvGrpSpPr/>
          <p:nvPr/>
        </p:nvGrpSpPr>
        <p:grpSpPr>
          <a:xfrm>
            <a:off x="8963025" y="3175213"/>
            <a:ext cx="1253530" cy="1258458"/>
            <a:chOff x="9138240" y="2881107"/>
            <a:chExt cx="1386819" cy="1392272"/>
          </a:xfrm>
        </p:grpSpPr>
        <p:sp>
          <p:nvSpPr>
            <p:cNvPr id="123" name="Oval 17"/>
            <p:cNvSpPr>
              <a:spLocks noChangeArrowheads="1"/>
            </p:cNvSpPr>
            <p:nvPr/>
          </p:nvSpPr>
          <p:spPr bwMode="auto">
            <a:xfrm>
              <a:off x="9138240" y="2881107"/>
              <a:ext cx="1386819" cy="1392272"/>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sp>
          <p:nvSpPr>
            <p:cNvPr id="193" name="Freeform 90"/>
            <p:cNvSpPr>
              <a:spLocks noEditPoints="1"/>
            </p:cNvSpPr>
            <p:nvPr/>
          </p:nvSpPr>
          <p:spPr bwMode="auto">
            <a:xfrm>
              <a:off x="9585647" y="3208242"/>
              <a:ext cx="492004" cy="738004"/>
            </a:xfrm>
            <a:custGeom>
              <a:avLst/>
              <a:gdLst>
                <a:gd name="T0" fmla="*/ 0 w 768"/>
                <a:gd name="T1" fmla="*/ 0 h 1152"/>
                <a:gd name="T2" fmla="*/ 0 w 768"/>
                <a:gd name="T3" fmla="*/ 1152 h 1152"/>
                <a:gd name="T4" fmla="*/ 768 w 768"/>
                <a:gd name="T5" fmla="*/ 1152 h 1152"/>
                <a:gd name="T6" fmla="*/ 768 w 768"/>
                <a:gd name="T7" fmla="*/ 0 h 1152"/>
                <a:gd name="T8" fmla="*/ 0 w 768"/>
                <a:gd name="T9" fmla="*/ 0 h 1152"/>
                <a:gd name="T10" fmla="*/ 384 w 768"/>
                <a:gd name="T11" fmla="*/ 1056 h 1152"/>
                <a:gd name="T12" fmla="*/ 336 w 768"/>
                <a:gd name="T13" fmla="*/ 1008 h 1152"/>
                <a:gd name="T14" fmla="*/ 384 w 768"/>
                <a:gd name="T15" fmla="*/ 960 h 1152"/>
                <a:gd name="T16" fmla="*/ 432 w 768"/>
                <a:gd name="T17" fmla="*/ 1008 h 1152"/>
                <a:gd name="T18" fmla="*/ 384 w 768"/>
                <a:gd name="T19" fmla="*/ 1056 h 1152"/>
                <a:gd name="T20" fmla="*/ 672 w 768"/>
                <a:gd name="T21" fmla="*/ 864 h 1152"/>
                <a:gd name="T22" fmla="*/ 96 w 768"/>
                <a:gd name="T23" fmla="*/ 864 h 1152"/>
                <a:gd name="T24" fmla="*/ 96 w 768"/>
                <a:gd name="T25" fmla="*/ 96 h 1152"/>
                <a:gd name="T26" fmla="*/ 672 w 768"/>
                <a:gd name="T27" fmla="*/ 96 h 1152"/>
                <a:gd name="T28" fmla="*/ 672 w 768"/>
                <a:gd name="T29" fmla="*/ 864 h 1152"/>
                <a:gd name="T30" fmla="*/ 573 w 768"/>
                <a:gd name="T31" fmla="*/ 264 h 1152"/>
                <a:gd name="T32" fmla="*/ 441 w 768"/>
                <a:gd name="T33" fmla="*/ 264 h 1152"/>
                <a:gd name="T34" fmla="*/ 441 w 768"/>
                <a:gd name="T35" fmla="*/ 396 h 1152"/>
                <a:gd name="T36" fmla="*/ 573 w 768"/>
                <a:gd name="T37" fmla="*/ 396 h 1152"/>
                <a:gd name="T38" fmla="*/ 573 w 768"/>
                <a:gd name="T39" fmla="*/ 264 h 1152"/>
                <a:gd name="T40" fmla="*/ 328 w 768"/>
                <a:gd name="T41" fmla="*/ 553 h 1152"/>
                <a:gd name="T42" fmla="*/ 196 w 768"/>
                <a:gd name="T43" fmla="*/ 553 h 1152"/>
                <a:gd name="T44" fmla="*/ 196 w 768"/>
                <a:gd name="T45" fmla="*/ 685 h 1152"/>
                <a:gd name="T46" fmla="*/ 328 w 768"/>
                <a:gd name="T47" fmla="*/ 685 h 1152"/>
                <a:gd name="T48" fmla="*/ 328 w 768"/>
                <a:gd name="T49" fmla="*/ 553 h 1152"/>
                <a:gd name="T50" fmla="*/ 328 w 768"/>
                <a:gd name="T51" fmla="*/ 264 h 1152"/>
                <a:gd name="T52" fmla="*/ 196 w 768"/>
                <a:gd name="T53" fmla="*/ 264 h 1152"/>
                <a:gd name="T54" fmla="*/ 196 w 768"/>
                <a:gd name="T55" fmla="*/ 396 h 1152"/>
                <a:gd name="T56" fmla="*/ 328 w 768"/>
                <a:gd name="T57" fmla="*/ 396 h 1152"/>
                <a:gd name="T58" fmla="*/ 328 w 768"/>
                <a:gd name="T59" fmla="*/ 264 h 1152"/>
                <a:gd name="T60" fmla="*/ 573 w 768"/>
                <a:gd name="T61" fmla="*/ 553 h 1152"/>
                <a:gd name="T62" fmla="*/ 441 w 768"/>
                <a:gd name="T63" fmla="*/ 553 h 1152"/>
                <a:gd name="T64" fmla="*/ 441 w 768"/>
                <a:gd name="T65" fmla="*/ 685 h 1152"/>
                <a:gd name="T66" fmla="*/ 573 w 768"/>
                <a:gd name="T67" fmla="*/ 685 h 1152"/>
                <a:gd name="T68" fmla="*/ 573 w 768"/>
                <a:gd name="T69" fmla="*/ 55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8" h="1152">
                  <a:moveTo>
                    <a:pt x="0" y="0"/>
                  </a:moveTo>
                  <a:cubicBezTo>
                    <a:pt x="0" y="1152"/>
                    <a:pt x="0" y="1152"/>
                    <a:pt x="0" y="1152"/>
                  </a:cubicBezTo>
                  <a:cubicBezTo>
                    <a:pt x="768" y="1152"/>
                    <a:pt x="768" y="1152"/>
                    <a:pt x="768" y="1152"/>
                  </a:cubicBezTo>
                  <a:cubicBezTo>
                    <a:pt x="768" y="0"/>
                    <a:pt x="768" y="0"/>
                    <a:pt x="768" y="0"/>
                  </a:cubicBezTo>
                  <a:cubicBezTo>
                    <a:pt x="0" y="0"/>
                    <a:pt x="0" y="0"/>
                    <a:pt x="0" y="0"/>
                  </a:cubicBezTo>
                  <a:close/>
                  <a:moveTo>
                    <a:pt x="384" y="1056"/>
                  </a:moveTo>
                  <a:cubicBezTo>
                    <a:pt x="357" y="1056"/>
                    <a:pt x="336" y="1035"/>
                    <a:pt x="336" y="1008"/>
                  </a:cubicBezTo>
                  <a:cubicBezTo>
                    <a:pt x="336" y="981"/>
                    <a:pt x="357" y="960"/>
                    <a:pt x="384" y="960"/>
                  </a:cubicBezTo>
                  <a:cubicBezTo>
                    <a:pt x="411" y="960"/>
                    <a:pt x="432" y="981"/>
                    <a:pt x="432" y="1008"/>
                  </a:cubicBezTo>
                  <a:cubicBezTo>
                    <a:pt x="432" y="1035"/>
                    <a:pt x="411" y="1056"/>
                    <a:pt x="384" y="1056"/>
                  </a:cubicBezTo>
                  <a:close/>
                  <a:moveTo>
                    <a:pt x="672" y="864"/>
                  </a:moveTo>
                  <a:cubicBezTo>
                    <a:pt x="96" y="864"/>
                    <a:pt x="96" y="864"/>
                    <a:pt x="96" y="864"/>
                  </a:cubicBezTo>
                  <a:cubicBezTo>
                    <a:pt x="96" y="96"/>
                    <a:pt x="96" y="96"/>
                    <a:pt x="96" y="96"/>
                  </a:cubicBezTo>
                  <a:cubicBezTo>
                    <a:pt x="672" y="96"/>
                    <a:pt x="672" y="96"/>
                    <a:pt x="672" y="96"/>
                  </a:cubicBezTo>
                  <a:lnTo>
                    <a:pt x="672" y="864"/>
                  </a:lnTo>
                  <a:close/>
                  <a:moveTo>
                    <a:pt x="573" y="264"/>
                  </a:moveTo>
                  <a:cubicBezTo>
                    <a:pt x="441" y="264"/>
                    <a:pt x="441" y="264"/>
                    <a:pt x="441" y="264"/>
                  </a:cubicBezTo>
                  <a:cubicBezTo>
                    <a:pt x="441" y="396"/>
                    <a:pt x="441" y="396"/>
                    <a:pt x="441" y="396"/>
                  </a:cubicBezTo>
                  <a:cubicBezTo>
                    <a:pt x="573" y="396"/>
                    <a:pt x="573" y="396"/>
                    <a:pt x="573" y="396"/>
                  </a:cubicBezTo>
                  <a:lnTo>
                    <a:pt x="573" y="264"/>
                  </a:lnTo>
                  <a:close/>
                  <a:moveTo>
                    <a:pt x="328" y="553"/>
                  </a:moveTo>
                  <a:cubicBezTo>
                    <a:pt x="196" y="553"/>
                    <a:pt x="196" y="553"/>
                    <a:pt x="196" y="553"/>
                  </a:cubicBezTo>
                  <a:cubicBezTo>
                    <a:pt x="196" y="685"/>
                    <a:pt x="196" y="685"/>
                    <a:pt x="196" y="685"/>
                  </a:cubicBezTo>
                  <a:cubicBezTo>
                    <a:pt x="328" y="685"/>
                    <a:pt x="328" y="685"/>
                    <a:pt x="328" y="685"/>
                  </a:cubicBezTo>
                  <a:lnTo>
                    <a:pt x="328" y="553"/>
                  </a:lnTo>
                  <a:close/>
                  <a:moveTo>
                    <a:pt x="328" y="264"/>
                  </a:moveTo>
                  <a:cubicBezTo>
                    <a:pt x="196" y="264"/>
                    <a:pt x="196" y="264"/>
                    <a:pt x="196" y="264"/>
                  </a:cubicBezTo>
                  <a:cubicBezTo>
                    <a:pt x="196" y="396"/>
                    <a:pt x="196" y="396"/>
                    <a:pt x="196" y="396"/>
                  </a:cubicBezTo>
                  <a:cubicBezTo>
                    <a:pt x="328" y="396"/>
                    <a:pt x="328" y="396"/>
                    <a:pt x="328" y="396"/>
                  </a:cubicBezTo>
                  <a:lnTo>
                    <a:pt x="328" y="264"/>
                  </a:lnTo>
                  <a:close/>
                  <a:moveTo>
                    <a:pt x="573" y="553"/>
                  </a:moveTo>
                  <a:cubicBezTo>
                    <a:pt x="441" y="553"/>
                    <a:pt x="441" y="553"/>
                    <a:pt x="441" y="553"/>
                  </a:cubicBezTo>
                  <a:cubicBezTo>
                    <a:pt x="441" y="685"/>
                    <a:pt x="441" y="685"/>
                    <a:pt x="441" y="685"/>
                  </a:cubicBezTo>
                  <a:cubicBezTo>
                    <a:pt x="573" y="685"/>
                    <a:pt x="573" y="685"/>
                    <a:pt x="573" y="685"/>
                  </a:cubicBezTo>
                  <a:lnTo>
                    <a:pt x="573" y="5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94" name="Group 93"/>
          <p:cNvGrpSpPr/>
          <p:nvPr/>
        </p:nvGrpSpPr>
        <p:grpSpPr>
          <a:xfrm>
            <a:off x="4413845" y="3175213"/>
            <a:ext cx="1253530" cy="1258458"/>
            <a:chOff x="4105340" y="2881107"/>
            <a:chExt cx="1386819" cy="1392272"/>
          </a:xfrm>
        </p:grpSpPr>
        <p:sp>
          <p:nvSpPr>
            <p:cNvPr id="73" name="Oval 31"/>
            <p:cNvSpPr>
              <a:spLocks noChangeArrowheads="1"/>
            </p:cNvSpPr>
            <p:nvPr/>
          </p:nvSpPr>
          <p:spPr bwMode="auto">
            <a:xfrm>
              <a:off x="4105340" y="2881107"/>
              <a:ext cx="1386819" cy="1392272"/>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sp>
          <p:nvSpPr>
            <p:cNvPr id="194" name="Freeform 129"/>
            <p:cNvSpPr>
              <a:spLocks noEditPoints="1"/>
            </p:cNvSpPr>
            <p:nvPr/>
          </p:nvSpPr>
          <p:spPr bwMode="auto">
            <a:xfrm>
              <a:off x="4409481" y="3188891"/>
              <a:ext cx="778536" cy="776704"/>
            </a:xfrm>
            <a:custGeom>
              <a:avLst/>
              <a:gdLst>
                <a:gd name="T0" fmla="*/ 372 w 418"/>
                <a:gd name="T1" fmla="*/ 78 h 418"/>
                <a:gd name="T2" fmla="*/ 46 w 418"/>
                <a:gd name="T3" fmla="*/ 78 h 418"/>
                <a:gd name="T4" fmla="*/ 0 w 418"/>
                <a:gd name="T5" fmla="*/ 209 h 418"/>
                <a:gd name="T6" fmla="*/ 46 w 418"/>
                <a:gd name="T7" fmla="*/ 340 h 418"/>
                <a:gd name="T8" fmla="*/ 372 w 418"/>
                <a:gd name="T9" fmla="*/ 340 h 418"/>
                <a:gd name="T10" fmla="*/ 418 w 418"/>
                <a:gd name="T11" fmla="*/ 209 h 418"/>
                <a:gd name="T12" fmla="*/ 58 w 418"/>
                <a:gd name="T13" fmla="*/ 284 h 418"/>
                <a:gd name="T14" fmla="*/ 58 w 418"/>
                <a:gd name="T15" fmla="*/ 134 h 418"/>
                <a:gd name="T16" fmla="*/ 83 w 418"/>
                <a:gd name="T17" fmla="*/ 209 h 418"/>
                <a:gd name="T18" fmla="*/ 58 w 418"/>
                <a:gd name="T19" fmla="*/ 284 h 418"/>
                <a:gd name="T20" fmla="*/ 98 w 418"/>
                <a:gd name="T21" fmla="*/ 309 h 418"/>
                <a:gd name="T22" fmla="*/ 80 w 418"/>
                <a:gd name="T23" fmla="*/ 318 h 418"/>
                <a:gd name="T24" fmla="*/ 80 w 418"/>
                <a:gd name="T25" fmla="*/ 101 h 418"/>
                <a:gd name="T26" fmla="*/ 98 w 418"/>
                <a:gd name="T27" fmla="*/ 109 h 418"/>
                <a:gd name="T28" fmla="*/ 137 w 418"/>
                <a:gd name="T29" fmla="*/ 296 h 418"/>
                <a:gd name="T30" fmla="*/ 189 w 418"/>
                <a:gd name="T31" fmla="*/ 372 h 418"/>
                <a:gd name="T32" fmla="*/ 127 w 418"/>
                <a:gd name="T33" fmla="*/ 257 h 418"/>
                <a:gd name="T34" fmla="*/ 127 w 418"/>
                <a:gd name="T35" fmla="*/ 162 h 418"/>
                <a:gd name="T36" fmla="*/ 189 w 418"/>
                <a:gd name="T37" fmla="*/ 247 h 418"/>
                <a:gd name="T38" fmla="*/ 137 w 418"/>
                <a:gd name="T39" fmla="*/ 122 h 418"/>
                <a:gd name="T40" fmla="*/ 189 w 418"/>
                <a:gd name="T41" fmla="*/ 130 h 418"/>
                <a:gd name="T42" fmla="*/ 320 w 418"/>
                <a:gd name="T43" fmla="*/ 109 h 418"/>
                <a:gd name="T44" fmla="*/ 338 w 418"/>
                <a:gd name="T45" fmla="*/ 101 h 418"/>
                <a:gd name="T46" fmla="*/ 281 w 418"/>
                <a:gd name="T47" fmla="*/ 122 h 418"/>
                <a:gd name="T48" fmla="*/ 229 w 418"/>
                <a:gd name="T49" fmla="*/ 46 h 418"/>
                <a:gd name="T50" fmla="*/ 229 w 418"/>
                <a:gd name="T51" fmla="*/ 288 h 418"/>
                <a:gd name="T52" fmla="*/ 229 w 418"/>
                <a:gd name="T53" fmla="*/ 372 h 418"/>
                <a:gd name="T54" fmla="*/ 229 w 418"/>
                <a:gd name="T55" fmla="*/ 247 h 418"/>
                <a:gd name="T56" fmla="*/ 290 w 418"/>
                <a:gd name="T57" fmla="*/ 162 h 418"/>
                <a:gd name="T58" fmla="*/ 290 w 418"/>
                <a:gd name="T59" fmla="*/ 257 h 418"/>
                <a:gd name="T60" fmla="*/ 320 w 418"/>
                <a:gd name="T61" fmla="*/ 309 h 418"/>
                <a:gd name="T62" fmla="*/ 303 w 418"/>
                <a:gd name="T63" fmla="*/ 349 h 418"/>
                <a:gd name="T64" fmla="*/ 330 w 418"/>
                <a:gd name="T65" fmla="*/ 270 h 418"/>
                <a:gd name="T66" fmla="*/ 330 w 418"/>
                <a:gd name="T67" fmla="*/ 149 h 418"/>
                <a:gd name="T68" fmla="*/ 378 w 418"/>
                <a:gd name="T69" fmla="*/ 2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8" h="418">
                  <a:moveTo>
                    <a:pt x="394" y="112"/>
                  </a:moveTo>
                  <a:cubicBezTo>
                    <a:pt x="388" y="100"/>
                    <a:pt x="381" y="89"/>
                    <a:pt x="372" y="78"/>
                  </a:cubicBezTo>
                  <a:cubicBezTo>
                    <a:pt x="334" y="31"/>
                    <a:pt x="275" y="0"/>
                    <a:pt x="209" y="0"/>
                  </a:cubicBezTo>
                  <a:cubicBezTo>
                    <a:pt x="143" y="0"/>
                    <a:pt x="84" y="31"/>
                    <a:pt x="46" y="78"/>
                  </a:cubicBezTo>
                  <a:cubicBezTo>
                    <a:pt x="37" y="89"/>
                    <a:pt x="30" y="100"/>
                    <a:pt x="24" y="112"/>
                  </a:cubicBezTo>
                  <a:cubicBezTo>
                    <a:pt x="8" y="141"/>
                    <a:pt x="0" y="174"/>
                    <a:pt x="0" y="209"/>
                  </a:cubicBezTo>
                  <a:cubicBezTo>
                    <a:pt x="0" y="244"/>
                    <a:pt x="8" y="277"/>
                    <a:pt x="24" y="306"/>
                  </a:cubicBezTo>
                  <a:cubicBezTo>
                    <a:pt x="30" y="318"/>
                    <a:pt x="37" y="329"/>
                    <a:pt x="46" y="340"/>
                  </a:cubicBezTo>
                  <a:cubicBezTo>
                    <a:pt x="84" y="388"/>
                    <a:pt x="143" y="418"/>
                    <a:pt x="209" y="418"/>
                  </a:cubicBezTo>
                  <a:cubicBezTo>
                    <a:pt x="275" y="418"/>
                    <a:pt x="334" y="388"/>
                    <a:pt x="372" y="340"/>
                  </a:cubicBezTo>
                  <a:cubicBezTo>
                    <a:pt x="381" y="329"/>
                    <a:pt x="388" y="318"/>
                    <a:pt x="394" y="306"/>
                  </a:cubicBezTo>
                  <a:cubicBezTo>
                    <a:pt x="410" y="277"/>
                    <a:pt x="418" y="244"/>
                    <a:pt x="418" y="209"/>
                  </a:cubicBezTo>
                  <a:cubicBezTo>
                    <a:pt x="418" y="174"/>
                    <a:pt x="410" y="141"/>
                    <a:pt x="394" y="112"/>
                  </a:cubicBezTo>
                  <a:close/>
                  <a:moveTo>
                    <a:pt x="58" y="284"/>
                  </a:moveTo>
                  <a:cubicBezTo>
                    <a:pt x="47" y="261"/>
                    <a:pt x="40" y="236"/>
                    <a:pt x="40" y="209"/>
                  </a:cubicBezTo>
                  <a:cubicBezTo>
                    <a:pt x="40" y="182"/>
                    <a:pt x="47" y="157"/>
                    <a:pt x="58" y="134"/>
                  </a:cubicBezTo>
                  <a:cubicBezTo>
                    <a:pt x="68" y="140"/>
                    <a:pt x="78" y="144"/>
                    <a:pt x="88" y="149"/>
                  </a:cubicBezTo>
                  <a:cubicBezTo>
                    <a:pt x="85" y="168"/>
                    <a:pt x="83" y="188"/>
                    <a:pt x="83" y="209"/>
                  </a:cubicBezTo>
                  <a:cubicBezTo>
                    <a:pt x="83" y="230"/>
                    <a:pt x="85" y="251"/>
                    <a:pt x="88" y="270"/>
                  </a:cubicBezTo>
                  <a:cubicBezTo>
                    <a:pt x="78" y="274"/>
                    <a:pt x="68" y="279"/>
                    <a:pt x="58" y="284"/>
                  </a:cubicBezTo>
                  <a:close/>
                  <a:moveTo>
                    <a:pt x="80" y="318"/>
                  </a:moveTo>
                  <a:cubicBezTo>
                    <a:pt x="86" y="315"/>
                    <a:pt x="92" y="312"/>
                    <a:pt x="98" y="309"/>
                  </a:cubicBezTo>
                  <a:cubicBezTo>
                    <a:pt x="103" y="324"/>
                    <a:pt x="108" y="337"/>
                    <a:pt x="115" y="349"/>
                  </a:cubicBezTo>
                  <a:cubicBezTo>
                    <a:pt x="102" y="340"/>
                    <a:pt x="90" y="330"/>
                    <a:pt x="80" y="318"/>
                  </a:cubicBezTo>
                  <a:close/>
                  <a:moveTo>
                    <a:pt x="98" y="109"/>
                  </a:moveTo>
                  <a:cubicBezTo>
                    <a:pt x="92" y="106"/>
                    <a:pt x="86" y="104"/>
                    <a:pt x="80" y="101"/>
                  </a:cubicBezTo>
                  <a:cubicBezTo>
                    <a:pt x="90" y="88"/>
                    <a:pt x="102" y="78"/>
                    <a:pt x="115" y="69"/>
                  </a:cubicBezTo>
                  <a:cubicBezTo>
                    <a:pt x="108" y="81"/>
                    <a:pt x="103" y="95"/>
                    <a:pt x="98" y="109"/>
                  </a:cubicBezTo>
                  <a:close/>
                  <a:moveTo>
                    <a:pt x="189" y="372"/>
                  </a:moveTo>
                  <a:cubicBezTo>
                    <a:pt x="168" y="361"/>
                    <a:pt x="149" y="334"/>
                    <a:pt x="137" y="296"/>
                  </a:cubicBezTo>
                  <a:cubicBezTo>
                    <a:pt x="153" y="292"/>
                    <a:pt x="171" y="289"/>
                    <a:pt x="189" y="288"/>
                  </a:cubicBezTo>
                  <a:lnTo>
                    <a:pt x="189" y="372"/>
                  </a:lnTo>
                  <a:close/>
                  <a:moveTo>
                    <a:pt x="189" y="247"/>
                  </a:moveTo>
                  <a:cubicBezTo>
                    <a:pt x="167" y="249"/>
                    <a:pt x="147" y="252"/>
                    <a:pt x="127" y="257"/>
                  </a:cubicBezTo>
                  <a:cubicBezTo>
                    <a:pt x="125" y="242"/>
                    <a:pt x="124" y="226"/>
                    <a:pt x="124" y="209"/>
                  </a:cubicBezTo>
                  <a:cubicBezTo>
                    <a:pt x="124" y="192"/>
                    <a:pt x="125" y="176"/>
                    <a:pt x="127" y="162"/>
                  </a:cubicBezTo>
                  <a:cubicBezTo>
                    <a:pt x="147" y="167"/>
                    <a:pt x="167" y="170"/>
                    <a:pt x="189" y="171"/>
                  </a:cubicBezTo>
                  <a:lnTo>
                    <a:pt x="189" y="247"/>
                  </a:lnTo>
                  <a:close/>
                  <a:moveTo>
                    <a:pt x="189" y="130"/>
                  </a:moveTo>
                  <a:cubicBezTo>
                    <a:pt x="171" y="129"/>
                    <a:pt x="153" y="126"/>
                    <a:pt x="137" y="122"/>
                  </a:cubicBezTo>
                  <a:cubicBezTo>
                    <a:pt x="149" y="84"/>
                    <a:pt x="168" y="57"/>
                    <a:pt x="189" y="46"/>
                  </a:cubicBezTo>
                  <a:lnTo>
                    <a:pt x="189" y="130"/>
                  </a:lnTo>
                  <a:close/>
                  <a:moveTo>
                    <a:pt x="338" y="101"/>
                  </a:moveTo>
                  <a:cubicBezTo>
                    <a:pt x="332" y="104"/>
                    <a:pt x="326" y="106"/>
                    <a:pt x="320" y="109"/>
                  </a:cubicBezTo>
                  <a:cubicBezTo>
                    <a:pt x="315" y="95"/>
                    <a:pt x="309" y="81"/>
                    <a:pt x="303" y="69"/>
                  </a:cubicBezTo>
                  <a:cubicBezTo>
                    <a:pt x="316" y="78"/>
                    <a:pt x="328" y="88"/>
                    <a:pt x="338" y="101"/>
                  </a:cubicBezTo>
                  <a:close/>
                  <a:moveTo>
                    <a:pt x="229" y="46"/>
                  </a:moveTo>
                  <a:cubicBezTo>
                    <a:pt x="250" y="57"/>
                    <a:pt x="269" y="84"/>
                    <a:pt x="281" y="122"/>
                  </a:cubicBezTo>
                  <a:cubicBezTo>
                    <a:pt x="265" y="126"/>
                    <a:pt x="247" y="129"/>
                    <a:pt x="229" y="130"/>
                  </a:cubicBezTo>
                  <a:lnTo>
                    <a:pt x="229" y="46"/>
                  </a:lnTo>
                  <a:close/>
                  <a:moveTo>
                    <a:pt x="229" y="372"/>
                  </a:moveTo>
                  <a:cubicBezTo>
                    <a:pt x="229" y="288"/>
                    <a:pt x="229" y="288"/>
                    <a:pt x="229" y="288"/>
                  </a:cubicBezTo>
                  <a:cubicBezTo>
                    <a:pt x="247" y="289"/>
                    <a:pt x="265" y="292"/>
                    <a:pt x="281" y="296"/>
                  </a:cubicBezTo>
                  <a:cubicBezTo>
                    <a:pt x="269" y="334"/>
                    <a:pt x="250" y="361"/>
                    <a:pt x="229" y="372"/>
                  </a:cubicBezTo>
                  <a:close/>
                  <a:moveTo>
                    <a:pt x="290" y="257"/>
                  </a:moveTo>
                  <a:cubicBezTo>
                    <a:pt x="271" y="252"/>
                    <a:pt x="250" y="249"/>
                    <a:pt x="229" y="247"/>
                  </a:cubicBezTo>
                  <a:cubicBezTo>
                    <a:pt x="229" y="171"/>
                    <a:pt x="229" y="171"/>
                    <a:pt x="229" y="171"/>
                  </a:cubicBezTo>
                  <a:cubicBezTo>
                    <a:pt x="250" y="170"/>
                    <a:pt x="271" y="167"/>
                    <a:pt x="290" y="162"/>
                  </a:cubicBezTo>
                  <a:cubicBezTo>
                    <a:pt x="293" y="176"/>
                    <a:pt x="294" y="192"/>
                    <a:pt x="294" y="209"/>
                  </a:cubicBezTo>
                  <a:cubicBezTo>
                    <a:pt x="294" y="226"/>
                    <a:pt x="293" y="242"/>
                    <a:pt x="290" y="257"/>
                  </a:cubicBezTo>
                  <a:close/>
                  <a:moveTo>
                    <a:pt x="303" y="349"/>
                  </a:moveTo>
                  <a:cubicBezTo>
                    <a:pt x="309" y="337"/>
                    <a:pt x="315" y="324"/>
                    <a:pt x="320" y="309"/>
                  </a:cubicBezTo>
                  <a:cubicBezTo>
                    <a:pt x="326" y="312"/>
                    <a:pt x="332" y="315"/>
                    <a:pt x="338" y="318"/>
                  </a:cubicBezTo>
                  <a:cubicBezTo>
                    <a:pt x="328" y="330"/>
                    <a:pt x="316" y="340"/>
                    <a:pt x="303" y="349"/>
                  </a:cubicBezTo>
                  <a:close/>
                  <a:moveTo>
                    <a:pt x="360" y="284"/>
                  </a:moveTo>
                  <a:cubicBezTo>
                    <a:pt x="350" y="279"/>
                    <a:pt x="340" y="274"/>
                    <a:pt x="330" y="270"/>
                  </a:cubicBezTo>
                  <a:cubicBezTo>
                    <a:pt x="333" y="251"/>
                    <a:pt x="335" y="230"/>
                    <a:pt x="335" y="209"/>
                  </a:cubicBezTo>
                  <a:cubicBezTo>
                    <a:pt x="335" y="188"/>
                    <a:pt x="333" y="168"/>
                    <a:pt x="330" y="149"/>
                  </a:cubicBezTo>
                  <a:cubicBezTo>
                    <a:pt x="340" y="144"/>
                    <a:pt x="350" y="140"/>
                    <a:pt x="360" y="134"/>
                  </a:cubicBezTo>
                  <a:cubicBezTo>
                    <a:pt x="371" y="157"/>
                    <a:pt x="378" y="182"/>
                    <a:pt x="378" y="209"/>
                  </a:cubicBezTo>
                  <a:cubicBezTo>
                    <a:pt x="378" y="236"/>
                    <a:pt x="371" y="261"/>
                    <a:pt x="360"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200" name="Group 199"/>
          <p:cNvGrpSpPr/>
          <p:nvPr/>
        </p:nvGrpSpPr>
        <p:grpSpPr>
          <a:xfrm>
            <a:off x="6687614" y="1711393"/>
            <a:ext cx="1255173" cy="1256815"/>
            <a:chOff x="6620882" y="1261637"/>
            <a:chExt cx="1388637" cy="1390454"/>
          </a:xfrm>
        </p:grpSpPr>
        <p:sp>
          <p:nvSpPr>
            <p:cNvPr id="119" name="Oval 13"/>
            <p:cNvSpPr>
              <a:spLocks noChangeArrowheads="1"/>
            </p:cNvSpPr>
            <p:nvPr/>
          </p:nvSpPr>
          <p:spPr bwMode="auto">
            <a:xfrm>
              <a:off x="6620882" y="1261637"/>
              <a:ext cx="1388637" cy="1390454"/>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sp>
          <p:nvSpPr>
            <p:cNvPr id="198" name="Freeform 49"/>
            <p:cNvSpPr>
              <a:spLocks noEditPoints="1"/>
            </p:cNvSpPr>
            <p:nvPr/>
          </p:nvSpPr>
          <p:spPr bwMode="auto">
            <a:xfrm>
              <a:off x="7026444" y="1562010"/>
              <a:ext cx="577514" cy="712710"/>
            </a:xfrm>
            <a:custGeom>
              <a:avLst/>
              <a:gdLst>
                <a:gd name="T0" fmla="*/ 517 w 672"/>
                <a:gd name="T1" fmla="*/ 315 h 828"/>
                <a:gd name="T2" fmla="*/ 542 w 672"/>
                <a:gd name="T3" fmla="*/ 324 h 828"/>
                <a:gd name="T4" fmla="*/ 576 w 672"/>
                <a:gd name="T5" fmla="*/ 292 h 828"/>
                <a:gd name="T6" fmla="*/ 576 w 672"/>
                <a:gd name="T7" fmla="*/ 209 h 828"/>
                <a:gd name="T8" fmla="*/ 553 w 672"/>
                <a:gd name="T9" fmla="*/ 178 h 828"/>
                <a:gd name="T10" fmla="*/ 336 w 672"/>
                <a:gd name="T11" fmla="*/ 0 h 828"/>
                <a:gd name="T12" fmla="*/ 118 w 672"/>
                <a:gd name="T13" fmla="*/ 178 h 828"/>
                <a:gd name="T14" fmla="*/ 95 w 672"/>
                <a:gd name="T15" fmla="*/ 209 h 828"/>
                <a:gd name="T16" fmla="*/ 95 w 672"/>
                <a:gd name="T17" fmla="*/ 292 h 828"/>
                <a:gd name="T18" fmla="*/ 117 w 672"/>
                <a:gd name="T19" fmla="*/ 322 h 828"/>
                <a:gd name="T20" fmla="*/ 302 w 672"/>
                <a:gd name="T21" fmla="*/ 501 h 828"/>
                <a:gd name="T22" fmla="*/ 336 w 672"/>
                <a:gd name="T23" fmla="*/ 515 h 828"/>
                <a:gd name="T24" fmla="*/ 374 w 672"/>
                <a:gd name="T25" fmla="*/ 489 h 828"/>
                <a:gd name="T26" fmla="*/ 336 w 672"/>
                <a:gd name="T27" fmla="*/ 464 h 828"/>
                <a:gd name="T28" fmla="*/ 303 w 672"/>
                <a:gd name="T29" fmla="*/ 477 h 828"/>
                <a:gd name="T30" fmla="*/ 143 w 672"/>
                <a:gd name="T31" fmla="*/ 322 h 828"/>
                <a:gd name="T32" fmla="*/ 154 w 672"/>
                <a:gd name="T33" fmla="*/ 315 h 828"/>
                <a:gd name="T34" fmla="*/ 174 w 672"/>
                <a:gd name="T35" fmla="*/ 355 h 828"/>
                <a:gd name="T36" fmla="*/ 336 w 672"/>
                <a:gd name="T37" fmla="*/ 444 h 828"/>
                <a:gd name="T38" fmla="*/ 517 w 672"/>
                <a:gd name="T39" fmla="*/ 315 h 828"/>
                <a:gd name="T40" fmla="*/ 336 w 672"/>
                <a:gd name="T41" fmla="*/ 60 h 828"/>
                <a:gd name="T42" fmla="*/ 155 w 672"/>
                <a:gd name="T43" fmla="*/ 187 h 828"/>
                <a:gd name="T44" fmla="*/ 145 w 672"/>
                <a:gd name="T45" fmla="*/ 180 h 828"/>
                <a:gd name="T46" fmla="*/ 336 w 672"/>
                <a:gd name="T47" fmla="*/ 28 h 828"/>
                <a:gd name="T48" fmla="*/ 527 w 672"/>
                <a:gd name="T49" fmla="*/ 180 h 828"/>
                <a:gd name="T50" fmla="*/ 516 w 672"/>
                <a:gd name="T51" fmla="*/ 187 h 828"/>
                <a:gd name="T52" fmla="*/ 336 w 672"/>
                <a:gd name="T53" fmla="*/ 60 h 828"/>
                <a:gd name="T54" fmla="*/ 336 w 672"/>
                <a:gd name="T55" fmla="*/ 444 h 828"/>
                <a:gd name="T56" fmla="*/ 332 w 672"/>
                <a:gd name="T57" fmla="*/ 444 h 828"/>
                <a:gd name="T58" fmla="*/ 335 w 672"/>
                <a:gd name="T59" fmla="*/ 444 h 828"/>
                <a:gd name="T60" fmla="*/ 336 w 672"/>
                <a:gd name="T61" fmla="*/ 444 h 828"/>
                <a:gd name="T62" fmla="*/ 394 w 672"/>
                <a:gd name="T63" fmla="*/ 489 h 828"/>
                <a:gd name="T64" fmla="*/ 336 w 672"/>
                <a:gd name="T65" fmla="*/ 535 h 828"/>
                <a:gd name="T66" fmla="*/ 292 w 672"/>
                <a:gd name="T67" fmla="*/ 520 h 828"/>
                <a:gd name="T68" fmla="*/ 192 w 672"/>
                <a:gd name="T69" fmla="*/ 476 h 828"/>
                <a:gd name="T70" fmla="*/ 0 w 672"/>
                <a:gd name="T71" fmla="*/ 780 h 828"/>
                <a:gd name="T72" fmla="*/ 0 w 672"/>
                <a:gd name="T73" fmla="*/ 828 h 828"/>
                <a:gd name="T74" fmla="*/ 672 w 672"/>
                <a:gd name="T75" fmla="*/ 828 h 828"/>
                <a:gd name="T76" fmla="*/ 672 w 672"/>
                <a:gd name="T77" fmla="*/ 780 h 828"/>
                <a:gd name="T78" fmla="*/ 336 w 672"/>
                <a:gd name="T79" fmla="*/ 444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 h="828">
                  <a:moveTo>
                    <a:pt x="517" y="315"/>
                  </a:moveTo>
                  <a:cubicBezTo>
                    <a:pt x="524" y="320"/>
                    <a:pt x="532" y="324"/>
                    <a:pt x="542" y="324"/>
                  </a:cubicBezTo>
                  <a:cubicBezTo>
                    <a:pt x="561" y="324"/>
                    <a:pt x="576" y="310"/>
                    <a:pt x="576" y="292"/>
                  </a:cubicBezTo>
                  <a:cubicBezTo>
                    <a:pt x="576" y="209"/>
                    <a:pt x="576" y="209"/>
                    <a:pt x="576" y="209"/>
                  </a:cubicBezTo>
                  <a:cubicBezTo>
                    <a:pt x="576" y="195"/>
                    <a:pt x="567" y="183"/>
                    <a:pt x="553" y="178"/>
                  </a:cubicBezTo>
                  <a:cubicBezTo>
                    <a:pt x="525" y="75"/>
                    <a:pt x="438" y="0"/>
                    <a:pt x="336" y="0"/>
                  </a:cubicBezTo>
                  <a:cubicBezTo>
                    <a:pt x="233" y="0"/>
                    <a:pt x="147" y="75"/>
                    <a:pt x="118" y="178"/>
                  </a:cubicBezTo>
                  <a:cubicBezTo>
                    <a:pt x="105" y="183"/>
                    <a:pt x="95" y="195"/>
                    <a:pt x="95" y="209"/>
                  </a:cubicBezTo>
                  <a:cubicBezTo>
                    <a:pt x="95" y="292"/>
                    <a:pt x="95" y="292"/>
                    <a:pt x="95" y="292"/>
                  </a:cubicBezTo>
                  <a:cubicBezTo>
                    <a:pt x="95" y="305"/>
                    <a:pt x="104" y="317"/>
                    <a:pt x="117" y="322"/>
                  </a:cubicBezTo>
                  <a:cubicBezTo>
                    <a:pt x="132" y="413"/>
                    <a:pt x="207" y="485"/>
                    <a:pt x="302" y="501"/>
                  </a:cubicBezTo>
                  <a:cubicBezTo>
                    <a:pt x="308" y="509"/>
                    <a:pt x="321" y="515"/>
                    <a:pt x="336" y="515"/>
                  </a:cubicBezTo>
                  <a:cubicBezTo>
                    <a:pt x="357" y="515"/>
                    <a:pt x="374" y="503"/>
                    <a:pt x="374" y="489"/>
                  </a:cubicBezTo>
                  <a:cubicBezTo>
                    <a:pt x="374" y="475"/>
                    <a:pt x="357" y="464"/>
                    <a:pt x="336" y="464"/>
                  </a:cubicBezTo>
                  <a:cubicBezTo>
                    <a:pt x="322" y="464"/>
                    <a:pt x="310" y="469"/>
                    <a:pt x="303" y="477"/>
                  </a:cubicBezTo>
                  <a:cubicBezTo>
                    <a:pt x="221" y="462"/>
                    <a:pt x="157" y="400"/>
                    <a:pt x="143" y="322"/>
                  </a:cubicBezTo>
                  <a:cubicBezTo>
                    <a:pt x="147" y="320"/>
                    <a:pt x="151" y="318"/>
                    <a:pt x="154" y="315"/>
                  </a:cubicBezTo>
                  <a:cubicBezTo>
                    <a:pt x="159" y="329"/>
                    <a:pt x="166" y="343"/>
                    <a:pt x="174" y="355"/>
                  </a:cubicBezTo>
                  <a:cubicBezTo>
                    <a:pt x="208" y="409"/>
                    <a:pt x="268" y="444"/>
                    <a:pt x="336" y="444"/>
                  </a:cubicBezTo>
                  <a:cubicBezTo>
                    <a:pt x="420" y="444"/>
                    <a:pt x="491" y="390"/>
                    <a:pt x="517" y="315"/>
                  </a:cubicBezTo>
                  <a:close/>
                  <a:moveTo>
                    <a:pt x="336" y="60"/>
                  </a:moveTo>
                  <a:cubicBezTo>
                    <a:pt x="253" y="60"/>
                    <a:pt x="182" y="113"/>
                    <a:pt x="155" y="187"/>
                  </a:cubicBezTo>
                  <a:cubicBezTo>
                    <a:pt x="152" y="184"/>
                    <a:pt x="149" y="181"/>
                    <a:pt x="145" y="180"/>
                  </a:cubicBezTo>
                  <a:cubicBezTo>
                    <a:pt x="172" y="92"/>
                    <a:pt x="247" y="28"/>
                    <a:pt x="336" y="28"/>
                  </a:cubicBezTo>
                  <a:cubicBezTo>
                    <a:pt x="424" y="28"/>
                    <a:pt x="500" y="92"/>
                    <a:pt x="527" y="180"/>
                  </a:cubicBezTo>
                  <a:cubicBezTo>
                    <a:pt x="523" y="181"/>
                    <a:pt x="519" y="184"/>
                    <a:pt x="516" y="187"/>
                  </a:cubicBezTo>
                  <a:cubicBezTo>
                    <a:pt x="490" y="113"/>
                    <a:pt x="419" y="60"/>
                    <a:pt x="336" y="60"/>
                  </a:cubicBezTo>
                  <a:close/>
                  <a:moveTo>
                    <a:pt x="336" y="444"/>
                  </a:moveTo>
                  <a:cubicBezTo>
                    <a:pt x="332" y="444"/>
                    <a:pt x="332" y="444"/>
                    <a:pt x="332" y="444"/>
                  </a:cubicBezTo>
                  <a:cubicBezTo>
                    <a:pt x="334" y="444"/>
                    <a:pt x="335" y="444"/>
                    <a:pt x="335" y="444"/>
                  </a:cubicBezTo>
                  <a:cubicBezTo>
                    <a:pt x="336" y="444"/>
                    <a:pt x="336" y="444"/>
                    <a:pt x="336" y="444"/>
                  </a:cubicBezTo>
                  <a:cubicBezTo>
                    <a:pt x="368" y="444"/>
                    <a:pt x="394" y="464"/>
                    <a:pt x="394" y="489"/>
                  </a:cubicBezTo>
                  <a:cubicBezTo>
                    <a:pt x="394" y="515"/>
                    <a:pt x="368" y="535"/>
                    <a:pt x="336" y="535"/>
                  </a:cubicBezTo>
                  <a:cubicBezTo>
                    <a:pt x="319" y="535"/>
                    <a:pt x="303" y="529"/>
                    <a:pt x="292" y="520"/>
                  </a:cubicBezTo>
                  <a:cubicBezTo>
                    <a:pt x="255" y="512"/>
                    <a:pt x="221" y="497"/>
                    <a:pt x="192" y="476"/>
                  </a:cubicBezTo>
                  <a:cubicBezTo>
                    <a:pt x="78" y="530"/>
                    <a:pt x="0" y="646"/>
                    <a:pt x="0" y="780"/>
                  </a:cubicBezTo>
                  <a:cubicBezTo>
                    <a:pt x="0" y="780"/>
                    <a:pt x="0" y="780"/>
                    <a:pt x="0" y="828"/>
                  </a:cubicBezTo>
                  <a:cubicBezTo>
                    <a:pt x="0" y="828"/>
                    <a:pt x="0" y="828"/>
                    <a:pt x="672" y="828"/>
                  </a:cubicBezTo>
                  <a:cubicBezTo>
                    <a:pt x="672" y="780"/>
                    <a:pt x="672" y="780"/>
                    <a:pt x="672" y="780"/>
                  </a:cubicBezTo>
                  <a:cubicBezTo>
                    <a:pt x="672" y="594"/>
                    <a:pt x="522" y="444"/>
                    <a:pt x="336" y="4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03" name="Group 202"/>
          <p:cNvGrpSpPr/>
          <p:nvPr/>
        </p:nvGrpSpPr>
        <p:grpSpPr>
          <a:xfrm>
            <a:off x="9163458" y="4573318"/>
            <a:ext cx="1253530" cy="1258458"/>
            <a:chOff x="9359986" y="4427874"/>
            <a:chExt cx="1386819" cy="1392272"/>
          </a:xfrm>
        </p:grpSpPr>
        <p:sp>
          <p:nvSpPr>
            <p:cNvPr id="125" name="Oval 19"/>
            <p:cNvSpPr>
              <a:spLocks noChangeArrowheads="1"/>
            </p:cNvSpPr>
            <p:nvPr/>
          </p:nvSpPr>
          <p:spPr bwMode="auto">
            <a:xfrm>
              <a:off x="9359986" y="4427874"/>
              <a:ext cx="1386819" cy="1392272"/>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grpSp>
          <p:nvGrpSpPr>
            <p:cNvPr id="88" name="Group 41"/>
            <p:cNvGrpSpPr>
              <a:grpSpLocks noChangeAspect="1"/>
            </p:cNvGrpSpPr>
            <p:nvPr/>
          </p:nvGrpSpPr>
          <p:grpSpPr bwMode="auto">
            <a:xfrm>
              <a:off x="9462470" y="4952215"/>
              <a:ext cx="1181850" cy="343590"/>
              <a:chOff x="6788" y="3188"/>
              <a:chExt cx="485" cy="141"/>
            </a:xfrm>
            <a:solidFill>
              <a:schemeClr val="bg1"/>
            </a:solidFill>
          </p:grpSpPr>
          <p:sp>
            <p:nvSpPr>
              <p:cNvPr id="90" name="Freeform 42"/>
              <p:cNvSpPr>
                <a:spLocks noEditPoints="1"/>
              </p:cNvSpPr>
              <p:nvPr/>
            </p:nvSpPr>
            <p:spPr bwMode="auto">
              <a:xfrm>
                <a:off x="6788" y="3293"/>
                <a:ext cx="485" cy="36"/>
              </a:xfrm>
              <a:custGeom>
                <a:avLst/>
                <a:gdLst>
                  <a:gd name="T0" fmla="*/ 46 w 3287"/>
                  <a:gd name="T1" fmla="*/ 45 h 246"/>
                  <a:gd name="T2" fmla="*/ 173 w 3287"/>
                  <a:gd name="T3" fmla="*/ 242 h 246"/>
                  <a:gd name="T4" fmla="*/ 308 w 3287"/>
                  <a:gd name="T5" fmla="*/ 170 h 246"/>
                  <a:gd name="T6" fmla="*/ 519 w 3287"/>
                  <a:gd name="T7" fmla="*/ 95 h 246"/>
                  <a:gd name="T8" fmla="*/ 439 w 3287"/>
                  <a:gd name="T9" fmla="*/ 5 h 246"/>
                  <a:gd name="T10" fmla="*/ 512 w 3287"/>
                  <a:gd name="T11" fmla="*/ 229 h 246"/>
                  <a:gd name="T12" fmla="*/ 394 w 3287"/>
                  <a:gd name="T13" fmla="*/ 44 h 246"/>
                  <a:gd name="T14" fmla="*/ 476 w 3287"/>
                  <a:gd name="T15" fmla="*/ 90 h 246"/>
                  <a:gd name="T16" fmla="*/ 485 w 3287"/>
                  <a:gd name="T17" fmla="*/ 191 h 246"/>
                  <a:gd name="T18" fmla="*/ 431 w 3287"/>
                  <a:gd name="T19" fmla="*/ 139 h 246"/>
                  <a:gd name="T20" fmla="*/ 1099 w 3287"/>
                  <a:gd name="T21" fmla="*/ 242 h 246"/>
                  <a:gd name="T22" fmla="*/ 1364 w 3287"/>
                  <a:gd name="T23" fmla="*/ 163 h 246"/>
                  <a:gd name="T24" fmla="*/ 1256 w 3287"/>
                  <a:gd name="T25" fmla="*/ 87 h 246"/>
                  <a:gd name="T26" fmla="*/ 1364 w 3287"/>
                  <a:gd name="T27" fmla="*/ 163 h 246"/>
                  <a:gd name="T28" fmla="*/ 1745 w 3287"/>
                  <a:gd name="T29" fmla="*/ 49 h 246"/>
                  <a:gd name="T30" fmla="*/ 1845 w 3287"/>
                  <a:gd name="T31" fmla="*/ 20 h 246"/>
                  <a:gd name="T32" fmla="*/ 1714 w 3287"/>
                  <a:gd name="T33" fmla="*/ 115 h 246"/>
                  <a:gd name="T34" fmla="*/ 1816 w 3287"/>
                  <a:gd name="T35" fmla="*/ 196 h 246"/>
                  <a:gd name="T36" fmla="*/ 1712 w 3287"/>
                  <a:gd name="T37" fmla="*/ 226 h 246"/>
                  <a:gd name="T38" fmla="*/ 1866 w 3287"/>
                  <a:gd name="T39" fmla="*/ 135 h 246"/>
                  <a:gd name="T40" fmla="*/ 1973 w 3287"/>
                  <a:gd name="T41" fmla="*/ 63 h 246"/>
                  <a:gd name="T42" fmla="*/ 2104 w 3287"/>
                  <a:gd name="T43" fmla="*/ 72 h 246"/>
                  <a:gd name="T44" fmla="*/ 1928 w 3287"/>
                  <a:gd name="T45" fmla="*/ 67 h 246"/>
                  <a:gd name="T46" fmla="*/ 2063 w 3287"/>
                  <a:gd name="T47" fmla="*/ 173 h 246"/>
                  <a:gd name="T48" fmla="*/ 1919 w 3287"/>
                  <a:gd name="T49" fmla="*/ 165 h 246"/>
                  <a:gd name="T50" fmla="*/ 2111 w 3287"/>
                  <a:gd name="T51" fmla="*/ 173 h 246"/>
                  <a:gd name="T52" fmla="*/ 2333 w 3287"/>
                  <a:gd name="T53" fmla="*/ 78 h 246"/>
                  <a:gd name="T54" fmla="*/ 2409 w 3287"/>
                  <a:gd name="T55" fmla="*/ 75 h 246"/>
                  <a:gd name="T56" fmla="*/ 2290 w 3287"/>
                  <a:gd name="T57" fmla="*/ 33 h 246"/>
                  <a:gd name="T58" fmla="*/ 2411 w 3287"/>
                  <a:gd name="T59" fmla="*/ 159 h 246"/>
                  <a:gd name="T60" fmla="*/ 2318 w 3287"/>
                  <a:gd name="T61" fmla="*/ 160 h 246"/>
                  <a:gd name="T62" fmla="*/ 2452 w 3287"/>
                  <a:gd name="T63" fmla="*/ 211 h 246"/>
                  <a:gd name="T64" fmla="*/ 2674 w 3287"/>
                  <a:gd name="T65" fmla="*/ 174 h 246"/>
                  <a:gd name="T66" fmla="*/ 2575 w 3287"/>
                  <a:gd name="T67" fmla="*/ 131 h 246"/>
                  <a:gd name="T68" fmla="*/ 2543 w 3287"/>
                  <a:gd name="T69" fmla="*/ 216 h 246"/>
                  <a:gd name="T70" fmla="*/ 2723 w 3287"/>
                  <a:gd name="T71" fmla="*/ 188 h 246"/>
                  <a:gd name="T72" fmla="*/ 2791 w 3287"/>
                  <a:gd name="T73" fmla="*/ 242 h 246"/>
                  <a:gd name="T74" fmla="*/ 2888 w 3287"/>
                  <a:gd name="T75" fmla="*/ 45 h 246"/>
                  <a:gd name="T76" fmla="*/ 3069 w 3287"/>
                  <a:gd name="T77" fmla="*/ 45 h 246"/>
                  <a:gd name="T78" fmla="*/ 3159 w 3287"/>
                  <a:gd name="T79" fmla="*/ 137 h 246"/>
                  <a:gd name="T80" fmla="*/ 3282 w 3287"/>
                  <a:gd name="T81" fmla="*/ 45 h 246"/>
                  <a:gd name="T82" fmla="*/ 3287 w 3287"/>
                  <a:gd name="T83" fmla="*/ 202 h 246"/>
                  <a:gd name="T84" fmla="*/ 692 w 3287"/>
                  <a:gd name="T85" fmla="*/ 203 h 246"/>
                  <a:gd name="T86" fmla="*/ 588 w 3287"/>
                  <a:gd name="T87" fmla="*/ 3 h 246"/>
                  <a:gd name="T88" fmla="*/ 693 w 3287"/>
                  <a:gd name="T89" fmla="*/ 244 h 246"/>
                  <a:gd name="T90" fmla="*/ 792 w 3287"/>
                  <a:gd name="T91" fmla="*/ 3 h 246"/>
                  <a:gd name="T92" fmla="*/ 905 w 3287"/>
                  <a:gd name="T93" fmla="*/ 78 h 246"/>
                  <a:gd name="T94" fmla="*/ 981 w 3287"/>
                  <a:gd name="T95" fmla="*/ 75 h 246"/>
                  <a:gd name="T96" fmla="*/ 862 w 3287"/>
                  <a:gd name="T97" fmla="*/ 33 h 246"/>
                  <a:gd name="T98" fmla="*/ 983 w 3287"/>
                  <a:gd name="T99" fmla="*/ 159 h 246"/>
                  <a:gd name="T100" fmla="*/ 890 w 3287"/>
                  <a:gd name="T101" fmla="*/ 160 h 246"/>
                  <a:gd name="T102" fmla="*/ 1024 w 3287"/>
                  <a:gd name="T103" fmla="*/ 211 h 246"/>
                  <a:gd name="T104" fmla="*/ 1640 w 3287"/>
                  <a:gd name="T105" fmla="*/ 137 h 246"/>
                  <a:gd name="T106" fmla="*/ 1648 w 3287"/>
                  <a:gd name="T107" fmla="*/ 5 h 246"/>
                  <a:gd name="T108" fmla="*/ 1525 w 3287"/>
                  <a:gd name="T109" fmla="*/ 2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7" h="246">
                    <a:moveTo>
                      <a:pt x="46" y="137"/>
                    </a:moveTo>
                    <a:cubicBezTo>
                      <a:pt x="160" y="137"/>
                      <a:pt x="160" y="137"/>
                      <a:pt x="160" y="137"/>
                    </a:cubicBezTo>
                    <a:cubicBezTo>
                      <a:pt x="160" y="97"/>
                      <a:pt x="160" y="97"/>
                      <a:pt x="160" y="97"/>
                    </a:cubicBezTo>
                    <a:cubicBezTo>
                      <a:pt x="46" y="97"/>
                      <a:pt x="46" y="97"/>
                      <a:pt x="46" y="97"/>
                    </a:cubicBezTo>
                    <a:cubicBezTo>
                      <a:pt x="46" y="45"/>
                      <a:pt x="46" y="45"/>
                      <a:pt x="46" y="45"/>
                    </a:cubicBezTo>
                    <a:cubicBezTo>
                      <a:pt x="169" y="45"/>
                      <a:pt x="169" y="45"/>
                      <a:pt x="169" y="45"/>
                    </a:cubicBezTo>
                    <a:cubicBezTo>
                      <a:pt x="169" y="5"/>
                      <a:pt x="169" y="5"/>
                      <a:pt x="169" y="5"/>
                    </a:cubicBezTo>
                    <a:cubicBezTo>
                      <a:pt x="0" y="5"/>
                      <a:pt x="0" y="5"/>
                      <a:pt x="0" y="5"/>
                    </a:cubicBezTo>
                    <a:cubicBezTo>
                      <a:pt x="0" y="242"/>
                      <a:pt x="0" y="242"/>
                      <a:pt x="0" y="242"/>
                    </a:cubicBezTo>
                    <a:cubicBezTo>
                      <a:pt x="173" y="242"/>
                      <a:pt x="173" y="242"/>
                      <a:pt x="173" y="242"/>
                    </a:cubicBezTo>
                    <a:cubicBezTo>
                      <a:pt x="173" y="202"/>
                      <a:pt x="173" y="202"/>
                      <a:pt x="173" y="202"/>
                    </a:cubicBezTo>
                    <a:cubicBezTo>
                      <a:pt x="46" y="202"/>
                      <a:pt x="46" y="202"/>
                      <a:pt x="46" y="202"/>
                    </a:cubicBezTo>
                    <a:lnTo>
                      <a:pt x="46" y="137"/>
                    </a:lnTo>
                    <a:close/>
                    <a:moveTo>
                      <a:pt x="222" y="170"/>
                    </a:moveTo>
                    <a:cubicBezTo>
                      <a:pt x="308" y="170"/>
                      <a:pt x="308" y="170"/>
                      <a:pt x="308" y="170"/>
                    </a:cubicBezTo>
                    <a:cubicBezTo>
                      <a:pt x="308" y="125"/>
                      <a:pt x="308" y="125"/>
                      <a:pt x="308" y="125"/>
                    </a:cubicBezTo>
                    <a:cubicBezTo>
                      <a:pt x="222" y="125"/>
                      <a:pt x="222" y="125"/>
                      <a:pt x="222" y="125"/>
                    </a:cubicBezTo>
                    <a:lnTo>
                      <a:pt x="222" y="170"/>
                    </a:lnTo>
                    <a:close/>
                    <a:moveTo>
                      <a:pt x="496" y="116"/>
                    </a:moveTo>
                    <a:cubicBezTo>
                      <a:pt x="506" y="111"/>
                      <a:pt x="513" y="104"/>
                      <a:pt x="519" y="95"/>
                    </a:cubicBezTo>
                    <a:cubicBezTo>
                      <a:pt x="525" y="86"/>
                      <a:pt x="528" y="76"/>
                      <a:pt x="528" y="64"/>
                    </a:cubicBezTo>
                    <a:cubicBezTo>
                      <a:pt x="528" y="54"/>
                      <a:pt x="525" y="45"/>
                      <a:pt x="521" y="37"/>
                    </a:cubicBezTo>
                    <a:cubicBezTo>
                      <a:pt x="516" y="28"/>
                      <a:pt x="510" y="22"/>
                      <a:pt x="503" y="17"/>
                    </a:cubicBezTo>
                    <a:cubicBezTo>
                      <a:pt x="496" y="12"/>
                      <a:pt x="488" y="8"/>
                      <a:pt x="479" y="7"/>
                    </a:cubicBezTo>
                    <a:cubicBezTo>
                      <a:pt x="471" y="5"/>
                      <a:pt x="457" y="5"/>
                      <a:pt x="439" y="5"/>
                    </a:cubicBezTo>
                    <a:cubicBezTo>
                      <a:pt x="348" y="5"/>
                      <a:pt x="348" y="5"/>
                      <a:pt x="348" y="5"/>
                    </a:cubicBezTo>
                    <a:cubicBezTo>
                      <a:pt x="348" y="242"/>
                      <a:pt x="348" y="242"/>
                      <a:pt x="348" y="242"/>
                    </a:cubicBezTo>
                    <a:cubicBezTo>
                      <a:pt x="425" y="242"/>
                      <a:pt x="425" y="242"/>
                      <a:pt x="425" y="242"/>
                    </a:cubicBezTo>
                    <a:cubicBezTo>
                      <a:pt x="455" y="242"/>
                      <a:pt x="473" y="241"/>
                      <a:pt x="481" y="241"/>
                    </a:cubicBezTo>
                    <a:cubicBezTo>
                      <a:pt x="493" y="239"/>
                      <a:pt x="504" y="235"/>
                      <a:pt x="512" y="229"/>
                    </a:cubicBezTo>
                    <a:cubicBezTo>
                      <a:pt x="520" y="223"/>
                      <a:pt x="527" y="215"/>
                      <a:pt x="532" y="205"/>
                    </a:cubicBezTo>
                    <a:cubicBezTo>
                      <a:pt x="536" y="195"/>
                      <a:pt x="539" y="184"/>
                      <a:pt x="539" y="173"/>
                    </a:cubicBezTo>
                    <a:cubicBezTo>
                      <a:pt x="539" y="160"/>
                      <a:pt x="535" y="148"/>
                      <a:pt x="528" y="137"/>
                    </a:cubicBezTo>
                    <a:cubicBezTo>
                      <a:pt x="520" y="127"/>
                      <a:pt x="510" y="120"/>
                      <a:pt x="496" y="116"/>
                    </a:cubicBezTo>
                    <a:close/>
                    <a:moveTo>
                      <a:pt x="394" y="44"/>
                    </a:moveTo>
                    <a:cubicBezTo>
                      <a:pt x="420" y="44"/>
                      <a:pt x="420" y="44"/>
                      <a:pt x="420" y="44"/>
                    </a:cubicBezTo>
                    <a:cubicBezTo>
                      <a:pt x="442" y="44"/>
                      <a:pt x="455" y="44"/>
                      <a:pt x="460" y="45"/>
                    </a:cubicBezTo>
                    <a:cubicBezTo>
                      <a:pt x="467" y="46"/>
                      <a:pt x="473" y="49"/>
                      <a:pt x="477" y="53"/>
                    </a:cubicBezTo>
                    <a:cubicBezTo>
                      <a:pt x="481" y="58"/>
                      <a:pt x="483" y="64"/>
                      <a:pt x="483" y="71"/>
                    </a:cubicBezTo>
                    <a:cubicBezTo>
                      <a:pt x="483" y="79"/>
                      <a:pt x="481" y="85"/>
                      <a:pt x="476" y="90"/>
                    </a:cubicBezTo>
                    <a:cubicBezTo>
                      <a:pt x="472" y="94"/>
                      <a:pt x="465" y="97"/>
                      <a:pt x="458" y="98"/>
                    </a:cubicBezTo>
                    <a:cubicBezTo>
                      <a:pt x="453" y="99"/>
                      <a:pt x="442" y="99"/>
                      <a:pt x="424" y="99"/>
                    </a:cubicBezTo>
                    <a:cubicBezTo>
                      <a:pt x="394" y="99"/>
                      <a:pt x="394" y="99"/>
                      <a:pt x="394" y="99"/>
                    </a:cubicBezTo>
                    <a:lnTo>
                      <a:pt x="394" y="44"/>
                    </a:lnTo>
                    <a:close/>
                    <a:moveTo>
                      <a:pt x="485" y="191"/>
                    </a:moveTo>
                    <a:cubicBezTo>
                      <a:pt x="481" y="196"/>
                      <a:pt x="475" y="199"/>
                      <a:pt x="468" y="201"/>
                    </a:cubicBezTo>
                    <a:cubicBezTo>
                      <a:pt x="464" y="202"/>
                      <a:pt x="453" y="202"/>
                      <a:pt x="437" y="202"/>
                    </a:cubicBezTo>
                    <a:cubicBezTo>
                      <a:pt x="394" y="202"/>
                      <a:pt x="394" y="202"/>
                      <a:pt x="394" y="202"/>
                    </a:cubicBezTo>
                    <a:cubicBezTo>
                      <a:pt x="394" y="139"/>
                      <a:pt x="394" y="139"/>
                      <a:pt x="394" y="139"/>
                    </a:cubicBezTo>
                    <a:cubicBezTo>
                      <a:pt x="431" y="139"/>
                      <a:pt x="431" y="139"/>
                      <a:pt x="431" y="139"/>
                    </a:cubicBezTo>
                    <a:cubicBezTo>
                      <a:pt x="452" y="139"/>
                      <a:pt x="466" y="140"/>
                      <a:pt x="472" y="142"/>
                    </a:cubicBezTo>
                    <a:cubicBezTo>
                      <a:pt x="478" y="144"/>
                      <a:pt x="483" y="148"/>
                      <a:pt x="486" y="153"/>
                    </a:cubicBezTo>
                    <a:cubicBezTo>
                      <a:pt x="490" y="158"/>
                      <a:pt x="491" y="164"/>
                      <a:pt x="491" y="171"/>
                    </a:cubicBezTo>
                    <a:cubicBezTo>
                      <a:pt x="491" y="179"/>
                      <a:pt x="489" y="186"/>
                      <a:pt x="485" y="191"/>
                    </a:cubicBezTo>
                    <a:close/>
                    <a:moveTo>
                      <a:pt x="1099" y="242"/>
                    </a:moveTo>
                    <a:cubicBezTo>
                      <a:pt x="1145" y="242"/>
                      <a:pt x="1145" y="242"/>
                      <a:pt x="1145" y="242"/>
                    </a:cubicBezTo>
                    <a:cubicBezTo>
                      <a:pt x="1145" y="5"/>
                      <a:pt x="1145" y="5"/>
                      <a:pt x="1145" y="5"/>
                    </a:cubicBezTo>
                    <a:cubicBezTo>
                      <a:pt x="1099" y="5"/>
                      <a:pt x="1099" y="5"/>
                      <a:pt x="1099" y="5"/>
                    </a:cubicBezTo>
                    <a:lnTo>
                      <a:pt x="1099" y="242"/>
                    </a:lnTo>
                    <a:close/>
                    <a:moveTo>
                      <a:pt x="1364" y="163"/>
                    </a:moveTo>
                    <a:cubicBezTo>
                      <a:pt x="1259" y="5"/>
                      <a:pt x="1259" y="5"/>
                      <a:pt x="1259" y="5"/>
                    </a:cubicBezTo>
                    <a:cubicBezTo>
                      <a:pt x="1208" y="5"/>
                      <a:pt x="1208" y="5"/>
                      <a:pt x="1208" y="5"/>
                    </a:cubicBezTo>
                    <a:cubicBezTo>
                      <a:pt x="1208" y="242"/>
                      <a:pt x="1208" y="242"/>
                      <a:pt x="1208" y="242"/>
                    </a:cubicBezTo>
                    <a:cubicBezTo>
                      <a:pt x="1256" y="242"/>
                      <a:pt x="1256" y="242"/>
                      <a:pt x="1256" y="242"/>
                    </a:cubicBezTo>
                    <a:cubicBezTo>
                      <a:pt x="1256" y="87"/>
                      <a:pt x="1256" y="87"/>
                      <a:pt x="1256" y="87"/>
                    </a:cubicBezTo>
                    <a:cubicBezTo>
                      <a:pt x="1360" y="242"/>
                      <a:pt x="1360" y="242"/>
                      <a:pt x="1360" y="242"/>
                    </a:cubicBezTo>
                    <a:cubicBezTo>
                      <a:pt x="1412" y="242"/>
                      <a:pt x="1412" y="242"/>
                      <a:pt x="1412" y="242"/>
                    </a:cubicBezTo>
                    <a:cubicBezTo>
                      <a:pt x="1412" y="5"/>
                      <a:pt x="1412" y="5"/>
                      <a:pt x="1412" y="5"/>
                    </a:cubicBezTo>
                    <a:cubicBezTo>
                      <a:pt x="1364" y="5"/>
                      <a:pt x="1364" y="5"/>
                      <a:pt x="1364" y="5"/>
                    </a:cubicBezTo>
                    <a:lnTo>
                      <a:pt x="1364" y="163"/>
                    </a:lnTo>
                    <a:close/>
                    <a:moveTo>
                      <a:pt x="1840" y="111"/>
                    </a:moveTo>
                    <a:cubicBezTo>
                      <a:pt x="1829" y="105"/>
                      <a:pt x="1812" y="99"/>
                      <a:pt x="1789" y="94"/>
                    </a:cubicBezTo>
                    <a:cubicBezTo>
                      <a:pt x="1766" y="88"/>
                      <a:pt x="1751" y="83"/>
                      <a:pt x="1745" y="78"/>
                    </a:cubicBezTo>
                    <a:cubicBezTo>
                      <a:pt x="1740" y="74"/>
                      <a:pt x="1738" y="69"/>
                      <a:pt x="1738" y="63"/>
                    </a:cubicBezTo>
                    <a:cubicBezTo>
                      <a:pt x="1738" y="57"/>
                      <a:pt x="1740" y="52"/>
                      <a:pt x="1745" y="49"/>
                    </a:cubicBezTo>
                    <a:cubicBezTo>
                      <a:pt x="1753" y="43"/>
                      <a:pt x="1764" y="40"/>
                      <a:pt x="1778" y="40"/>
                    </a:cubicBezTo>
                    <a:cubicBezTo>
                      <a:pt x="1791" y="40"/>
                      <a:pt x="1802" y="43"/>
                      <a:pt x="1808" y="48"/>
                    </a:cubicBezTo>
                    <a:cubicBezTo>
                      <a:pt x="1815" y="54"/>
                      <a:pt x="1819" y="62"/>
                      <a:pt x="1821" y="75"/>
                    </a:cubicBezTo>
                    <a:cubicBezTo>
                      <a:pt x="1869" y="72"/>
                      <a:pt x="1869" y="72"/>
                      <a:pt x="1869" y="72"/>
                    </a:cubicBezTo>
                    <a:cubicBezTo>
                      <a:pt x="1868" y="51"/>
                      <a:pt x="1860" y="33"/>
                      <a:pt x="1845" y="20"/>
                    </a:cubicBezTo>
                    <a:cubicBezTo>
                      <a:pt x="1830" y="7"/>
                      <a:pt x="1808" y="0"/>
                      <a:pt x="1778" y="0"/>
                    </a:cubicBezTo>
                    <a:cubicBezTo>
                      <a:pt x="1760" y="0"/>
                      <a:pt x="1745" y="3"/>
                      <a:pt x="1732" y="9"/>
                    </a:cubicBezTo>
                    <a:cubicBezTo>
                      <a:pt x="1719" y="14"/>
                      <a:pt x="1709" y="22"/>
                      <a:pt x="1702" y="33"/>
                    </a:cubicBezTo>
                    <a:cubicBezTo>
                      <a:pt x="1696" y="43"/>
                      <a:pt x="1692" y="55"/>
                      <a:pt x="1692" y="67"/>
                    </a:cubicBezTo>
                    <a:cubicBezTo>
                      <a:pt x="1692" y="86"/>
                      <a:pt x="1700" y="101"/>
                      <a:pt x="1714" y="115"/>
                    </a:cubicBezTo>
                    <a:cubicBezTo>
                      <a:pt x="1724" y="124"/>
                      <a:pt x="1742" y="132"/>
                      <a:pt x="1768" y="138"/>
                    </a:cubicBezTo>
                    <a:cubicBezTo>
                      <a:pt x="1788" y="143"/>
                      <a:pt x="1800" y="146"/>
                      <a:pt x="1806" y="148"/>
                    </a:cubicBezTo>
                    <a:cubicBezTo>
                      <a:pt x="1814" y="151"/>
                      <a:pt x="1820" y="155"/>
                      <a:pt x="1823" y="159"/>
                    </a:cubicBezTo>
                    <a:cubicBezTo>
                      <a:pt x="1826" y="163"/>
                      <a:pt x="1828" y="167"/>
                      <a:pt x="1828" y="173"/>
                    </a:cubicBezTo>
                    <a:cubicBezTo>
                      <a:pt x="1828" y="182"/>
                      <a:pt x="1824" y="189"/>
                      <a:pt x="1816" y="196"/>
                    </a:cubicBezTo>
                    <a:cubicBezTo>
                      <a:pt x="1809" y="203"/>
                      <a:pt x="1797" y="206"/>
                      <a:pt x="1782" y="206"/>
                    </a:cubicBezTo>
                    <a:cubicBezTo>
                      <a:pt x="1767" y="206"/>
                      <a:pt x="1756" y="202"/>
                      <a:pt x="1747" y="195"/>
                    </a:cubicBezTo>
                    <a:cubicBezTo>
                      <a:pt x="1739" y="187"/>
                      <a:pt x="1733" y="176"/>
                      <a:pt x="1730" y="160"/>
                    </a:cubicBezTo>
                    <a:cubicBezTo>
                      <a:pt x="1684" y="165"/>
                      <a:pt x="1684" y="165"/>
                      <a:pt x="1684" y="165"/>
                    </a:cubicBezTo>
                    <a:cubicBezTo>
                      <a:pt x="1687" y="191"/>
                      <a:pt x="1696" y="212"/>
                      <a:pt x="1712" y="226"/>
                    </a:cubicBezTo>
                    <a:cubicBezTo>
                      <a:pt x="1728" y="239"/>
                      <a:pt x="1751" y="246"/>
                      <a:pt x="1781" y="246"/>
                    </a:cubicBezTo>
                    <a:cubicBezTo>
                      <a:pt x="1802" y="246"/>
                      <a:pt x="1819" y="243"/>
                      <a:pt x="1833" y="238"/>
                    </a:cubicBezTo>
                    <a:cubicBezTo>
                      <a:pt x="1846" y="232"/>
                      <a:pt x="1857" y="223"/>
                      <a:pt x="1865" y="211"/>
                    </a:cubicBezTo>
                    <a:cubicBezTo>
                      <a:pt x="1872" y="199"/>
                      <a:pt x="1876" y="187"/>
                      <a:pt x="1876" y="173"/>
                    </a:cubicBezTo>
                    <a:cubicBezTo>
                      <a:pt x="1876" y="158"/>
                      <a:pt x="1873" y="145"/>
                      <a:pt x="1866" y="135"/>
                    </a:cubicBezTo>
                    <a:cubicBezTo>
                      <a:pt x="1860" y="125"/>
                      <a:pt x="1851" y="117"/>
                      <a:pt x="1840" y="111"/>
                    </a:cubicBezTo>
                    <a:close/>
                    <a:moveTo>
                      <a:pt x="2076" y="111"/>
                    </a:moveTo>
                    <a:cubicBezTo>
                      <a:pt x="2065" y="105"/>
                      <a:pt x="2047" y="99"/>
                      <a:pt x="2024" y="94"/>
                    </a:cubicBezTo>
                    <a:cubicBezTo>
                      <a:pt x="2001" y="88"/>
                      <a:pt x="1986" y="83"/>
                      <a:pt x="1980" y="78"/>
                    </a:cubicBezTo>
                    <a:cubicBezTo>
                      <a:pt x="1976" y="74"/>
                      <a:pt x="1973" y="69"/>
                      <a:pt x="1973" y="63"/>
                    </a:cubicBezTo>
                    <a:cubicBezTo>
                      <a:pt x="1973" y="57"/>
                      <a:pt x="1976" y="52"/>
                      <a:pt x="1981" y="49"/>
                    </a:cubicBezTo>
                    <a:cubicBezTo>
                      <a:pt x="1989" y="43"/>
                      <a:pt x="1999" y="40"/>
                      <a:pt x="2013" y="40"/>
                    </a:cubicBezTo>
                    <a:cubicBezTo>
                      <a:pt x="2027" y="40"/>
                      <a:pt x="2037" y="43"/>
                      <a:pt x="2044" y="48"/>
                    </a:cubicBezTo>
                    <a:cubicBezTo>
                      <a:pt x="2050" y="54"/>
                      <a:pt x="2055" y="62"/>
                      <a:pt x="2057" y="75"/>
                    </a:cubicBezTo>
                    <a:cubicBezTo>
                      <a:pt x="2104" y="72"/>
                      <a:pt x="2104" y="72"/>
                      <a:pt x="2104" y="72"/>
                    </a:cubicBezTo>
                    <a:cubicBezTo>
                      <a:pt x="2104" y="51"/>
                      <a:pt x="2096" y="33"/>
                      <a:pt x="2081" y="20"/>
                    </a:cubicBezTo>
                    <a:cubicBezTo>
                      <a:pt x="2066" y="7"/>
                      <a:pt x="2043" y="0"/>
                      <a:pt x="2014" y="0"/>
                    </a:cubicBezTo>
                    <a:cubicBezTo>
                      <a:pt x="1996" y="0"/>
                      <a:pt x="1980" y="3"/>
                      <a:pt x="1967" y="9"/>
                    </a:cubicBezTo>
                    <a:cubicBezTo>
                      <a:pt x="1954" y="14"/>
                      <a:pt x="1945" y="22"/>
                      <a:pt x="1938" y="33"/>
                    </a:cubicBezTo>
                    <a:cubicBezTo>
                      <a:pt x="1931" y="43"/>
                      <a:pt x="1928" y="55"/>
                      <a:pt x="1928" y="67"/>
                    </a:cubicBezTo>
                    <a:cubicBezTo>
                      <a:pt x="1928" y="86"/>
                      <a:pt x="1935" y="101"/>
                      <a:pt x="1949" y="115"/>
                    </a:cubicBezTo>
                    <a:cubicBezTo>
                      <a:pt x="1960" y="124"/>
                      <a:pt x="1978" y="132"/>
                      <a:pt x="2003" y="138"/>
                    </a:cubicBezTo>
                    <a:cubicBezTo>
                      <a:pt x="2023" y="143"/>
                      <a:pt x="2036" y="146"/>
                      <a:pt x="2041" y="148"/>
                    </a:cubicBezTo>
                    <a:cubicBezTo>
                      <a:pt x="2050" y="151"/>
                      <a:pt x="2055" y="155"/>
                      <a:pt x="2059" y="159"/>
                    </a:cubicBezTo>
                    <a:cubicBezTo>
                      <a:pt x="2062" y="163"/>
                      <a:pt x="2063" y="167"/>
                      <a:pt x="2063" y="173"/>
                    </a:cubicBezTo>
                    <a:cubicBezTo>
                      <a:pt x="2063" y="182"/>
                      <a:pt x="2060" y="189"/>
                      <a:pt x="2052" y="196"/>
                    </a:cubicBezTo>
                    <a:cubicBezTo>
                      <a:pt x="2044" y="203"/>
                      <a:pt x="2032" y="206"/>
                      <a:pt x="2017" y="206"/>
                    </a:cubicBezTo>
                    <a:cubicBezTo>
                      <a:pt x="2003" y="206"/>
                      <a:pt x="1991" y="202"/>
                      <a:pt x="1982" y="195"/>
                    </a:cubicBezTo>
                    <a:cubicBezTo>
                      <a:pt x="1974" y="187"/>
                      <a:pt x="1968" y="176"/>
                      <a:pt x="1965" y="160"/>
                    </a:cubicBezTo>
                    <a:cubicBezTo>
                      <a:pt x="1919" y="165"/>
                      <a:pt x="1919" y="165"/>
                      <a:pt x="1919" y="165"/>
                    </a:cubicBezTo>
                    <a:cubicBezTo>
                      <a:pt x="1922" y="191"/>
                      <a:pt x="1932" y="212"/>
                      <a:pt x="1948" y="226"/>
                    </a:cubicBezTo>
                    <a:cubicBezTo>
                      <a:pt x="1964" y="239"/>
                      <a:pt x="1987" y="246"/>
                      <a:pt x="2017" y="246"/>
                    </a:cubicBezTo>
                    <a:cubicBezTo>
                      <a:pt x="2037" y="246"/>
                      <a:pt x="2054" y="243"/>
                      <a:pt x="2068" y="238"/>
                    </a:cubicBezTo>
                    <a:cubicBezTo>
                      <a:pt x="2082" y="232"/>
                      <a:pt x="2092" y="223"/>
                      <a:pt x="2100" y="211"/>
                    </a:cubicBezTo>
                    <a:cubicBezTo>
                      <a:pt x="2107" y="199"/>
                      <a:pt x="2111" y="187"/>
                      <a:pt x="2111" y="173"/>
                    </a:cubicBezTo>
                    <a:cubicBezTo>
                      <a:pt x="2111" y="158"/>
                      <a:pt x="2108" y="145"/>
                      <a:pt x="2102" y="135"/>
                    </a:cubicBezTo>
                    <a:cubicBezTo>
                      <a:pt x="2095" y="125"/>
                      <a:pt x="2087" y="117"/>
                      <a:pt x="2076" y="111"/>
                    </a:cubicBezTo>
                    <a:close/>
                    <a:moveTo>
                      <a:pt x="2428" y="111"/>
                    </a:moveTo>
                    <a:cubicBezTo>
                      <a:pt x="2417" y="105"/>
                      <a:pt x="2400" y="99"/>
                      <a:pt x="2377" y="94"/>
                    </a:cubicBezTo>
                    <a:cubicBezTo>
                      <a:pt x="2353" y="88"/>
                      <a:pt x="2339" y="83"/>
                      <a:pt x="2333" y="78"/>
                    </a:cubicBezTo>
                    <a:cubicBezTo>
                      <a:pt x="2328" y="74"/>
                      <a:pt x="2326" y="69"/>
                      <a:pt x="2326" y="63"/>
                    </a:cubicBezTo>
                    <a:cubicBezTo>
                      <a:pt x="2326" y="57"/>
                      <a:pt x="2328" y="52"/>
                      <a:pt x="2333" y="49"/>
                    </a:cubicBezTo>
                    <a:cubicBezTo>
                      <a:pt x="2341" y="43"/>
                      <a:pt x="2352" y="40"/>
                      <a:pt x="2366" y="40"/>
                    </a:cubicBezTo>
                    <a:cubicBezTo>
                      <a:pt x="2379" y="40"/>
                      <a:pt x="2389" y="43"/>
                      <a:pt x="2396" y="48"/>
                    </a:cubicBezTo>
                    <a:cubicBezTo>
                      <a:pt x="2403" y="54"/>
                      <a:pt x="2407" y="62"/>
                      <a:pt x="2409" y="75"/>
                    </a:cubicBezTo>
                    <a:cubicBezTo>
                      <a:pt x="2457" y="72"/>
                      <a:pt x="2457" y="72"/>
                      <a:pt x="2457" y="72"/>
                    </a:cubicBezTo>
                    <a:cubicBezTo>
                      <a:pt x="2456" y="51"/>
                      <a:pt x="2448" y="33"/>
                      <a:pt x="2433" y="20"/>
                    </a:cubicBezTo>
                    <a:cubicBezTo>
                      <a:pt x="2418" y="7"/>
                      <a:pt x="2396" y="0"/>
                      <a:pt x="2366" y="0"/>
                    </a:cubicBezTo>
                    <a:cubicBezTo>
                      <a:pt x="2348" y="0"/>
                      <a:pt x="2333" y="3"/>
                      <a:pt x="2320" y="9"/>
                    </a:cubicBezTo>
                    <a:cubicBezTo>
                      <a:pt x="2307" y="14"/>
                      <a:pt x="2297" y="22"/>
                      <a:pt x="2290" y="33"/>
                    </a:cubicBezTo>
                    <a:cubicBezTo>
                      <a:pt x="2283" y="43"/>
                      <a:pt x="2280" y="55"/>
                      <a:pt x="2280" y="67"/>
                    </a:cubicBezTo>
                    <a:cubicBezTo>
                      <a:pt x="2280" y="86"/>
                      <a:pt x="2287" y="101"/>
                      <a:pt x="2302" y="115"/>
                    </a:cubicBezTo>
                    <a:cubicBezTo>
                      <a:pt x="2312" y="124"/>
                      <a:pt x="2330" y="132"/>
                      <a:pt x="2356" y="138"/>
                    </a:cubicBezTo>
                    <a:cubicBezTo>
                      <a:pt x="2376" y="143"/>
                      <a:pt x="2388" y="146"/>
                      <a:pt x="2394" y="148"/>
                    </a:cubicBezTo>
                    <a:cubicBezTo>
                      <a:pt x="2402" y="151"/>
                      <a:pt x="2408" y="155"/>
                      <a:pt x="2411" y="159"/>
                    </a:cubicBezTo>
                    <a:cubicBezTo>
                      <a:pt x="2414" y="163"/>
                      <a:pt x="2416" y="167"/>
                      <a:pt x="2416" y="173"/>
                    </a:cubicBezTo>
                    <a:cubicBezTo>
                      <a:pt x="2416" y="182"/>
                      <a:pt x="2412" y="189"/>
                      <a:pt x="2404" y="196"/>
                    </a:cubicBezTo>
                    <a:cubicBezTo>
                      <a:pt x="2396" y="203"/>
                      <a:pt x="2385" y="206"/>
                      <a:pt x="2370" y="206"/>
                    </a:cubicBezTo>
                    <a:cubicBezTo>
                      <a:pt x="2355" y="206"/>
                      <a:pt x="2344" y="202"/>
                      <a:pt x="2335" y="195"/>
                    </a:cubicBezTo>
                    <a:cubicBezTo>
                      <a:pt x="2326" y="187"/>
                      <a:pt x="2321" y="176"/>
                      <a:pt x="2318" y="160"/>
                    </a:cubicBezTo>
                    <a:cubicBezTo>
                      <a:pt x="2272" y="165"/>
                      <a:pt x="2272" y="165"/>
                      <a:pt x="2272" y="165"/>
                    </a:cubicBezTo>
                    <a:cubicBezTo>
                      <a:pt x="2275" y="191"/>
                      <a:pt x="2284" y="212"/>
                      <a:pt x="2300" y="226"/>
                    </a:cubicBezTo>
                    <a:cubicBezTo>
                      <a:pt x="2316" y="239"/>
                      <a:pt x="2339" y="246"/>
                      <a:pt x="2369" y="246"/>
                    </a:cubicBezTo>
                    <a:cubicBezTo>
                      <a:pt x="2390" y="246"/>
                      <a:pt x="2407" y="243"/>
                      <a:pt x="2420" y="238"/>
                    </a:cubicBezTo>
                    <a:cubicBezTo>
                      <a:pt x="2434" y="232"/>
                      <a:pt x="2445" y="223"/>
                      <a:pt x="2452" y="211"/>
                    </a:cubicBezTo>
                    <a:cubicBezTo>
                      <a:pt x="2460" y="199"/>
                      <a:pt x="2464" y="187"/>
                      <a:pt x="2464" y="173"/>
                    </a:cubicBezTo>
                    <a:cubicBezTo>
                      <a:pt x="2464" y="158"/>
                      <a:pt x="2461" y="145"/>
                      <a:pt x="2454" y="135"/>
                    </a:cubicBezTo>
                    <a:cubicBezTo>
                      <a:pt x="2448" y="125"/>
                      <a:pt x="2439" y="117"/>
                      <a:pt x="2428" y="111"/>
                    </a:cubicBezTo>
                    <a:close/>
                    <a:moveTo>
                      <a:pt x="2676" y="134"/>
                    </a:moveTo>
                    <a:cubicBezTo>
                      <a:pt x="2676" y="153"/>
                      <a:pt x="2675" y="166"/>
                      <a:pt x="2674" y="174"/>
                    </a:cubicBezTo>
                    <a:cubicBezTo>
                      <a:pt x="2672" y="182"/>
                      <a:pt x="2668" y="189"/>
                      <a:pt x="2660" y="195"/>
                    </a:cubicBezTo>
                    <a:cubicBezTo>
                      <a:pt x="2653" y="200"/>
                      <a:pt x="2642" y="203"/>
                      <a:pt x="2627" y="203"/>
                    </a:cubicBezTo>
                    <a:cubicBezTo>
                      <a:pt x="2613" y="203"/>
                      <a:pt x="2601" y="200"/>
                      <a:pt x="2593" y="194"/>
                    </a:cubicBezTo>
                    <a:cubicBezTo>
                      <a:pt x="2585" y="189"/>
                      <a:pt x="2579" y="181"/>
                      <a:pt x="2577" y="171"/>
                    </a:cubicBezTo>
                    <a:cubicBezTo>
                      <a:pt x="2576" y="165"/>
                      <a:pt x="2575" y="152"/>
                      <a:pt x="2575" y="131"/>
                    </a:cubicBezTo>
                    <a:cubicBezTo>
                      <a:pt x="2575" y="3"/>
                      <a:pt x="2575" y="3"/>
                      <a:pt x="2575" y="3"/>
                    </a:cubicBezTo>
                    <a:cubicBezTo>
                      <a:pt x="2524" y="3"/>
                      <a:pt x="2524" y="3"/>
                      <a:pt x="2524" y="3"/>
                    </a:cubicBezTo>
                    <a:cubicBezTo>
                      <a:pt x="2524" y="129"/>
                      <a:pt x="2524" y="129"/>
                      <a:pt x="2524" y="129"/>
                    </a:cubicBezTo>
                    <a:cubicBezTo>
                      <a:pt x="2524" y="156"/>
                      <a:pt x="2525" y="176"/>
                      <a:pt x="2529" y="190"/>
                    </a:cubicBezTo>
                    <a:cubicBezTo>
                      <a:pt x="2531" y="199"/>
                      <a:pt x="2536" y="208"/>
                      <a:pt x="2543" y="216"/>
                    </a:cubicBezTo>
                    <a:cubicBezTo>
                      <a:pt x="2551" y="224"/>
                      <a:pt x="2561" y="231"/>
                      <a:pt x="2573" y="236"/>
                    </a:cubicBezTo>
                    <a:cubicBezTo>
                      <a:pt x="2586" y="242"/>
                      <a:pt x="2604" y="244"/>
                      <a:pt x="2629" y="244"/>
                    </a:cubicBezTo>
                    <a:cubicBezTo>
                      <a:pt x="2649" y="244"/>
                      <a:pt x="2665" y="242"/>
                      <a:pt x="2678" y="237"/>
                    </a:cubicBezTo>
                    <a:cubicBezTo>
                      <a:pt x="2690" y="232"/>
                      <a:pt x="2701" y="226"/>
                      <a:pt x="2708" y="218"/>
                    </a:cubicBezTo>
                    <a:cubicBezTo>
                      <a:pt x="2716" y="210"/>
                      <a:pt x="2721" y="200"/>
                      <a:pt x="2723" y="188"/>
                    </a:cubicBezTo>
                    <a:cubicBezTo>
                      <a:pt x="2726" y="176"/>
                      <a:pt x="2728" y="156"/>
                      <a:pt x="2728" y="127"/>
                    </a:cubicBezTo>
                    <a:cubicBezTo>
                      <a:pt x="2728" y="3"/>
                      <a:pt x="2728" y="3"/>
                      <a:pt x="2728" y="3"/>
                    </a:cubicBezTo>
                    <a:cubicBezTo>
                      <a:pt x="2676" y="3"/>
                      <a:pt x="2676" y="3"/>
                      <a:pt x="2676" y="3"/>
                    </a:cubicBezTo>
                    <a:lnTo>
                      <a:pt x="2676" y="134"/>
                    </a:lnTo>
                    <a:close/>
                    <a:moveTo>
                      <a:pt x="2791" y="242"/>
                    </a:moveTo>
                    <a:cubicBezTo>
                      <a:pt x="2837" y="242"/>
                      <a:pt x="2837" y="242"/>
                      <a:pt x="2837" y="242"/>
                    </a:cubicBezTo>
                    <a:cubicBezTo>
                      <a:pt x="2837" y="5"/>
                      <a:pt x="2837" y="5"/>
                      <a:pt x="2837" y="5"/>
                    </a:cubicBezTo>
                    <a:cubicBezTo>
                      <a:pt x="2791" y="5"/>
                      <a:pt x="2791" y="5"/>
                      <a:pt x="2791" y="5"/>
                    </a:cubicBezTo>
                    <a:lnTo>
                      <a:pt x="2791" y="242"/>
                    </a:lnTo>
                    <a:close/>
                    <a:moveTo>
                      <a:pt x="2888" y="45"/>
                    </a:moveTo>
                    <a:cubicBezTo>
                      <a:pt x="2955" y="45"/>
                      <a:pt x="2955" y="45"/>
                      <a:pt x="2955" y="45"/>
                    </a:cubicBezTo>
                    <a:cubicBezTo>
                      <a:pt x="2955" y="242"/>
                      <a:pt x="2955" y="242"/>
                      <a:pt x="2955" y="242"/>
                    </a:cubicBezTo>
                    <a:cubicBezTo>
                      <a:pt x="3001" y="242"/>
                      <a:pt x="3001" y="242"/>
                      <a:pt x="3001" y="242"/>
                    </a:cubicBezTo>
                    <a:cubicBezTo>
                      <a:pt x="3001" y="45"/>
                      <a:pt x="3001" y="45"/>
                      <a:pt x="3001" y="45"/>
                    </a:cubicBezTo>
                    <a:cubicBezTo>
                      <a:pt x="3069" y="45"/>
                      <a:pt x="3069" y="45"/>
                      <a:pt x="3069" y="45"/>
                    </a:cubicBezTo>
                    <a:cubicBezTo>
                      <a:pt x="3069" y="5"/>
                      <a:pt x="3069" y="5"/>
                      <a:pt x="3069" y="5"/>
                    </a:cubicBezTo>
                    <a:cubicBezTo>
                      <a:pt x="2888" y="5"/>
                      <a:pt x="2888" y="5"/>
                      <a:pt x="2888" y="5"/>
                    </a:cubicBezTo>
                    <a:lnTo>
                      <a:pt x="2888" y="45"/>
                    </a:lnTo>
                    <a:close/>
                    <a:moveTo>
                      <a:pt x="3159" y="202"/>
                    </a:moveTo>
                    <a:cubicBezTo>
                      <a:pt x="3159" y="137"/>
                      <a:pt x="3159" y="137"/>
                      <a:pt x="3159" y="137"/>
                    </a:cubicBezTo>
                    <a:cubicBezTo>
                      <a:pt x="3274" y="137"/>
                      <a:pt x="3274" y="137"/>
                      <a:pt x="3274" y="137"/>
                    </a:cubicBezTo>
                    <a:cubicBezTo>
                      <a:pt x="3274" y="97"/>
                      <a:pt x="3274" y="97"/>
                      <a:pt x="3274" y="97"/>
                    </a:cubicBezTo>
                    <a:cubicBezTo>
                      <a:pt x="3159" y="97"/>
                      <a:pt x="3159" y="97"/>
                      <a:pt x="3159" y="97"/>
                    </a:cubicBezTo>
                    <a:cubicBezTo>
                      <a:pt x="3159" y="45"/>
                      <a:pt x="3159" y="45"/>
                      <a:pt x="3159" y="45"/>
                    </a:cubicBezTo>
                    <a:cubicBezTo>
                      <a:pt x="3282" y="45"/>
                      <a:pt x="3282" y="45"/>
                      <a:pt x="3282" y="45"/>
                    </a:cubicBezTo>
                    <a:cubicBezTo>
                      <a:pt x="3282" y="5"/>
                      <a:pt x="3282" y="5"/>
                      <a:pt x="3282" y="5"/>
                    </a:cubicBezTo>
                    <a:cubicBezTo>
                      <a:pt x="3113" y="5"/>
                      <a:pt x="3113" y="5"/>
                      <a:pt x="3113" y="5"/>
                    </a:cubicBezTo>
                    <a:cubicBezTo>
                      <a:pt x="3113" y="242"/>
                      <a:pt x="3113" y="242"/>
                      <a:pt x="3113" y="242"/>
                    </a:cubicBezTo>
                    <a:cubicBezTo>
                      <a:pt x="3287" y="242"/>
                      <a:pt x="3287" y="242"/>
                      <a:pt x="3287" y="242"/>
                    </a:cubicBezTo>
                    <a:cubicBezTo>
                      <a:pt x="3287" y="202"/>
                      <a:pt x="3287" y="202"/>
                      <a:pt x="3287" y="202"/>
                    </a:cubicBezTo>
                    <a:lnTo>
                      <a:pt x="3159" y="202"/>
                    </a:lnTo>
                    <a:close/>
                    <a:moveTo>
                      <a:pt x="740" y="134"/>
                    </a:moveTo>
                    <a:cubicBezTo>
                      <a:pt x="740" y="153"/>
                      <a:pt x="740" y="166"/>
                      <a:pt x="738" y="174"/>
                    </a:cubicBezTo>
                    <a:cubicBezTo>
                      <a:pt x="737" y="182"/>
                      <a:pt x="732" y="189"/>
                      <a:pt x="725" y="195"/>
                    </a:cubicBezTo>
                    <a:cubicBezTo>
                      <a:pt x="717" y="200"/>
                      <a:pt x="706" y="203"/>
                      <a:pt x="692" y="203"/>
                    </a:cubicBezTo>
                    <a:cubicBezTo>
                      <a:pt x="677" y="203"/>
                      <a:pt x="666" y="200"/>
                      <a:pt x="657" y="194"/>
                    </a:cubicBezTo>
                    <a:cubicBezTo>
                      <a:pt x="649" y="189"/>
                      <a:pt x="644" y="181"/>
                      <a:pt x="642" y="171"/>
                    </a:cubicBezTo>
                    <a:cubicBezTo>
                      <a:pt x="640" y="165"/>
                      <a:pt x="640" y="152"/>
                      <a:pt x="640" y="131"/>
                    </a:cubicBezTo>
                    <a:cubicBezTo>
                      <a:pt x="640" y="3"/>
                      <a:pt x="640" y="3"/>
                      <a:pt x="640" y="3"/>
                    </a:cubicBezTo>
                    <a:cubicBezTo>
                      <a:pt x="588" y="3"/>
                      <a:pt x="588" y="3"/>
                      <a:pt x="588" y="3"/>
                    </a:cubicBezTo>
                    <a:cubicBezTo>
                      <a:pt x="588" y="129"/>
                      <a:pt x="588" y="129"/>
                      <a:pt x="588" y="129"/>
                    </a:cubicBezTo>
                    <a:cubicBezTo>
                      <a:pt x="588" y="156"/>
                      <a:pt x="590" y="176"/>
                      <a:pt x="593" y="190"/>
                    </a:cubicBezTo>
                    <a:cubicBezTo>
                      <a:pt x="596" y="199"/>
                      <a:pt x="600" y="208"/>
                      <a:pt x="608" y="216"/>
                    </a:cubicBezTo>
                    <a:cubicBezTo>
                      <a:pt x="615" y="224"/>
                      <a:pt x="625" y="231"/>
                      <a:pt x="638" y="236"/>
                    </a:cubicBezTo>
                    <a:cubicBezTo>
                      <a:pt x="650" y="242"/>
                      <a:pt x="669" y="244"/>
                      <a:pt x="693" y="244"/>
                    </a:cubicBezTo>
                    <a:cubicBezTo>
                      <a:pt x="713" y="244"/>
                      <a:pt x="730" y="242"/>
                      <a:pt x="742" y="237"/>
                    </a:cubicBezTo>
                    <a:cubicBezTo>
                      <a:pt x="755" y="232"/>
                      <a:pt x="765" y="226"/>
                      <a:pt x="772" y="218"/>
                    </a:cubicBezTo>
                    <a:cubicBezTo>
                      <a:pt x="780" y="210"/>
                      <a:pt x="785" y="200"/>
                      <a:pt x="788" y="188"/>
                    </a:cubicBezTo>
                    <a:cubicBezTo>
                      <a:pt x="791" y="176"/>
                      <a:pt x="792" y="156"/>
                      <a:pt x="792" y="127"/>
                    </a:cubicBezTo>
                    <a:cubicBezTo>
                      <a:pt x="792" y="3"/>
                      <a:pt x="792" y="3"/>
                      <a:pt x="792" y="3"/>
                    </a:cubicBezTo>
                    <a:cubicBezTo>
                      <a:pt x="740" y="3"/>
                      <a:pt x="740" y="3"/>
                      <a:pt x="740" y="3"/>
                    </a:cubicBezTo>
                    <a:lnTo>
                      <a:pt x="740" y="134"/>
                    </a:lnTo>
                    <a:close/>
                    <a:moveTo>
                      <a:pt x="1000" y="111"/>
                    </a:moveTo>
                    <a:cubicBezTo>
                      <a:pt x="989" y="105"/>
                      <a:pt x="972" y="99"/>
                      <a:pt x="949" y="94"/>
                    </a:cubicBezTo>
                    <a:cubicBezTo>
                      <a:pt x="925" y="88"/>
                      <a:pt x="911" y="83"/>
                      <a:pt x="905" y="78"/>
                    </a:cubicBezTo>
                    <a:cubicBezTo>
                      <a:pt x="900" y="74"/>
                      <a:pt x="898" y="69"/>
                      <a:pt x="898" y="63"/>
                    </a:cubicBezTo>
                    <a:cubicBezTo>
                      <a:pt x="898" y="57"/>
                      <a:pt x="900" y="52"/>
                      <a:pt x="905" y="49"/>
                    </a:cubicBezTo>
                    <a:cubicBezTo>
                      <a:pt x="913" y="43"/>
                      <a:pt x="924" y="40"/>
                      <a:pt x="938" y="40"/>
                    </a:cubicBezTo>
                    <a:cubicBezTo>
                      <a:pt x="951" y="40"/>
                      <a:pt x="961" y="43"/>
                      <a:pt x="968" y="48"/>
                    </a:cubicBezTo>
                    <a:cubicBezTo>
                      <a:pt x="975" y="54"/>
                      <a:pt x="979" y="62"/>
                      <a:pt x="981" y="75"/>
                    </a:cubicBezTo>
                    <a:cubicBezTo>
                      <a:pt x="1029" y="72"/>
                      <a:pt x="1029" y="72"/>
                      <a:pt x="1029" y="72"/>
                    </a:cubicBezTo>
                    <a:cubicBezTo>
                      <a:pt x="1028" y="51"/>
                      <a:pt x="1020" y="33"/>
                      <a:pt x="1005" y="20"/>
                    </a:cubicBezTo>
                    <a:cubicBezTo>
                      <a:pt x="990" y="7"/>
                      <a:pt x="968" y="0"/>
                      <a:pt x="938" y="0"/>
                    </a:cubicBezTo>
                    <a:cubicBezTo>
                      <a:pt x="920" y="0"/>
                      <a:pt x="905" y="3"/>
                      <a:pt x="892" y="9"/>
                    </a:cubicBezTo>
                    <a:cubicBezTo>
                      <a:pt x="879" y="14"/>
                      <a:pt x="869" y="22"/>
                      <a:pt x="862" y="33"/>
                    </a:cubicBezTo>
                    <a:cubicBezTo>
                      <a:pt x="855" y="43"/>
                      <a:pt x="852" y="55"/>
                      <a:pt x="852" y="67"/>
                    </a:cubicBezTo>
                    <a:cubicBezTo>
                      <a:pt x="852" y="86"/>
                      <a:pt x="859" y="101"/>
                      <a:pt x="874" y="115"/>
                    </a:cubicBezTo>
                    <a:cubicBezTo>
                      <a:pt x="884" y="124"/>
                      <a:pt x="902" y="132"/>
                      <a:pt x="928" y="138"/>
                    </a:cubicBezTo>
                    <a:cubicBezTo>
                      <a:pt x="948" y="143"/>
                      <a:pt x="960" y="146"/>
                      <a:pt x="966" y="148"/>
                    </a:cubicBezTo>
                    <a:cubicBezTo>
                      <a:pt x="974" y="151"/>
                      <a:pt x="980" y="155"/>
                      <a:pt x="983" y="159"/>
                    </a:cubicBezTo>
                    <a:cubicBezTo>
                      <a:pt x="986" y="163"/>
                      <a:pt x="988" y="167"/>
                      <a:pt x="988" y="173"/>
                    </a:cubicBezTo>
                    <a:cubicBezTo>
                      <a:pt x="988" y="182"/>
                      <a:pt x="984" y="189"/>
                      <a:pt x="976" y="196"/>
                    </a:cubicBezTo>
                    <a:cubicBezTo>
                      <a:pt x="968" y="203"/>
                      <a:pt x="957" y="206"/>
                      <a:pt x="942" y="206"/>
                    </a:cubicBezTo>
                    <a:cubicBezTo>
                      <a:pt x="927" y="206"/>
                      <a:pt x="916" y="202"/>
                      <a:pt x="907" y="195"/>
                    </a:cubicBezTo>
                    <a:cubicBezTo>
                      <a:pt x="898" y="187"/>
                      <a:pt x="893" y="176"/>
                      <a:pt x="890" y="160"/>
                    </a:cubicBezTo>
                    <a:cubicBezTo>
                      <a:pt x="844" y="165"/>
                      <a:pt x="844" y="165"/>
                      <a:pt x="844" y="165"/>
                    </a:cubicBezTo>
                    <a:cubicBezTo>
                      <a:pt x="847" y="191"/>
                      <a:pt x="856" y="212"/>
                      <a:pt x="872" y="226"/>
                    </a:cubicBezTo>
                    <a:cubicBezTo>
                      <a:pt x="888" y="239"/>
                      <a:pt x="911" y="246"/>
                      <a:pt x="941" y="246"/>
                    </a:cubicBezTo>
                    <a:cubicBezTo>
                      <a:pt x="962" y="246"/>
                      <a:pt x="979" y="243"/>
                      <a:pt x="992" y="238"/>
                    </a:cubicBezTo>
                    <a:cubicBezTo>
                      <a:pt x="1006" y="232"/>
                      <a:pt x="1017" y="223"/>
                      <a:pt x="1024" y="211"/>
                    </a:cubicBezTo>
                    <a:cubicBezTo>
                      <a:pt x="1032" y="199"/>
                      <a:pt x="1036" y="187"/>
                      <a:pt x="1036" y="173"/>
                    </a:cubicBezTo>
                    <a:cubicBezTo>
                      <a:pt x="1036" y="158"/>
                      <a:pt x="1033" y="145"/>
                      <a:pt x="1026" y="135"/>
                    </a:cubicBezTo>
                    <a:cubicBezTo>
                      <a:pt x="1020" y="125"/>
                      <a:pt x="1011" y="117"/>
                      <a:pt x="1000" y="111"/>
                    </a:cubicBezTo>
                    <a:close/>
                    <a:moveTo>
                      <a:pt x="1525" y="137"/>
                    </a:moveTo>
                    <a:cubicBezTo>
                      <a:pt x="1640" y="137"/>
                      <a:pt x="1640" y="137"/>
                      <a:pt x="1640" y="137"/>
                    </a:cubicBezTo>
                    <a:cubicBezTo>
                      <a:pt x="1640" y="97"/>
                      <a:pt x="1640" y="97"/>
                      <a:pt x="1640" y="97"/>
                    </a:cubicBezTo>
                    <a:cubicBezTo>
                      <a:pt x="1525" y="97"/>
                      <a:pt x="1525" y="97"/>
                      <a:pt x="1525" y="97"/>
                    </a:cubicBezTo>
                    <a:cubicBezTo>
                      <a:pt x="1525" y="45"/>
                      <a:pt x="1525" y="45"/>
                      <a:pt x="1525" y="45"/>
                    </a:cubicBezTo>
                    <a:cubicBezTo>
                      <a:pt x="1648" y="45"/>
                      <a:pt x="1648" y="45"/>
                      <a:pt x="1648" y="45"/>
                    </a:cubicBezTo>
                    <a:cubicBezTo>
                      <a:pt x="1648" y="5"/>
                      <a:pt x="1648" y="5"/>
                      <a:pt x="1648" y="5"/>
                    </a:cubicBezTo>
                    <a:cubicBezTo>
                      <a:pt x="1479" y="5"/>
                      <a:pt x="1479" y="5"/>
                      <a:pt x="1479" y="5"/>
                    </a:cubicBezTo>
                    <a:cubicBezTo>
                      <a:pt x="1479" y="242"/>
                      <a:pt x="1479" y="242"/>
                      <a:pt x="1479" y="242"/>
                    </a:cubicBezTo>
                    <a:cubicBezTo>
                      <a:pt x="1653" y="242"/>
                      <a:pt x="1653" y="242"/>
                      <a:pt x="1653" y="242"/>
                    </a:cubicBezTo>
                    <a:cubicBezTo>
                      <a:pt x="1653" y="202"/>
                      <a:pt x="1653" y="202"/>
                      <a:pt x="1653" y="202"/>
                    </a:cubicBezTo>
                    <a:cubicBezTo>
                      <a:pt x="1525" y="202"/>
                      <a:pt x="1525" y="202"/>
                      <a:pt x="1525" y="202"/>
                    </a:cubicBezTo>
                    <a:lnTo>
                      <a:pt x="1525"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43"/>
              <p:cNvSpPr>
                <a:spLocks noChangeArrowheads="1"/>
              </p:cNvSpPr>
              <p:nvPr/>
            </p:nvSpPr>
            <p:spPr bwMode="auto">
              <a:xfrm>
                <a:off x="6788" y="3267"/>
                <a:ext cx="485"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44"/>
              <p:cNvSpPr>
                <a:spLocks noEditPoints="1"/>
              </p:cNvSpPr>
              <p:nvPr/>
            </p:nvSpPr>
            <p:spPr bwMode="auto">
              <a:xfrm>
                <a:off x="6831" y="3188"/>
                <a:ext cx="399" cy="52"/>
              </a:xfrm>
              <a:custGeom>
                <a:avLst/>
                <a:gdLst>
                  <a:gd name="T0" fmla="*/ 1345 w 2702"/>
                  <a:gd name="T1" fmla="*/ 228 h 351"/>
                  <a:gd name="T2" fmla="*/ 1078 w 2702"/>
                  <a:gd name="T3" fmla="*/ 351 h 351"/>
                  <a:gd name="T4" fmla="*/ 1210 w 2702"/>
                  <a:gd name="T5" fmla="*/ 21 h 351"/>
                  <a:gd name="T6" fmla="*/ 1291 w 2702"/>
                  <a:gd name="T7" fmla="*/ 20 h 351"/>
                  <a:gd name="T8" fmla="*/ 1424 w 2702"/>
                  <a:gd name="T9" fmla="*/ 351 h 351"/>
                  <a:gd name="T10" fmla="*/ 1206 w 2702"/>
                  <a:gd name="T11" fmla="*/ 289 h 351"/>
                  <a:gd name="T12" fmla="*/ 1986 w 2702"/>
                  <a:gd name="T13" fmla="*/ 289 h 351"/>
                  <a:gd name="T14" fmla="*/ 1919 w 2702"/>
                  <a:gd name="T15" fmla="*/ 3 h 351"/>
                  <a:gd name="T16" fmla="*/ 1929 w 2702"/>
                  <a:gd name="T17" fmla="*/ 341 h 351"/>
                  <a:gd name="T18" fmla="*/ 2258 w 2702"/>
                  <a:gd name="T19" fmla="*/ 351 h 351"/>
                  <a:gd name="T20" fmla="*/ 1986 w 2702"/>
                  <a:gd name="T21" fmla="*/ 289 h 351"/>
                  <a:gd name="T22" fmla="*/ 997 w 2702"/>
                  <a:gd name="T23" fmla="*/ 121 h 351"/>
                  <a:gd name="T24" fmla="*/ 586 w 2702"/>
                  <a:gd name="T25" fmla="*/ 3 h 351"/>
                  <a:gd name="T26" fmla="*/ 653 w 2702"/>
                  <a:gd name="T27" fmla="*/ 351 h 351"/>
                  <a:gd name="T28" fmla="*/ 874 w 2702"/>
                  <a:gd name="T29" fmla="*/ 64 h 351"/>
                  <a:gd name="T30" fmla="*/ 874 w 2702"/>
                  <a:gd name="T31" fmla="*/ 177 h 351"/>
                  <a:gd name="T32" fmla="*/ 885 w 2702"/>
                  <a:gd name="T33" fmla="*/ 351 h 351"/>
                  <a:gd name="T34" fmla="*/ 848 w 2702"/>
                  <a:gd name="T35" fmla="*/ 238 h 351"/>
                  <a:gd name="T36" fmla="*/ 174 w 2702"/>
                  <a:gd name="T37" fmla="*/ 351 h 351"/>
                  <a:gd name="T38" fmla="*/ 174 w 2702"/>
                  <a:gd name="T39" fmla="*/ 3 h 351"/>
                  <a:gd name="T40" fmla="*/ 551 w 2702"/>
                  <a:gd name="T41" fmla="*/ 177 h 351"/>
                  <a:gd name="T42" fmla="*/ 174 w 2702"/>
                  <a:gd name="T43" fmla="*/ 351 h 351"/>
                  <a:gd name="T44" fmla="*/ 485 w 2702"/>
                  <a:gd name="T45" fmla="*/ 177 h 351"/>
                  <a:gd name="T46" fmla="*/ 179 w 2702"/>
                  <a:gd name="T47" fmla="*/ 64 h 351"/>
                  <a:gd name="T48" fmla="*/ 179 w 2702"/>
                  <a:gd name="T49" fmla="*/ 289 h 351"/>
                  <a:gd name="T50" fmla="*/ 1643 w 2702"/>
                  <a:gd name="T51" fmla="*/ 351 h 351"/>
                  <a:gd name="T52" fmla="*/ 1643 w 2702"/>
                  <a:gd name="T53" fmla="*/ 3 h 351"/>
                  <a:gd name="T54" fmla="*/ 1844 w 2702"/>
                  <a:gd name="T55" fmla="*/ 64 h 351"/>
                  <a:gd name="T56" fmla="*/ 1534 w 2702"/>
                  <a:gd name="T57" fmla="*/ 177 h 351"/>
                  <a:gd name="T58" fmla="*/ 1888 w 2702"/>
                  <a:gd name="T59" fmla="*/ 289 h 351"/>
                  <a:gd name="T60" fmla="*/ 1643 w 2702"/>
                  <a:gd name="T61" fmla="*/ 351 h 351"/>
                  <a:gd name="T62" fmla="*/ 2353 w 2702"/>
                  <a:gd name="T63" fmla="*/ 208 h 351"/>
                  <a:gd name="T64" fmla="*/ 2678 w 2702"/>
                  <a:gd name="T65" fmla="*/ 146 h 351"/>
                  <a:gd name="T66" fmla="*/ 2461 w 2702"/>
                  <a:gd name="T67" fmla="*/ 64 h 351"/>
                  <a:gd name="T68" fmla="*/ 2697 w 2702"/>
                  <a:gd name="T69" fmla="*/ 3 h 351"/>
                  <a:gd name="T70" fmla="*/ 2282 w 2702"/>
                  <a:gd name="T71" fmla="*/ 177 h 351"/>
                  <a:gd name="T72" fmla="*/ 2663 w 2702"/>
                  <a:gd name="T73" fmla="*/ 351 h 351"/>
                  <a:gd name="T74" fmla="*/ 2461 w 2702"/>
                  <a:gd name="T75" fmla="*/ 28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02" h="351">
                    <a:moveTo>
                      <a:pt x="1167" y="228"/>
                    </a:moveTo>
                    <a:cubicBezTo>
                      <a:pt x="1345" y="228"/>
                      <a:pt x="1345" y="228"/>
                      <a:pt x="1345" y="228"/>
                    </a:cubicBezTo>
                    <a:cubicBezTo>
                      <a:pt x="1251" y="76"/>
                      <a:pt x="1251" y="76"/>
                      <a:pt x="1251" y="76"/>
                    </a:cubicBezTo>
                    <a:cubicBezTo>
                      <a:pt x="1078" y="351"/>
                      <a:pt x="1078" y="351"/>
                      <a:pt x="1078" y="351"/>
                    </a:cubicBezTo>
                    <a:cubicBezTo>
                      <a:pt x="999" y="351"/>
                      <a:pt x="999" y="351"/>
                      <a:pt x="999" y="351"/>
                    </a:cubicBezTo>
                    <a:cubicBezTo>
                      <a:pt x="1210" y="21"/>
                      <a:pt x="1210" y="21"/>
                      <a:pt x="1210" y="21"/>
                    </a:cubicBezTo>
                    <a:cubicBezTo>
                      <a:pt x="1219" y="8"/>
                      <a:pt x="1234" y="0"/>
                      <a:pt x="1251" y="0"/>
                    </a:cubicBezTo>
                    <a:cubicBezTo>
                      <a:pt x="1267" y="0"/>
                      <a:pt x="1283" y="7"/>
                      <a:pt x="1291" y="20"/>
                    </a:cubicBezTo>
                    <a:cubicBezTo>
                      <a:pt x="1503" y="351"/>
                      <a:pt x="1503" y="351"/>
                      <a:pt x="1503" y="351"/>
                    </a:cubicBezTo>
                    <a:cubicBezTo>
                      <a:pt x="1424" y="351"/>
                      <a:pt x="1424" y="351"/>
                      <a:pt x="1424" y="351"/>
                    </a:cubicBezTo>
                    <a:cubicBezTo>
                      <a:pt x="1387" y="289"/>
                      <a:pt x="1387" y="289"/>
                      <a:pt x="1387" y="289"/>
                    </a:cubicBezTo>
                    <a:cubicBezTo>
                      <a:pt x="1206" y="289"/>
                      <a:pt x="1206" y="289"/>
                      <a:pt x="1206" y="289"/>
                    </a:cubicBezTo>
                    <a:cubicBezTo>
                      <a:pt x="1167" y="228"/>
                      <a:pt x="1167" y="228"/>
                      <a:pt x="1167" y="228"/>
                    </a:cubicBezTo>
                    <a:close/>
                    <a:moveTo>
                      <a:pt x="1986" y="289"/>
                    </a:moveTo>
                    <a:cubicBezTo>
                      <a:pt x="1986" y="3"/>
                      <a:pt x="1986" y="3"/>
                      <a:pt x="1986" y="3"/>
                    </a:cubicBezTo>
                    <a:cubicBezTo>
                      <a:pt x="1919" y="3"/>
                      <a:pt x="1919" y="3"/>
                      <a:pt x="1919" y="3"/>
                    </a:cubicBezTo>
                    <a:cubicBezTo>
                      <a:pt x="1919" y="318"/>
                      <a:pt x="1919" y="318"/>
                      <a:pt x="1919" y="318"/>
                    </a:cubicBezTo>
                    <a:cubicBezTo>
                      <a:pt x="1919" y="326"/>
                      <a:pt x="1922" y="335"/>
                      <a:pt x="1929" y="341"/>
                    </a:cubicBezTo>
                    <a:cubicBezTo>
                      <a:pt x="1935" y="347"/>
                      <a:pt x="1943" y="351"/>
                      <a:pt x="1953" y="351"/>
                    </a:cubicBezTo>
                    <a:cubicBezTo>
                      <a:pt x="2258" y="351"/>
                      <a:pt x="2258" y="351"/>
                      <a:pt x="2258" y="351"/>
                    </a:cubicBezTo>
                    <a:cubicBezTo>
                      <a:pt x="2298" y="289"/>
                      <a:pt x="2298" y="289"/>
                      <a:pt x="2298" y="289"/>
                    </a:cubicBezTo>
                    <a:cubicBezTo>
                      <a:pt x="1986" y="289"/>
                      <a:pt x="1986" y="289"/>
                      <a:pt x="1986" y="289"/>
                    </a:cubicBezTo>
                    <a:close/>
                    <a:moveTo>
                      <a:pt x="879" y="238"/>
                    </a:moveTo>
                    <a:cubicBezTo>
                      <a:pt x="944" y="238"/>
                      <a:pt x="997" y="186"/>
                      <a:pt x="997" y="121"/>
                    </a:cubicBezTo>
                    <a:cubicBezTo>
                      <a:pt x="997" y="56"/>
                      <a:pt x="944" y="3"/>
                      <a:pt x="879" y="3"/>
                    </a:cubicBezTo>
                    <a:cubicBezTo>
                      <a:pt x="586" y="3"/>
                      <a:pt x="586" y="3"/>
                      <a:pt x="586" y="3"/>
                    </a:cubicBezTo>
                    <a:cubicBezTo>
                      <a:pt x="586" y="351"/>
                      <a:pt x="586" y="351"/>
                      <a:pt x="586" y="351"/>
                    </a:cubicBezTo>
                    <a:cubicBezTo>
                      <a:pt x="653" y="351"/>
                      <a:pt x="653" y="351"/>
                      <a:pt x="653" y="351"/>
                    </a:cubicBezTo>
                    <a:cubicBezTo>
                      <a:pt x="653" y="64"/>
                      <a:pt x="653" y="64"/>
                      <a:pt x="653" y="64"/>
                    </a:cubicBezTo>
                    <a:cubicBezTo>
                      <a:pt x="874" y="64"/>
                      <a:pt x="874" y="64"/>
                      <a:pt x="874" y="64"/>
                    </a:cubicBezTo>
                    <a:cubicBezTo>
                      <a:pt x="905" y="64"/>
                      <a:pt x="930" y="90"/>
                      <a:pt x="930" y="121"/>
                    </a:cubicBezTo>
                    <a:cubicBezTo>
                      <a:pt x="930" y="152"/>
                      <a:pt x="905" y="177"/>
                      <a:pt x="874" y="177"/>
                    </a:cubicBezTo>
                    <a:cubicBezTo>
                      <a:pt x="686" y="177"/>
                      <a:pt x="686" y="177"/>
                      <a:pt x="686" y="177"/>
                    </a:cubicBezTo>
                    <a:cubicBezTo>
                      <a:pt x="885" y="351"/>
                      <a:pt x="885" y="351"/>
                      <a:pt x="885" y="351"/>
                    </a:cubicBezTo>
                    <a:cubicBezTo>
                      <a:pt x="983" y="351"/>
                      <a:pt x="983" y="351"/>
                      <a:pt x="983" y="351"/>
                    </a:cubicBezTo>
                    <a:cubicBezTo>
                      <a:pt x="848" y="238"/>
                      <a:pt x="848" y="238"/>
                      <a:pt x="848" y="238"/>
                    </a:cubicBezTo>
                    <a:cubicBezTo>
                      <a:pt x="879" y="238"/>
                      <a:pt x="879" y="238"/>
                      <a:pt x="879" y="238"/>
                    </a:cubicBezTo>
                    <a:close/>
                    <a:moveTo>
                      <a:pt x="174" y="351"/>
                    </a:moveTo>
                    <a:cubicBezTo>
                      <a:pt x="78" y="351"/>
                      <a:pt x="0" y="273"/>
                      <a:pt x="0" y="177"/>
                    </a:cubicBezTo>
                    <a:cubicBezTo>
                      <a:pt x="0" y="81"/>
                      <a:pt x="78" y="3"/>
                      <a:pt x="174" y="3"/>
                    </a:cubicBezTo>
                    <a:cubicBezTo>
                      <a:pt x="376" y="3"/>
                      <a:pt x="376" y="3"/>
                      <a:pt x="376" y="3"/>
                    </a:cubicBezTo>
                    <a:cubicBezTo>
                      <a:pt x="472" y="3"/>
                      <a:pt x="551" y="81"/>
                      <a:pt x="551" y="177"/>
                    </a:cubicBezTo>
                    <a:cubicBezTo>
                      <a:pt x="551" y="273"/>
                      <a:pt x="472" y="351"/>
                      <a:pt x="376" y="351"/>
                    </a:cubicBezTo>
                    <a:cubicBezTo>
                      <a:pt x="174" y="351"/>
                      <a:pt x="174" y="351"/>
                      <a:pt x="174" y="351"/>
                    </a:cubicBezTo>
                    <a:close/>
                    <a:moveTo>
                      <a:pt x="372" y="289"/>
                    </a:moveTo>
                    <a:cubicBezTo>
                      <a:pt x="434" y="289"/>
                      <a:pt x="485" y="239"/>
                      <a:pt x="485" y="177"/>
                    </a:cubicBezTo>
                    <a:cubicBezTo>
                      <a:pt x="485" y="115"/>
                      <a:pt x="434" y="64"/>
                      <a:pt x="372" y="64"/>
                    </a:cubicBezTo>
                    <a:cubicBezTo>
                      <a:pt x="179" y="64"/>
                      <a:pt x="179" y="64"/>
                      <a:pt x="179" y="64"/>
                    </a:cubicBezTo>
                    <a:cubicBezTo>
                      <a:pt x="116" y="64"/>
                      <a:pt x="66" y="115"/>
                      <a:pt x="66" y="177"/>
                    </a:cubicBezTo>
                    <a:cubicBezTo>
                      <a:pt x="66" y="239"/>
                      <a:pt x="116" y="289"/>
                      <a:pt x="179" y="289"/>
                    </a:cubicBezTo>
                    <a:cubicBezTo>
                      <a:pt x="372" y="289"/>
                      <a:pt x="372" y="289"/>
                      <a:pt x="372" y="289"/>
                    </a:cubicBezTo>
                    <a:close/>
                    <a:moveTo>
                      <a:pt x="1643" y="351"/>
                    </a:moveTo>
                    <a:cubicBezTo>
                      <a:pt x="1547" y="351"/>
                      <a:pt x="1469" y="273"/>
                      <a:pt x="1469" y="177"/>
                    </a:cubicBezTo>
                    <a:cubicBezTo>
                      <a:pt x="1469" y="81"/>
                      <a:pt x="1547" y="3"/>
                      <a:pt x="1643" y="3"/>
                    </a:cubicBezTo>
                    <a:cubicBezTo>
                      <a:pt x="1883" y="3"/>
                      <a:pt x="1883" y="3"/>
                      <a:pt x="1883" y="3"/>
                    </a:cubicBezTo>
                    <a:cubicBezTo>
                      <a:pt x="1844" y="64"/>
                      <a:pt x="1844" y="64"/>
                      <a:pt x="1844" y="64"/>
                    </a:cubicBezTo>
                    <a:cubicBezTo>
                      <a:pt x="1647" y="64"/>
                      <a:pt x="1647" y="64"/>
                      <a:pt x="1647" y="64"/>
                    </a:cubicBezTo>
                    <a:cubicBezTo>
                      <a:pt x="1585" y="64"/>
                      <a:pt x="1534" y="115"/>
                      <a:pt x="1534" y="177"/>
                    </a:cubicBezTo>
                    <a:cubicBezTo>
                      <a:pt x="1534" y="239"/>
                      <a:pt x="1585" y="289"/>
                      <a:pt x="1647" y="289"/>
                    </a:cubicBezTo>
                    <a:cubicBezTo>
                      <a:pt x="1888" y="289"/>
                      <a:pt x="1888" y="289"/>
                      <a:pt x="1888" y="289"/>
                    </a:cubicBezTo>
                    <a:cubicBezTo>
                      <a:pt x="1849" y="351"/>
                      <a:pt x="1849" y="351"/>
                      <a:pt x="1849" y="351"/>
                    </a:cubicBezTo>
                    <a:cubicBezTo>
                      <a:pt x="1643" y="351"/>
                      <a:pt x="1643" y="351"/>
                      <a:pt x="1643" y="351"/>
                    </a:cubicBezTo>
                    <a:close/>
                    <a:moveTo>
                      <a:pt x="2461" y="289"/>
                    </a:moveTo>
                    <a:cubicBezTo>
                      <a:pt x="2409" y="289"/>
                      <a:pt x="2366" y="255"/>
                      <a:pt x="2353" y="208"/>
                    </a:cubicBezTo>
                    <a:cubicBezTo>
                      <a:pt x="2639" y="208"/>
                      <a:pt x="2639" y="208"/>
                      <a:pt x="2639" y="208"/>
                    </a:cubicBezTo>
                    <a:cubicBezTo>
                      <a:pt x="2678" y="146"/>
                      <a:pt x="2678" y="146"/>
                      <a:pt x="2678" y="146"/>
                    </a:cubicBezTo>
                    <a:cubicBezTo>
                      <a:pt x="2353" y="146"/>
                      <a:pt x="2353" y="146"/>
                      <a:pt x="2353" y="146"/>
                    </a:cubicBezTo>
                    <a:cubicBezTo>
                      <a:pt x="2366" y="99"/>
                      <a:pt x="2409" y="64"/>
                      <a:pt x="2461" y="64"/>
                    </a:cubicBezTo>
                    <a:cubicBezTo>
                      <a:pt x="2657" y="64"/>
                      <a:pt x="2657" y="64"/>
                      <a:pt x="2657" y="64"/>
                    </a:cubicBezTo>
                    <a:cubicBezTo>
                      <a:pt x="2697" y="3"/>
                      <a:pt x="2697" y="3"/>
                      <a:pt x="2697" y="3"/>
                    </a:cubicBezTo>
                    <a:cubicBezTo>
                      <a:pt x="2457" y="3"/>
                      <a:pt x="2457" y="3"/>
                      <a:pt x="2457" y="3"/>
                    </a:cubicBezTo>
                    <a:cubicBezTo>
                      <a:pt x="2360" y="3"/>
                      <a:pt x="2282" y="81"/>
                      <a:pt x="2282" y="177"/>
                    </a:cubicBezTo>
                    <a:cubicBezTo>
                      <a:pt x="2282" y="273"/>
                      <a:pt x="2360" y="351"/>
                      <a:pt x="2457" y="351"/>
                    </a:cubicBezTo>
                    <a:cubicBezTo>
                      <a:pt x="2663" y="351"/>
                      <a:pt x="2663" y="351"/>
                      <a:pt x="2663" y="351"/>
                    </a:cubicBezTo>
                    <a:cubicBezTo>
                      <a:pt x="2702" y="289"/>
                      <a:pt x="2702" y="289"/>
                      <a:pt x="2702" y="289"/>
                    </a:cubicBezTo>
                    <a:cubicBezTo>
                      <a:pt x="2461" y="289"/>
                      <a:pt x="2461" y="289"/>
                      <a:pt x="2461" y="2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6" name="Oval 11"/>
          <p:cNvSpPr>
            <a:spLocks noChangeArrowheads="1"/>
          </p:cNvSpPr>
          <p:nvPr/>
        </p:nvSpPr>
        <p:spPr bwMode="auto">
          <a:xfrm>
            <a:off x="6342435" y="3876507"/>
            <a:ext cx="1945532" cy="1948076"/>
          </a:xfrm>
          <a:prstGeom prst="ellipse">
            <a:avLst/>
          </a:prstGeom>
          <a:solidFill>
            <a:schemeClr val="bg1">
              <a:lumMod val="95000"/>
            </a:schemeClr>
          </a:solidFill>
          <a:ln w="0">
            <a:noFill/>
            <a:prstDash val="solid"/>
            <a:round/>
            <a:headEnd/>
            <a:tailEnd/>
          </a:ln>
        </p:spPr>
        <p:txBody>
          <a:bodyPr vert="horz" wrap="square" lIns="0" tIns="45720" rIns="0" bIns="45720" numCol="1" anchor="ctr" anchorCtr="0" compatLnSpc="1">
            <a:prstTxWarp prst="textNoShape">
              <a:avLst/>
            </a:prstTxWarp>
          </a:bodyPr>
          <a:lstStyle/>
          <a:p>
            <a:pPr algn="ctr"/>
            <a:r>
              <a:rPr lang="en-GB" sz="1800" b="1" dirty="0"/>
              <a:t>One Platform for Entire E2E Testing</a:t>
            </a:r>
            <a:endParaRPr lang="en-US" sz="1800" b="1" dirty="0"/>
          </a:p>
        </p:txBody>
      </p:sp>
      <p:sp>
        <p:nvSpPr>
          <p:cNvPr id="218" name="Oval 13"/>
          <p:cNvSpPr>
            <a:spLocks noChangeArrowheads="1"/>
          </p:cNvSpPr>
          <p:nvPr/>
        </p:nvSpPr>
        <p:spPr bwMode="auto">
          <a:xfrm>
            <a:off x="6328196" y="1269939"/>
            <a:ext cx="1974008" cy="484178"/>
          </a:xfrm>
          <a:prstGeom prst="rect">
            <a:avLst/>
          </a:prstGeom>
          <a:noFill/>
          <a:ln w="0">
            <a:noFill/>
            <a:prstDash val="solid"/>
            <a:round/>
            <a:headEnd/>
            <a:tailEnd/>
          </a:ln>
        </p:spPr>
        <p:txBody>
          <a:bodyPr vert="horz" wrap="square" lIns="0" tIns="45720" rIns="0" bIns="45720" numCol="1" anchor="ctr" anchorCtr="0" compatLnSpc="1">
            <a:prstTxWarp prst="textNoShape">
              <a:avLst/>
            </a:prstTxWarp>
          </a:bodyPr>
          <a:lstStyle/>
          <a:p>
            <a:pPr algn="ctr"/>
            <a:r>
              <a:rPr lang="en-GB" sz="1800" b="1" dirty="0"/>
              <a:t>IVR Testing</a:t>
            </a:r>
            <a:endParaRPr lang="en-US" sz="1800" b="1" dirty="0"/>
          </a:p>
        </p:txBody>
      </p:sp>
      <p:sp>
        <p:nvSpPr>
          <p:cNvPr id="220" name="Oval 21"/>
          <p:cNvSpPr>
            <a:spLocks noChangeArrowheads="1"/>
          </p:cNvSpPr>
          <p:nvPr/>
        </p:nvSpPr>
        <p:spPr bwMode="auto">
          <a:xfrm>
            <a:off x="10224135" y="3562353"/>
            <a:ext cx="1974008" cy="484178"/>
          </a:xfrm>
          <a:prstGeom prst="rect">
            <a:avLst/>
          </a:prstGeom>
          <a:noFill/>
          <a:ln w="0">
            <a:noFill/>
            <a:prstDash val="solid"/>
            <a:round/>
            <a:headEnd/>
            <a:tailEnd/>
          </a:ln>
        </p:spPr>
        <p:txBody>
          <a:bodyPr vert="horz" wrap="square" lIns="72000" tIns="45720" rIns="0" bIns="45720" numCol="1" anchor="ctr" anchorCtr="0" compatLnSpc="1">
            <a:prstTxWarp prst="textNoShape">
              <a:avLst/>
            </a:prstTxWarp>
          </a:bodyPr>
          <a:lstStyle/>
          <a:p>
            <a:r>
              <a:rPr lang="en-GB" sz="1800" b="1" dirty="0"/>
              <a:t>Mobile</a:t>
            </a:r>
            <a:endParaRPr lang="en-US" sz="1800" b="1" dirty="0"/>
          </a:p>
        </p:txBody>
      </p:sp>
      <p:grpSp>
        <p:nvGrpSpPr>
          <p:cNvPr id="207" name="Group 206"/>
          <p:cNvGrpSpPr/>
          <p:nvPr/>
        </p:nvGrpSpPr>
        <p:grpSpPr>
          <a:xfrm>
            <a:off x="4798283" y="5858063"/>
            <a:ext cx="1255173" cy="1256815"/>
            <a:chOff x="4530656" y="5849228"/>
            <a:chExt cx="1388637" cy="1390454"/>
          </a:xfrm>
        </p:grpSpPr>
        <p:sp>
          <p:nvSpPr>
            <p:cNvPr id="69" name="Oval 27"/>
            <p:cNvSpPr>
              <a:spLocks noChangeArrowheads="1"/>
            </p:cNvSpPr>
            <p:nvPr/>
          </p:nvSpPr>
          <p:spPr bwMode="auto">
            <a:xfrm>
              <a:off x="4530656" y="5849228"/>
              <a:ext cx="1388637" cy="1390454"/>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sp>
          <p:nvSpPr>
            <p:cNvPr id="199" name="Freeform 356"/>
            <p:cNvSpPr>
              <a:spLocks noEditPoints="1"/>
            </p:cNvSpPr>
            <p:nvPr/>
          </p:nvSpPr>
          <p:spPr bwMode="auto">
            <a:xfrm>
              <a:off x="4848046" y="6167526"/>
              <a:ext cx="753858" cy="753858"/>
            </a:xfrm>
            <a:custGeom>
              <a:avLst/>
              <a:gdLst>
                <a:gd name="T0" fmla="*/ 69 w 69"/>
                <a:gd name="T1" fmla="*/ 39 h 69"/>
                <a:gd name="T2" fmla="*/ 69 w 69"/>
                <a:gd name="T3" fmla="*/ 30 h 69"/>
                <a:gd name="T4" fmla="*/ 58 w 69"/>
                <a:gd name="T5" fmla="*/ 30 h 69"/>
                <a:gd name="T6" fmla="*/ 55 w 69"/>
                <a:gd name="T7" fmla="*/ 21 h 69"/>
                <a:gd name="T8" fmla="*/ 62 w 69"/>
                <a:gd name="T9" fmla="*/ 14 h 69"/>
                <a:gd name="T10" fmla="*/ 55 w 69"/>
                <a:gd name="T11" fmla="*/ 7 h 69"/>
                <a:gd name="T12" fmla="*/ 48 w 69"/>
                <a:gd name="T13" fmla="*/ 14 h 69"/>
                <a:gd name="T14" fmla="*/ 39 w 69"/>
                <a:gd name="T15" fmla="*/ 10 h 69"/>
                <a:gd name="T16" fmla="*/ 39 w 69"/>
                <a:gd name="T17" fmla="*/ 0 h 69"/>
                <a:gd name="T18" fmla="*/ 29 w 69"/>
                <a:gd name="T19" fmla="*/ 0 h 69"/>
                <a:gd name="T20" fmla="*/ 29 w 69"/>
                <a:gd name="T21" fmla="*/ 10 h 69"/>
                <a:gd name="T22" fmla="*/ 20 w 69"/>
                <a:gd name="T23" fmla="*/ 14 h 69"/>
                <a:gd name="T24" fmla="*/ 13 w 69"/>
                <a:gd name="T25" fmla="*/ 7 h 69"/>
                <a:gd name="T26" fmla="*/ 6 w 69"/>
                <a:gd name="T27" fmla="*/ 14 h 69"/>
                <a:gd name="T28" fmla="*/ 14 w 69"/>
                <a:gd name="T29" fmla="*/ 21 h 69"/>
                <a:gd name="T30" fmla="*/ 10 w 69"/>
                <a:gd name="T31" fmla="*/ 30 h 69"/>
                <a:gd name="T32" fmla="*/ 0 w 69"/>
                <a:gd name="T33" fmla="*/ 30 h 69"/>
                <a:gd name="T34" fmla="*/ 0 w 69"/>
                <a:gd name="T35" fmla="*/ 39 h 69"/>
                <a:gd name="T36" fmla="*/ 10 w 69"/>
                <a:gd name="T37" fmla="*/ 39 h 69"/>
                <a:gd name="T38" fmla="*/ 14 w 69"/>
                <a:gd name="T39" fmla="*/ 48 h 69"/>
                <a:gd name="T40" fmla="*/ 6 w 69"/>
                <a:gd name="T41" fmla="*/ 55 h 69"/>
                <a:gd name="T42" fmla="*/ 13 w 69"/>
                <a:gd name="T43" fmla="*/ 62 h 69"/>
                <a:gd name="T44" fmla="*/ 21 w 69"/>
                <a:gd name="T45" fmla="*/ 55 h 69"/>
                <a:gd name="T46" fmla="*/ 29 w 69"/>
                <a:gd name="T47" fmla="*/ 59 h 69"/>
                <a:gd name="T48" fmla="*/ 29 w 69"/>
                <a:gd name="T49" fmla="*/ 69 h 69"/>
                <a:gd name="T50" fmla="*/ 39 w 69"/>
                <a:gd name="T51" fmla="*/ 69 h 69"/>
                <a:gd name="T52" fmla="*/ 39 w 69"/>
                <a:gd name="T53" fmla="*/ 59 h 69"/>
                <a:gd name="T54" fmla="*/ 48 w 69"/>
                <a:gd name="T55" fmla="*/ 55 h 69"/>
                <a:gd name="T56" fmla="*/ 55 w 69"/>
                <a:gd name="T57" fmla="*/ 62 h 69"/>
                <a:gd name="T58" fmla="*/ 62 w 69"/>
                <a:gd name="T59" fmla="*/ 55 h 69"/>
                <a:gd name="T60" fmla="*/ 55 w 69"/>
                <a:gd name="T61" fmla="*/ 48 h 69"/>
                <a:gd name="T62" fmla="*/ 58 w 69"/>
                <a:gd name="T63" fmla="*/ 39 h 69"/>
                <a:gd name="T64" fmla="*/ 69 w 69"/>
                <a:gd name="T65" fmla="*/ 39 h 69"/>
                <a:gd name="T66" fmla="*/ 34 w 69"/>
                <a:gd name="T67" fmla="*/ 44 h 69"/>
                <a:gd name="T68" fmla="*/ 24 w 69"/>
                <a:gd name="T69" fmla="*/ 35 h 69"/>
                <a:gd name="T70" fmla="*/ 34 w 69"/>
                <a:gd name="T71" fmla="*/ 25 h 69"/>
                <a:gd name="T72" fmla="*/ 44 w 69"/>
                <a:gd name="T73" fmla="*/ 35 h 69"/>
                <a:gd name="T74" fmla="*/ 34 w 69"/>
                <a:gd name="T7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 h="69">
                  <a:moveTo>
                    <a:pt x="69" y="39"/>
                  </a:moveTo>
                  <a:cubicBezTo>
                    <a:pt x="69" y="30"/>
                    <a:pt x="69" y="30"/>
                    <a:pt x="69" y="30"/>
                  </a:cubicBezTo>
                  <a:cubicBezTo>
                    <a:pt x="58" y="30"/>
                    <a:pt x="58" y="30"/>
                    <a:pt x="58" y="30"/>
                  </a:cubicBezTo>
                  <a:cubicBezTo>
                    <a:pt x="57" y="26"/>
                    <a:pt x="56" y="24"/>
                    <a:pt x="55" y="21"/>
                  </a:cubicBezTo>
                  <a:cubicBezTo>
                    <a:pt x="62" y="14"/>
                    <a:pt x="62" y="14"/>
                    <a:pt x="62" y="14"/>
                  </a:cubicBezTo>
                  <a:cubicBezTo>
                    <a:pt x="55" y="7"/>
                    <a:pt x="55" y="7"/>
                    <a:pt x="55" y="7"/>
                  </a:cubicBezTo>
                  <a:cubicBezTo>
                    <a:pt x="48" y="14"/>
                    <a:pt x="48" y="14"/>
                    <a:pt x="48" y="14"/>
                  </a:cubicBezTo>
                  <a:cubicBezTo>
                    <a:pt x="45" y="12"/>
                    <a:pt x="42" y="11"/>
                    <a:pt x="39" y="10"/>
                  </a:cubicBezTo>
                  <a:cubicBezTo>
                    <a:pt x="39" y="0"/>
                    <a:pt x="39" y="0"/>
                    <a:pt x="39" y="0"/>
                  </a:cubicBezTo>
                  <a:cubicBezTo>
                    <a:pt x="29" y="0"/>
                    <a:pt x="29" y="0"/>
                    <a:pt x="29" y="0"/>
                  </a:cubicBezTo>
                  <a:cubicBezTo>
                    <a:pt x="29" y="10"/>
                    <a:pt x="29" y="10"/>
                    <a:pt x="29" y="10"/>
                  </a:cubicBezTo>
                  <a:cubicBezTo>
                    <a:pt x="26" y="11"/>
                    <a:pt x="23" y="12"/>
                    <a:pt x="20" y="14"/>
                  </a:cubicBezTo>
                  <a:cubicBezTo>
                    <a:pt x="13" y="7"/>
                    <a:pt x="13" y="7"/>
                    <a:pt x="13" y="7"/>
                  </a:cubicBezTo>
                  <a:cubicBezTo>
                    <a:pt x="6" y="14"/>
                    <a:pt x="6" y="14"/>
                    <a:pt x="6" y="14"/>
                  </a:cubicBezTo>
                  <a:cubicBezTo>
                    <a:pt x="14" y="21"/>
                    <a:pt x="14" y="21"/>
                    <a:pt x="14" y="21"/>
                  </a:cubicBezTo>
                  <a:cubicBezTo>
                    <a:pt x="12" y="23"/>
                    <a:pt x="11" y="26"/>
                    <a:pt x="10" y="30"/>
                  </a:cubicBezTo>
                  <a:cubicBezTo>
                    <a:pt x="0" y="30"/>
                    <a:pt x="0" y="30"/>
                    <a:pt x="0" y="30"/>
                  </a:cubicBezTo>
                  <a:cubicBezTo>
                    <a:pt x="0" y="39"/>
                    <a:pt x="0" y="39"/>
                    <a:pt x="0" y="39"/>
                  </a:cubicBezTo>
                  <a:cubicBezTo>
                    <a:pt x="10" y="39"/>
                    <a:pt x="10" y="39"/>
                    <a:pt x="10" y="39"/>
                  </a:cubicBezTo>
                  <a:cubicBezTo>
                    <a:pt x="11" y="43"/>
                    <a:pt x="12" y="45"/>
                    <a:pt x="14" y="48"/>
                  </a:cubicBezTo>
                  <a:cubicBezTo>
                    <a:pt x="6" y="55"/>
                    <a:pt x="6" y="55"/>
                    <a:pt x="6" y="55"/>
                  </a:cubicBezTo>
                  <a:cubicBezTo>
                    <a:pt x="13" y="62"/>
                    <a:pt x="13" y="62"/>
                    <a:pt x="13" y="62"/>
                  </a:cubicBezTo>
                  <a:cubicBezTo>
                    <a:pt x="21" y="55"/>
                    <a:pt x="21" y="55"/>
                    <a:pt x="21" y="55"/>
                  </a:cubicBezTo>
                  <a:cubicBezTo>
                    <a:pt x="23" y="57"/>
                    <a:pt x="26" y="58"/>
                    <a:pt x="29" y="59"/>
                  </a:cubicBezTo>
                  <a:cubicBezTo>
                    <a:pt x="29" y="69"/>
                    <a:pt x="29" y="69"/>
                    <a:pt x="29" y="69"/>
                  </a:cubicBezTo>
                  <a:cubicBezTo>
                    <a:pt x="39" y="69"/>
                    <a:pt x="39" y="69"/>
                    <a:pt x="39" y="69"/>
                  </a:cubicBezTo>
                  <a:cubicBezTo>
                    <a:pt x="39" y="59"/>
                    <a:pt x="39" y="59"/>
                    <a:pt x="39" y="59"/>
                  </a:cubicBezTo>
                  <a:cubicBezTo>
                    <a:pt x="42" y="58"/>
                    <a:pt x="45" y="57"/>
                    <a:pt x="48" y="55"/>
                  </a:cubicBezTo>
                  <a:cubicBezTo>
                    <a:pt x="55" y="62"/>
                    <a:pt x="55" y="62"/>
                    <a:pt x="55" y="62"/>
                  </a:cubicBezTo>
                  <a:cubicBezTo>
                    <a:pt x="62" y="55"/>
                    <a:pt x="62" y="55"/>
                    <a:pt x="62" y="55"/>
                  </a:cubicBezTo>
                  <a:cubicBezTo>
                    <a:pt x="55" y="48"/>
                    <a:pt x="55" y="48"/>
                    <a:pt x="55" y="48"/>
                  </a:cubicBezTo>
                  <a:cubicBezTo>
                    <a:pt x="56" y="45"/>
                    <a:pt x="57" y="43"/>
                    <a:pt x="58" y="39"/>
                  </a:cubicBezTo>
                  <a:lnTo>
                    <a:pt x="69" y="39"/>
                  </a:lnTo>
                  <a:close/>
                  <a:moveTo>
                    <a:pt x="34" y="44"/>
                  </a:moveTo>
                  <a:cubicBezTo>
                    <a:pt x="29" y="44"/>
                    <a:pt x="24" y="40"/>
                    <a:pt x="24" y="35"/>
                  </a:cubicBezTo>
                  <a:cubicBezTo>
                    <a:pt x="24" y="29"/>
                    <a:pt x="29" y="25"/>
                    <a:pt x="34" y="25"/>
                  </a:cubicBezTo>
                  <a:cubicBezTo>
                    <a:pt x="39" y="25"/>
                    <a:pt x="44" y="29"/>
                    <a:pt x="44" y="35"/>
                  </a:cubicBezTo>
                  <a:cubicBezTo>
                    <a:pt x="44" y="40"/>
                    <a:pt x="39" y="44"/>
                    <a:pt x="34"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223" name="Oval 27"/>
          <p:cNvSpPr>
            <a:spLocks noChangeArrowheads="1"/>
          </p:cNvSpPr>
          <p:nvPr/>
        </p:nvSpPr>
        <p:spPr bwMode="auto">
          <a:xfrm>
            <a:off x="2826592" y="6244381"/>
            <a:ext cx="1974008" cy="484178"/>
          </a:xfrm>
          <a:prstGeom prst="rect">
            <a:avLst/>
          </a:prstGeom>
          <a:noFill/>
          <a:ln w="0">
            <a:noFill/>
            <a:prstDash val="solid"/>
            <a:round/>
            <a:headEnd/>
            <a:tailEnd/>
          </a:ln>
        </p:spPr>
        <p:txBody>
          <a:bodyPr vert="horz" wrap="square" lIns="0" tIns="45720" rIns="72000" bIns="45720" numCol="1" anchor="ctr" anchorCtr="0" compatLnSpc="1">
            <a:prstTxWarp prst="textNoShape">
              <a:avLst/>
            </a:prstTxWarp>
          </a:bodyPr>
          <a:lstStyle/>
          <a:p>
            <a:pPr algn="r"/>
            <a:r>
              <a:rPr lang="en-GB" sz="1800" b="1" dirty="0"/>
              <a:t>Web</a:t>
            </a:r>
            <a:br>
              <a:rPr lang="en-GB" sz="1800" b="1" dirty="0"/>
            </a:br>
            <a:r>
              <a:rPr lang="en-GB" sz="1800" b="1" dirty="0"/>
              <a:t>Services</a:t>
            </a:r>
            <a:endParaRPr lang="en-US" sz="1800" b="1" dirty="0"/>
          </a:p>
        </p:txBody>
      </p:sp>
      <p:sp>
        <p:nvSpPr>
          <p:cNvPr id="224" name="Oval 29"/>
          <p:cNvSpPr>
            <a:spLocks noChangeArrowheads="1"/>
          </p:cNvSpPr>
          <p:nvPr/>
        </p:nvSpPr>
        <p:spPr bwMode="auto">
          <a:xfrm>
            <a:off x="2235248" y="4960142"/>
            <a:ext cx="1971425" cy="484810"/>
          </a:xfrm>
          <a:prstGeom prst="rect">
            <a:avLst/>
          </a:prstGeom>
          <a:noFill/>
          <a:ln w="0">
            <a:noFill/>
            <a:prstDash val="solid"/>
            <a:round/>
            <a:headEnd/>
            <a:tailEnd/>
          </a:ln>
        </p:spPr>
        <p:txBody>
          <a:bodyPr vert="horz" wrap="square" lIns="0" tIns="45720" rIns="72000" bIns="45720" numCol="1" anchor="ctr" anchorCtr="0" compatLnSpc="1">
            <a:prstTxWarp prst="textNoShape">
              <a:avLst/>
            </a:prstTxWarp>
          </a:bodyPr>
          <a:lstStyle/>
          <a:p>
            <a:pPr algn="r"/>
            <a:r>
              <a:rPr lang="en-GB" sz="1800" b="1" dirty="0"/>
              <a:t>Mainframe</a:t>
            </a:r>
            <a:br>
              <a:rPr lang="en-GB" sz="1800" b="1" dirty="0"/>
            </a:br>
            <a:r>
              <a:rPr lang="en-GB" sz="1800" b="1" dirty="0"/>
              <a:t>/ AS400</a:t>
            </a:r>
            <a:endParaRPr lang="en-US" sz="1800" b="1" dirty="0"/>
          </a:p>
        </p:txBody>
      </p:sp>
      <p:sp>
        <p:nvSpPr>
          <p:cNvPr id="225" name="Oval 31"/>
          <p:cNvSpPr>
            <a:spLocks noChangeArrowheads="1"/>
          </p:cNvSpPr>
          <p:nvPr/>
        </p:nvSpPr>
        <p:spPr bwMode="auto">
          <a:xfrm>
            <a:off x="2428923" y="3562037"/>
            <a:ext cx="1971425" cy="484810"/>
          </a:xfrm>
          <a:prstGeom prst="rect">
            <a:avLst/>
          </a:prstGeom>
          <a:noFill/>
          <a:ln w="0">
            <a:noFill/>
            <a:prstDash val="solid"/>
            <a:round/>
            <a:headEnd/>
            <a:tailEnd/>
          </a:ln>
        </p:spPr>
        <p:txBody>
          <a:bodyPr vert="horz" wrap="square" lIns="0" tIns="45720" rIns="72000" bIns="45720" numCol="1" anchor="ctr" anchorCtr="0" compatLnSpc="1">
            <a:prstTxWarp prst="textNoShape">
              <a:avLst/>
            </a:prstTxWarp>
          </a:bodyPr>
          <a:lstStyle/>
          <a:p>
            <a:pPr algn="r"/>
            <a:r>
              <a:rPr lang="en-GB" sz="1800" b="1" dirty="0"/>
              <a:t>Web</a:t>
            </a:r>
            <a:endParaRPr lang="en-US" sz="1800" b="1" dirty="0"/>
          </a:p>
        </p:txBody>
      </p:sp>
      <p:sp>
        <p:nvSpPr>
          <p:cNvPr id="227" name="Oval 21"/>
          <p:cNvSpPr>
            <a:spLocks noChangeArrowheads="1"/>
          </p:cNvSpPr>
          <p:nvPr/>
        </p:nvSpPr>
        <p:spPr bwMode="auto">
          <a:xfrm>
            <a:off x="9842838" y="6244381"/>
            <a:ext cx="1974008" cy="484178"/>
          </a:xfrm>
          <a:prstGeom prst="rect">
            <a:avLst/>
          </a:prstGeom>
          <a:noFill/>
          <a:ln w="0">
            <a:noFill/>
            <a:prstDash val="solid"/>
            <a:round/>
            <a:headEnd/>
            <a:tailEnd/>
          </a:ln>
        </p:spPr>
        <p:txBody>
          <a:bodyPr vert="horz" wrap="square" lIns="72000" tIns="45720" rIns="0" bIns="45720" numCol="1" anchor="ctr" anchorCtr="0" compatLnSpc="1">
            <a:prstTxWarp prst="textNoShape">
              <a:avLst/>
            </a:prstTxWarp>
          </a:bodyPr>
          <a:lstStyle/>
          <a:p>
            <a:r>
              <a:rPr lang="en-GB" sz="1800" b="1" dirty="0"/>
              <a:t>File based Testing</a:t>
            </a:r>
            <a:endParaRPr lang="en-US" sz="1800" b="1" dirty="0"/>
          </a:p>
        </p:txBody>
      </p:sp>
      <p:sp>
        <p:nvSpPr>
          <p:cNvPr id="229" name="Oval 21"/>
          <p:cNvSpPr>
            <a:spLocks noChangeArrowheads="1"/>
          </p:cNvSpPr>
          <p:nvPr/>
        </p:nvSpPr>
        <p:spPr bwMode="auto">
          <a:xfrm>
            <a:off x="10427340" y="4960458"/>
            <a:ext cx="1974008" cy="484178"/>
          </a:xfrm>
          <a:prstGeom prst="rect">
            <a:avLst/>
          </a:prstGeom>
          <a:noFill/>
          <a:ln w="0">
            <a:noFill/>
            <a:prstDash val="solid"/>
            <a:round/>
            <a:headEnd/>
            <a:tailEnd/>
          </a:ln>
        </p:spPr>
        <p:txBody>
          <a:bodyPr vert="horz" wrap="square" lIns="72000" tIns="45720" rIns="0" bIns="45720" numCol="1" anchor="ctr" anchorCtr="0" compatLnSpc="1">
            <a:prstTxWarp prst="textNoShape">
              <a:avLst/>
            </a:prstTxWarp>
          </a:bodyPr>
          <a:lstStyle/>
          <a:p>
            <a:r>
              <a:rPr lang="en-GB" sz="1800" b="1" dirty="0"/>
              <a:t>Oracle</a:t>
            </a:r>
            <a:endParaRPr lang="en-US" sz="1800" b="1" dirty="0"/>
          </a:p>
        </p:txBody>
      </p:sp>
      <p:sp>
        <p:nvSpPr>
          <p:cNvPr id="230" name="Oval 29"/>
          <p:cNvSpPr>
            <a:spLocks noChangeArrowheads="1"/>
          </p:cNvSpPr>
          <p:nvPr/>
        </p:nvSpPr>
        <p:spPr bwMode="auto">
          <a:xfrm>
            <a:off x="695581" y="5777371"/>
            <a:ext cx="1801629" cy="1130291"/>
          </a:xfrm>
          <a:prstGeom prst="rect">
            <a:avLst/>
          </a:prstGeom>
          <a:solidFill>
            <a:schemeClr val="bg1">
              <a:lumMod val="95000"/>
            </a:schemeClr>
          </a:solidFill>
          <a:ln w="0">
            <a:noFill/>
            <a:prstDash val="solid"/>
            <a:round/>
            <a:headEnd/>
            <a:tailEnd/>
          </a:ln>
        </p:spPr>
        <p:txBody>
          <a:bodyPr vert="horz" wrap="square" lIns="0" tIns="72000" rIns="144000" bIns="72000" numCol="1" anchor="ctr" anchorCtr="0" compatLnSpc="1">
            <a:prstTxWarp prst="textNoShape">
              <a:avLst/>
            </a:prstTxWarp>
            <a:spAutoFit/>
          </a:bodyPr>
          <a:lstStyle/>
          <a:p>
            <a:pPr algn="ctr"/>
            <a:r>
              <a:rPr lang="en-GB" sz="1600" b="1" dirty="0"/>
              <a:t>MQ Series / TIBCO / SOAP / REST / WCF / </a:t>
            </a:r>
            <a:br>
              <a:rPr lang="en-GB" sz="1600" b="1" dirty="0"/>
            </a:br>
            <a:r>
              <a:rPr lang="en-GB" sz="1600" b="1" dirty="0"/>
              <a:t>Micro Services</a:t>
            </a:r>
            <a:endParaRPr lang="en-US" sz="1600" b="1" dirty="0"/>
          </a:p>
        </p:txBody>
      </p:sp>
      <p:grpSp>
        <p:nvGrpSpPr>
          <p:cNvPr id="233" name="Group 232"/>
          <p:cNvGrpSpPr/>
          <p:nvPr/>
        </p:nvGrpSpPr>
        <p:grpSpPr>
          <a:xfrm>
            <a:off x="8039717" y="2108974"/>
            <a:ext cx="1253530" cy="1256815"/>
            <a:chOff x="7400627" y="6694406"/>
            <a:chExt cx="1386819" cy="1390454"/>
          </a:xfrm>
        </p:grpSpPr>
        <p:sp>
          <p:nvSpPr>
            <p:cNvPr id="235" name="Oval 23"/>
            <p:cNvSpPr>
              <a:spLocks noChangeArrowheads="1"/>
            </p:cNvSpPr>
            <p:nvPr/>
          </p:nvSpPr>
          <p:spPr bwMode="auto">
            <a:xfrm>
              <a:off x="7400627" y="6694406"/>
              <a:ext cx="1386819" cy="1390454"/>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sp>
          <p:nvSpPr>
            <p:cNvPr id="236" name="Freeform 181"/>
            <p:cNvSpPr>
              <a:spLocks noEditPoints="1"/>
            </p:cNvSpPr>
            <p:nvPr/>
          </p:nvSpPr>
          <p:spPr bwMode="auto">
            <a:xfrm>
              <a:off x="7787649" y="7051496"/>
              <a:ext cx="612775" cy="676275"/>
            </a:xfrm>
            <a:custGeom>
              <a:avLst/>
              <a:gdLst>
                <a:gd name="T0" fmla="*/ 702 w 1404"/>
                <a:gd name="T1" fmla="*/ 420 h 1550"/>
                <a:gd name="T2" fmla="*/ 1404 w 1404"/>
                <a:gd name="T3" fmla="*/ 210 h 1550"/>
                <a:gd name="T4" fmla="*/ 702 w 1404"/>
                <a:gd name="T5" fmla="*/ 0 h 1550"/>
                <a:gd name="T6" fmla="*/ 0 w 1404"/>
                <a:gd name="T7" fmla="*/ 210 h 1550"/>
                <a:gd name="T8" fmla="*/ 702 w 1404"/>
                <a:gd name="T9" fmla="*/ 420 h 1550"/>
                <a:gd name="T10" fmla="*/ 0 w 1404"/>
                <a:gd name="T11" fmla="*/ 350 h 1550"/>
                <a:gd name="T12" fmla="*/ 0 w 1404"/>
                <a:gd name="T13" fmla="*/ 592 h 1550"/>
                <a:gd name="T14" fmla="*/ 702 w 1404"/>
                <a:gd name="T15" fmla="*/ 802 h 1550"/>
                <a:gd name="T16" fmla="*/ 1404 w 1404"/>
                <a:gd name="T17" fmla="*/ 592 h 1550"/>
                <a:gd name="T18" fmla="*/ 1404 w 1404"/>
                <a:gd name="T19" fmla="*/ 350 h 1550"/>
                <a:gd name="T20" fmla="*/ 702 w 1404"/>
                <a:gd name="T21" fmla="*/ 506 h 1550"/>
                <a:gd name="T22" fmla="*/ 0 w 1404"/>
                <a:gd name="T23" fmla="*/ 350 h 1550"/>
                <a:gd name="T24" fmla="*/ 0 w 1404"/>
                <a:gd name="T25" fmla="*/ 724 h 1550"/>
                <a:gd name="T26" fmla="*/ 0 w 1404"/>
                <a:gd name="T27" fmla="*/ 966 h 1550"/>
                <a:gd name="T28" fmla="*/ 702 w 1404"/>
                <a:gd name="T29" fmla="*/ 1176 h 1550"/>
                <a:gd name="T30" fmla="*/ 1404 w 1404"/>
                <a:gd name="T31" fmla="*/ 966 h 1550"/>
                <a:gd name="T32" fmla="*/ 1404 w 1404"/>
                <a:gd name="T33" fmla="*/ 724 h 1550"/>
                <a:gd name="T34" fmla="*/ 702 w 1404"/>
                <a:gd name="T35" fmla="*/ 879 h 1550"/>
                <a:gd name="T36" fmla="*/ 0 w 1404"/>
                <a:gd name="T37" fmla="*/ 724 h 1550"/>
                <a:gd name="T38" fmla="*/ 0 w 1404"/>
                <a:gd name="T39" fmla="*/ 1097 h 1550"/>
                <a:gd name="T40" fmla="*/ 0 w 1404"/>
                <a:gd name="T41" fmla="*/ 1340 h 1550"/>
                <a:gd name="T42" fmla="*/ 702 w 1404"/>
                <a:gd name="T43" fmla="*/ 1550 h 1550"/>
                <a:gd name="T44" fmla="*/ 1404 w 1404"/>
                <a:gd name="T45" fmla="*/ 1340 h 1550"/>
                <a:gd name="T46" fmla="*/ 1404 w 1404"/>
                <a:gd name="T47" fmla="*/ 1097 h 1550"/>
                <a:gd name="T48" fmla="*/ 702 w 1404"/>
                <a:gd name="T49" fmla="*/ 1253 h 1550"/>
                <a:gd name="T50" fmla="*/ 0 w 1404"/>
                <a:gd name="T51" fmla="*/ 1097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4" h="1550">
                  <a:moveTo>
                    <a:pt x="702" y="420"/>
                  </a:moveTo>
                  <a:cubicBezTo>
                    <a:pt x="1158" y="420"/>
                    <a:pt x="1404" y="280"/>
                    <a:pt x="1404" y="210"/>
                  </a:cubicBezTo>
                  <a:cubicBezTo>
                    <a:pt x="1404" y="140"/>
                    <a:pt x="1158" y="0"/>
                    <a:pt x="702" y="0"/>
                  </a:cubicBezTo>
                  <a:cubicBezTo>
                    <a:pt x="246" y="0"/>
                    <a:pt x="0" y="140"/>
                    <a:pt x="0" y="210"/>
                  </a:cubicBezTo>
                  <a:cubicBezTo>
                    <a:pt x="0" y="280"/>
                    <a:pt x="246" y="420"/>
                    <a:pt x="702" y="420"/>
                  </a:cubicBezTo>
                  <a:close/>
                  <a:moveTo>
                    <a:pt x="0" y="350"/>
                  </a:moveTo>
                  <a:cubicBezTo>
                    <a:pt x="0" y="592"/>
                    <a:pt x="0" y="592"/>
                    <a:pt x="0" y="592"/>
                  </a:cubicBezTo>
                  <a:cubicBezTo>
                    <a:pt x="0" y="662"/>
                    <a:pt x="246" y="802"/>
                    <a:pt x="702" y="802"/>
                  </a:cubicBezTo>
                  <a:cubicBezTo>
                    <a:pt x="1158" y="802"/>
                    <a:pt x="1404" y="662"/>
                    <a:pt x="1404" y="592"/>
                  </a:cubicBezTo>
                  <a:cubicBezTo>
                    <a:pt x="1404" y="350"/>
                    <a:pt x="1404" y="350"/>
                    <a:pt x="1404" y="350"/>
                  </a:cubicBezTo>
                  <a:cubicBezTo>
                    <a:pt x="1270" y="431"/>
                    <a:pt x="1032" y="506"/>
                    <a:pt x="702" y="506"/>
                  </a:cubicBezTo>
                  <a:cubicBezTo>
                    <a:pt x="371" y="506"/>
                    <a:pt x="134" y="431"/>
                    <a:pt x="0" y="350"/>
                  </a:cubicBezTo>
                  <a:close/>
                  <a:moveTo>
                    <a:pt x="0" y="724"/>
                  </a:moveTo>
                  <a:cubicBezTo>
                    <a:pt x="0" y="966"/>
                    <a:pt x="0" y="966"/>
                    <a:pt x="0" y="966"/>
                  </a:cubicBezTo>
                  <a:cubicBezTo>
                    <a:pt x="0" y="1036"/>
                    <a:pt x="246" y="1176"/>
                    <a:pt x="702" y="1176"/>
                  </a:cubicBezTo>
                  <a:cubicBezTo>
                    <a:pt x="1158" y="1176"/>
                    <a:pt x="1404" y="1036"/>
                    <a:pt x="1404" y="966"/>
                  </a:cubicBezTo>
                  <a:cubicBezTo>
                    <a:pt x="1404" y="724"/>
                    <a:pt x="1404" y="724"/>
                    <a:pt x="1404" y="724"/>
                  </a:cubicBezTo>
                  <a:cubicBezTo>
                    <a:pt x="1270" y="805"/>
                    <a:pt x="1032" y="879"/>
                    <a:pt x="702" y="879"/>
                  </a:cubicBezTo>
                  <a:cubicBezTo>
                    <a:pt x="371" y="879"/>
                    <a:pt x="134" y="805"/>
                    <a:pt x="0" y="724"/>
                  </a:cubicBezTo>
                  <a:close/>
                  <a:moveTo>
                    <a:pt x="0" y="1097"/>
                  </a:moveTo>
                  <a:cubicBezTo>
                    <a:pt x="0" y="1340"/>
                    <a:pt x="0" y="1340"/>
                    <a:pt x="0" y="1340"/>
                  </a:cubicBezTo>
                  <a:cubicBezTo>
                    <a:pt x="0" y="1410"/>
                    <a:pt x="246" y="1550"/>
                    <a:pt x="702" y="1550"/>
                  </a:cubicBezTo>
                  <a:cubicBezTo>
                    <a:pt x="1158" y="1550"/>
                    <a:pt x="1404" y="1410"/>
                    <a:pt x="1404" y="1340"/>
                  </a:cubicBezTo>
                  <a:cubicBezTo>
                    <a:pt x="1404" y="1097"/>
                    <a:pt x="1404" y="1097"/>
                    <a:pt x="1404" y="1097"/>
                  </a:cubicBezTo>
                  <a:cubicBezTo>
                    <a:pt x="1270" y="1178"/>
                    <a:pt x="1032" y="1253"/>
                    <a:pt x="702" y="1253"/>
                  </a:cubicBezTo>
                  <a:cubicBezTo>
                    <a:pt x="371" y="1253"/>
                    <a:pt x="134" y="1178"/>
                    <a:pt x="0" y="10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234" name="Oval 23"/>
          <p:cNvSpPr>
            <a:spLocks noChangeArrowheads="1"/>
          </p:cNvSpPr>
          <p:nvPr/>
        </p:nvSpPr>
        <p:spPr bwMode="auto">
          <a:xfrm>
            <a:off x="9293247" y="2441001"/>
            <a:ext cx="1971425" cy="484178"/>
          </a:xfrm>
          <a:prstGeom prst="rect">
            <a:avLst/>
          </a:prstGeom>
          <a:noFill/>
          <a:ln w="0">
            <a:noFill/>
            <a:prstDash val="solid"/>
            <a:round/>
            <a:headEnd/>
            <a:tailEnd/>
          </a:ln>
        </p:spPr>
        <p:txBody>
          <a:bodyPr vert="horz" wrap="square" lIns="72000" tIns="45720" rIns="0" bIns="45720" numCol="1" anchor="ctr" anchorCtr="0" compatLnSpc="1">
            <a:prstTxWarp prst="textNoShape">
              <a:avLst/>
            </a:prstTxWarp>
          </a:bodyPr>
          <a:lstStyle/>
          <a:p>
            <a:r>
              <a:rPr lang="en-GB" sz="1800" b="1" dirty="0"/>
              <a:t>Database</a:t>
            </a:r>
            <a:br>
              <a:rPr lang="en-GB" sz="1800" b="1" dirty="0"/>
            </a:br>
            <a:r>
              <a:rPr lang="en-GB" sz="1800" b="1" dirty="0"/>
              <a:t>Testing</a:t>
            </a:r>
            <a:endParaRPr lang="en-US" sz="1800" b="1" dirty="0"/>
          </a:p>
        </p:txBody>
      </p:sp>
      <p:grpSp>
        <p:nvGrpSpPr>
          <p:cNvPr id="238" name="Group 237"/>
          <p:cNvGrpSpPr/>
          <p:nvPr/>
        </p:nvGrpSpPr>
        <p:grpSpPr>
          <a:xfrm>
            <a:off x="5337153" y="2108974"/>
            <a:ext cx="1253530" cy="1256815"/>
            <a:chOff x="5842954" y="6694406"/>
            <a:chExt cx="1386819" cy="1390454"/>
          </a:xfrm>
        </p:grpSpPr>
        <p:sp>
          <p:nvSpPr>
            <p:cNvPr id="240" name="Oval 25"/>
            <p:cNvSpPr>
              <a:spLocks noChangeArrowheads="1"/>
            </p:cNvSpPr>
            <p:nvPr/>
          </p:nvSpPr>
          <p:spPr bwMode="auto">
            <a:xfrm>
              <a:off x="5842954" y="6694406"/>
              <a:ext cx="1386819" cy="1390454"/>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sp>
          <p:nvSpPr>
            <p:cNvPr id="241" name="Freeform 5"/>
            <p:cNvSpPr>
              <a:spLocks noEditPoints="1"/>
            </p:cNvSpPr>
            <p:nvPr/>
          </p:nvSpPr>
          <p:spPr bwMode="auto">
            <a:xfrm>
              <a:off x="6159413" y="7103444"/>
              <a:ext cx="753900" cy="572380"/>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239" name="Oval 25"/>
          <p:cNvSpPr>
            <a:spLocks noChangeArrowheads="1"/>
          </p:cNvSpPr>
          <p:nvPr/>
        </p:nvSpPr>
        <p:spPr bwMode="auto">
          <a:xfrm>
            <a:off x="3352796" y="2441001"/>
            <a:ext cx="1971425" cy="484178"/>
          </a:xfrm>
          <a:prstGeom prst="rect">
            <a:avLst/>
          </a:prstGeom>
          <a:noFill/>
          <a:ln w="0">
            <a:noFill/>
            <a:prstDash val="solid"/>
            <a:round/>
            <a:headEnd/>
            <a:tailEnd/>
          </a:ln>
        </p:spPr>
        <p:txBody>
          <a:bodyPr vert="horz" wrap="square" lIns="0" tIns="45720" rIns="72000" bIns="45720" numCol="1" anchor="ctr" anchorCtr="0" compatLnSpc="1">
            <a:prstTxWarp prst="textNoShape">
              <a:avLst/>
            </a:prstTxWarp>
          </a:bodyPr>
          <a:lstStyle/>
          <a:p>
            <a:pPr algn="r"/>
            <a:r>
              <a:rPr lang="en-GB" sz="1800" b="1" dirty="0"/>
              <a:t>App Under</a:t>
            </a:r>
            <a:br>
              <a:rPr lang="en-GB" sz="1800" b="1" dirty="0"/>
            </a:br>
            <a:r>
              <a:rPr lang="en-GB" sz="1800" b="1" dirty="0"/>
              <a:t>Test</a:t>
            </a:r>
            <a:endParaRPr lang="en-US" sz="1800" b="1" dirty="0"/>
          </a:p>
        </p:txBody>
      </p:sp>
      <p:grpSp>
        <p:nvGrpSpPr>
          <p:cNvPr id="243" name="Group 242"/>
          <p:cNvGrpSpPr/>
          <p:nvPr/>
        </p:nvGrpSpPr>
        <p:grpSpPr>
          <a:xfrm>
            <a:off x="5982811" y="6622010"/>
            <a:ext cx="1255173" cy="1256815"/>
            <a:chOff x="5125007" y="1701493"/>
            <a:chExt cx="1388637" cy="1390454"/>
          </a:xfrm>
        </p:grpSpPr>
        <p:sp>
          <p:nvSpPr>
            <p:cNvPr id="245" name="Oval 33"/>
            <p:cNvSpPr>
              <a:spLocks noChangeArrowheads="1"/>
            </p:cNvSpPr>
            <p:nvPr/>
          </p:nvSpPr>
          <p:spPr bwMode="auto">
            <a:xfrm>
              <a:off x="5125007" y="1701493"/>
              <a:ext cx="1388637" cy="1390454"/>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sp>
          <p:nvSpPr>
            <p:cNvPr id="246" name="Freeform 38"/>
            <p:cNvSpPr>
              <a:spLocks noEditPoints="1"/>
            </p:cNvSpPr>
            <p:nvPr/>
          </p:nvSpPr>
          <p:spPr bwMode="auto">
            <a:xfrm>
              <a:off x="5474564" y="2050181"/>
              <a:ext cx="689522" cy="693078"/>
            </a:xfrm>
            <a:custGeom>
              <a:avLst/>
              <a:gdLst>
                <a:gd name="T0" fmla="*/ 0 w 194"/>
                <a:gd name="T1" fmla="*/ 27 h 195"/>
                <a:gd name="T2" fmla="*/ 79 w 194"/>
                <a:gd name="T3" fmla="*/ 16 h 195"/>
                <a:gd name="T4" fmla="*/ 79 w 194"/>
                <a:gd name="T5" fmla="*/ 93 h 195"/>
                <a:gd name="T6" fmla="*/ 0 w 194"/>
                <a:gd name="T7" fmla="*/ 94 h 195"/>
                <a:gd name="T8" fmla="*/ 0 w 194"/>
                <a:gd name="T9" fmla="*/ 27 h 195"/>
                <a:gd name="T10" fmla="*/ 79 w 194"/>
                <a:gd name="T11" fmla="*/ 102 h 195"/>
                <a:gd name="T12" fmla="*/ 79 w 194"/>
                <a:gd name="T13" fmla="*/ 179 h 195"/>
                <a:gd name="T14" fmla="*/ 0 w 194"/>
                <a:gd name="T15" fmla="*/ 168 h 195"/>
                <a:gd name="T16" fmla="*/ 0 w 194"/>
                <a:gd name="T17" fmla="*/ 102 h 195"/>
                <a:gd name="T18" fmla="*/ 79 w 194"/>
                <a:gd name="T19" fmla="*/ 102 h 195"/>
                <a:gd name="T20" fmla="*/ 89 w 194"/>
                <a:gd name="T21" fmla="*/ 15 h 195"/>
                <a:gd name="T22" fmla="*/ 194 w 194"/>
                <a:gd name="T23" fmla="*/ 0 h 195"/>
                <a:gd name="T24" fmla="*/ 194 w 194"/>
                <a:gd name="T25" fmla="*/ 92 h 195"/>
                <a:gd name="T26" fmla="*/ 89 w 194"/>
                <a:gd name="T27" fmla="*/ 93 h 195"/>
                <a:gd name="T28" fmla="*/ 89 w 194"/>
                <a:gd name="T29" fmla="*/ 15 h 195"/>
                <a:gd name="T30" fmla="*/ 194 w 194"/>
                <a:gd name="T31" fmla="*/ 103 h 195"/>
                <a:gd name="T32" fmla="*/ 194 w 194"/>
                <a:gd name="T33" fmla="*/ 195 h 195"/>
                <a:gd name="T34" fmla="*/ 89 w 194"/>
                <a:gd name="T35" fmla="*/ 180 h 195"/>
                <a:gd name="T36" fmla="*/ 89 w 194"/>
                <a:gd name="T37" fmla="*/ 103 h 195"/>
                <a:gd name="T38" fmla="*/ 194 w 194"/>
                <a:gd name="T39" fmla="*/ 10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5">
                  <a:moveTo>
                    <a:pt x="0" y="27"/>
                  </a:moveTo>
                  <a:lnTo>
                    <a:pt x="79" y="16"/>
                  </a:lnTo>
                  <a:lnTo>
                    <a:pt x="79" y="93"/>
                  </a:lnTo>
                  <a:lnTo>
                    <a:pt x="0" y="94"/>
                  </a:lnTo>
                  <a:lnTo>
                    <a:pt x="0" y="27"/>
                  </a:lnTo>
                  <a:close/>
                  <a:moveTo>
                    <a:pt x="79" y="102"/>
                  </a:moveTo>
                  <a:lnTo>
                    <a:pt x="79" y="179"/>
                  </a:lnTo>
                  <a:lnTo>
                    <a:pt x="0" y="168"/>
                  </a:lnTo>
                  <a:lnTo>
                    <a:pt x="0" y="102"/>
                  </a:lnTo>
                  <a:lnTo>
                    <a:pt x="79" y="102"/>
                  </a:lnTo>
                  <a:close/>
                  <a:moveTo>
                    <a:pt x="89" y="15"/>
                  </a:moveTo>
                  <a:lnTo>
                    <a:pt x="194" y="0"/>
                  </a:lnTo>
                  <a:lnTo>
                    <a:pt x="194" y="92"/>
                  </a:lnTo>
                  <a:lnTo>
                    <a:pt x="89" y="93"/>
                  </a:lnTo>
                  <a:lnTo>
                    <a:pt x="89" y="15"/>
                  </a:lnTo>
                  <a:close/>
                  <a:moveTo>
                    <a:pt x="194" y="103"/>
                  </a:moveTo>
                  <a:lnTo>
                    <a:pt x="194" y="195"/>
                  </a:lnTo>
                  <a:lnTo>
                    <a:pt x="89" y="180"/>
                  </a:lnTo>
                  <a:lnTo>
                    <a:pt x="89" y="103"/>
                  </a:lnTo>
                  <a:lnTo>
                    <a:pt x="194" y="10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44" name="Oval 33"/>
          <p:cNvSpPr>
            <a:spLocks noChangeArrowheads="1"/>
          </p:cNvSpPr>
          <p:nvPr/>
        </p:nvSpPr>
        <p:spPr bwMode="auto">
          <a:xfrm>
            <a:off x="4007293" y="7191208"/>
            <a:ext cx="1974008" cy="484178"/>
          </a:xfrm>
          <a:prstGeom prst="rect">
            <a:avLst/>
          </a:prstGeom>
          <a:noFill/>
          <a:ln w="0">
            <a:noFill/>
            <a:prstDash val="solid"/>
            <a:round/>
            <a:headEnd/>
            <a:tailEnd/>
          </a:ln>
        </p:spPr>
        <p:txBody>
          <a:bodyPr vert="horz" wrap="square" lIns="0" tIns="45720" rIns="72000" bIns="45720" numCol="1" anchor="ctr" anchorCtr="0" compatLnSpc="1">
            <a:prstTxWarp prst="textNoShape">
              <a:avLst/>
            </a:prstTxWarp>
          </a:bodyPr>
          <a:lstStyle/>
          <a:p>
            <a:pPr algn="r"/>
            <a:r>
              <a:rPr lang="en-GB" sz="1800" b="1" dirty="0"/>
              <a:t>Windows</a:t>
            </a:r>
            <a:endParaRPr lang="en-US" sz="1800" b="1" dirty="0"/>
          </a:p>
        </p:txBody>
      </p:sp>
      <p:sp>
        <p:nvSpPr>
          <p:cNvPr id="250" name="Oval 21"/>
          <p:cNvSpPr>
            <a:spLocks noChangeArrowheads="1"/>
          </p:cNvSpPr>
          <p:nvPr/>
        </p:nvSpPr>
        <p:spPr bwMode="auto">
          <a:xfrm>
            <a:off x="8649099" y="7199383"/>
            <a:ext cx="1974008" cy="484178"/>
          </a:xfrm>
          <a:prstGeom prst="rect">
            <a:avLst/>
          </a:prstGeom>
          <a:noFill/>
          <a:ln w="0">
            <a:noFill/>
            <a:prstDash val="solid"/>
            <a:round/>
            <a:headEnd/>
            <a:tailEnd/>
          </a:ln>
        </p:spPr>
        <p:txBody>
          <a:bodyPr vert="horz" wrap="square" lIns="72000" tIns="45720" rIns="0" bIns="45720" numCol="1" anchor="ctr" anchorCtr="0" compatLnSpc="1">
            <a:prstTxWarp prst="textNoShape">
              <a:avLst/>
            </a:prstTxWarp>
          </a:bodyPr>
          <a:lstStyle/>
          <a:p>
            <a:r>
              <a:rPr lang="en-GB" sz="1800" b="1" dirty="0"/>
              <a:t>SAP</a:t>
            </a:r>
            <a:endParaRPr lang="en-US" sz="1800" b="1" dirty="0"/>
          </a:p>
        </p:txBody>
      </p:sp>
      <p:cxnSp>
        <p:nvCxnSpPr>
          <p:cNvPr id="257" name="Straight Connector 256"/>
          <p:cNvCxnSpPr/>
          <p:nvPr/>
        </p:nvCxnSpPr>
        <p:spPr>
          <a:xfrm>
            <a:off x="2513354" y="6362613"/>
            <a:ext cx="1692886" cy="0"/>
          </a:xfrm>
          <a:prstGeom prst="line">
            <a:avLst/>
          </a:prstGeom>
          <a:ln w="31750" cap="rnd">
            <a:solidFill>
              <a:schemeClr val="bg1">
                <a:lumMod val="65000"/>
              </a:schemeClr>
            </a:solidFill>
            <a:prstDash val="solid"/>
          </a:ln>
        </p:spPr>
        <p:style>
          <a:lnRef idx="1">
            <a:schemeClr val="accent1"/>
          </a:lnRef>
          <a:fillRef idx="0">
            <a:schemeClr val="accent1"/>
          </a:fillRef>
          <a:effectRef idx="0">
            <a:schemeClr val="accent1"/>
          </a:effectRef>
          <a:fontRef idx="minor">
            <a:schemeClr val="lt1"/>
          </a:fontRef>
        </p:style>
      </p:cxnSp>
      <p:cxnSp>
        <p:nvCxnSpPr>
          <p:cNvPr id="258" name="Straight Connector 257"/>
          <p:cNvCxnSpPr/>
          <p:nvPr/>
        </p:nvCxnSpPr>
        <p:spPr>
          <a:xfrm>
            <a:off x="11140440" y="6362613"/>
            <a:ext cx="1036320" cy="0"/>
          </a:xfrm>
          <a:prstGeom prst="line">
            <a:avLst/>
          </a:prstGeom>
          <a:ln w="31750" cap="rnd">
            <a:solidFill>
              <a:schemeClr val="bg1">
                <a:lumMod val="65000"/>
              </a:schemeClr>
            </a:solidFill>
            <a:prstDash val="solid"/>
          </a:ln>
        </p:spPr>
        <p:style>
          <a:lnRef idx="1">
            <a:schemeClr val="accent1"/>
          </a:lnRef>
          <a:fillRef idx="0">
            <a:schemeClr val="accent1"/>
          </a:fillRef>
          <a:effectRef idx="0">
            <a:schemeClr val="accent1"/>
          </a:effectRef>
          <a:fontRef idx="minor">
            <a:schemeClr val="lt1"/>
          </a:fontRef>
        </p:style>
      </p:cxnSp>
      <p:grpSp>
        <p:nvGrpSpPr>
          <p:cNvPr id="22" name="Group 21"/>
          <p:cNvGrpSpPr/>
          <p:nvPr/>
        </p:nvGrpSpPr>
        <p:grpSpPr>
          <a:xfrm>
            <a:off x="7392416" y="6622010"/>
            <a:ext cx="1255173" cy="1256815"/>
            <a:chOff x="7392416" y="6622010"/>
            <a:chExt cx="1255173" cy="1256815"/>
          </a:xfrm>
        </p:grpSpPr>
        <p:sp>
          <p:nvSpPr>
            <p:cNvPr id="251" name="Oval 15"/>
            <p:cNvSpPr>
              <a:spLocks noChangeArrowheads="1"/>
            </p:cNvSpPr>
            <p:nvPr/>
          </p:nvSpPr>
          <p:spPr bwMode="auto">
            <a:xfrm>
              <a:off x="7392416" y="6622010"/>
              <a:ext cx="1255173" cy="1256815"/>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grpSp>
          <p:nvGrpSpPr>
            <p:cNvPr id="3" name="Group 4"/>
            <p:cNvGrpSpPr>
              <a:grpSpLocks noChangeAspect="1"/>
            </p:cNvGrpSpPr>
            <p:nvPr/>
          </p:nvGrpSpPr>
          <p:grpSpPr bwMode="auto">
            <a:xfrm>
              <a:off x="7551738" y="7018338"/>
              <a:ext cx="936625" cy="463550"/>
              <a:chOff x="4757" y="4421"/>
              <a:chExt cx="590" cy="292"/>
            </a:xfrm>
          </p:grpSpPr>
          <p:sp>
            <p:nvSpPr>
              <p:cNvPr id="7" name="AutoShape 3"/>
              <p:cNvSpPr>
                <a:spLocks noChangeAspect="1" noChangeArrowheads="1" noTextEdit="1"/>
              </p:cNvSpPr>
              <p:nvPr/>
            </p:nvSpPr>
            <p:spPr bwMode="auto">
              <a:xfrm>
                <a:off x="4757" y="4421"/>
                <a:ext cx="59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5"/>
              <p:cNvSpPr>
                <a:spLocks noEditPoints="1"/>
              </p:cNvSpPr>
              <p:nvPr/>
            </p:nvSpPr>
            <p:spPr bwMode="auto">
              <a:xfrm>
                <a:off x="4757" y="4421"/>
                <a:ext cx="590" cy="292"/>
              </a:xfrm>
              <a:custGeom>
                <a:avLst/>
                <a:gdLst>
                  <a:gd name="T0" fmla="*/ 0 w 2257"/>
                  <a:gd name="T1" fmla="*/ 0 h 1117"/>
                  <a:gd name="T2" fmla="*/ 0 w 2257"/>
                  <a:gd name="T3" fmla="*/ 1117 h 1117"/>
                  <a:gd name="T4" fmla="*/ 1141 w 2257"/>
                  <a:gd name="T5" fmla="*/ 1117 h 1117"/>
                  <a:gd name="T6" fmla="*/ 2257 w 2257"/>
                  <a:gd name="T7" fmla="*/ 0 h 1117"/>
                  <a:gd name="T8" fmla="*/ 0 w 2257"/>
                  <a:gd name="T9" fmla="*/ 0 h 1117"/>
                  <a:gd name="T10" fmla="*/ 1473 w 2257"/>
                  <a:gd name="T11" fmla="*/ 972 h 1117"/>
                  <a:gd name="T12" fmla="*/ 1399 w 2257"/>
                  <a:gd name="T13" fmla="*/ 1044 h 1117"/>
                  <a:gd name="T14" fmla="*/ 1473 w 2257"/>
                  <a:gd name="T15" fmla="*/ 1117 h 1117"/>
                  <a:gd name="T16" fmla="*/ 1546 w 2257"/>
                  <a:gd name="T17" fmla="*/ 1044 h 1117"/>
                  <a:gd name="T18" fmla="*/ 1473 w 2257"/>
                  <a:gd name="T19" fmla="*/ 972 h 1117"/>
                  <a:gd name="T20" fmla="*/ 1473 w 2257"/>
                  <a:gd name="T21" fmla="*/ 1105 h 1117"/>
                  <a:gd name="T22" fmla="*/ 1413 w 2257"/>
                  <a:gd name="T23" fmla="*/ 1044 h 1117"/>
                  <a:gd name="T24" fmla="*/ 1473 w 2257"/>
                  <a:gd name="T25" fmla="*/ 984 h 1117"/>
                  <a:gd name="T26" fmla="*/ 1531 w 2257"/>
                  <a:gd name="T27" fmla="*/ 1044 h 1117"/>
                  <a:gd name="T28" fmla="*/ 1473 w 2257"/>
                  <a:gd name="T29" fmla="*/ 1105 h 1117"/>
                  <a:gd name="T30" fmla="*/ 1506 w 2257"/>
                  <a:gd name="T31" fmla="*/ 1026 h 1117"/>
                  <a:gd name="T32" fmla="*/ 1476 w 2257"/>
                  <a:gd name="T33" fmla="*/ 1003 h 1117"/>
                  <a:gd name="T34" fmla="*/ 1445 w 2257"/>
                  <a:gd name="T35" fmla="*/ 1003 h 1117"/>
                  <a:gd name="T36" fmla="*/ 1445 w 2257"/>
                  <a:gd name="T37" fmla="*/ 1086 h 1117"/>
                  <a:gd name="T38" fmla="*/ 1457 w 2257"/>
                  <a:gd name="T39" fmla="*/ 1086 h 1117"/>
                  <a:gd name="T40" fmla="*/ 1457 w 2257"/>
                  <a:gd name="T41" fmla="*/ 1050 h 1117"/>
                  <a:gd name="T42" fmla="*/ 1471 w 2257"/>
                  <a:gd name="T43" fmla="*/ 1050 h 1117"/>
                  <a:gd name="T44" fmla="*/ 1495 w 2257"/>
                  <a:gd name="T45" fmla="*/ 1086 h 1117"/>
                  <a:gd name="T46" fmla="*/ 1508 w 2257"/>
                  <a:gd name="T47" fmla="*/ 1086 h 1117"/>
                  <a:gd name="T48" fmla="*/ 1484 w 2257"/>
                  <a:gd name="T49" fmla="*/ 1050 h 1117"/>
                  <a:gd name="T50" fmla="*/ 1506 w 2257"/>
                  <a:gd name="T51" fmla="*/ 1026 h 1117"/>
                  <a:gd name="T52" fmla="*/ 1457 w 2257"/>
                  <a:gd name="T53" fmla="*/ 1040 h 1117"/>
                  <a:gd name="T54" fmla="*/ 1457 w 2257"/>
                  <a:gd name="T55" fmla="*/ 1014 h 1117"/>
                  <a:gd name="T56" fmla="*/ 1475 w 2257"/>
                  <a:gd name="T57" fmla="*/ 1014 h 1117"/>
                  <a:gd name="T58" fmla="*/ 1493 w 2257"/>
                  <a:gd name="T59" fmla="*/ 1025 h 1117"/>
                  <a:gd name="T60" fmla="*/ 1472 w 2257"/>
                  <a:gd name="T61" fmla="*/ 1040 h 1117"/>
                  <a:gd name="T62" fmla="*/ 1457 w 2257"/>
                  <a:gd name="T63" fmla="*/ 1040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7" h="1117">
                    <a:moveTo>
                      <a:pt x="0" y="0"/>
                    </a:moveTo>
                    <a:cubicBezTo>
                      <a:pt x="0" y="1117"/>
                      <a:pt x="0" y="1117"/>
                      <a:pt x="0" y="1117"/>
                    </a:cubicBezTo>
                    <a:cubicBezTo>
                      <a:pt x="1141" y="1117"/>
                      <a:pt x="1141" y="1117"/>
                      <a:pt x="1141" y="1117"/>
                    </a:cubicBezTo>
                    <a:cubicBezTo>
                      <a:pt x="2257" y="0"/>
                      <a:pt x="2257" y="0"/>
                      <a:pt x="2257" y="0"/>
                    </a:cubicBezTo>
                    <a:lnTo>
                      <a:pt x="0" y="0"/>
                    </a:lnTo>
                    <a:close/>
                    <a:moveTo>
                      <a:pt x="1473" y="972"/>
                    </a:moveTo>
                    <a:cubicBezTo>
                      <a:pt x="1433" y="972"/>
                      <a:pt x="1399" y="1003"/>
                      <a:pt x="1399" y="1044"/>
                    </a:cubicBezTo>
                    <a:cubicBezTo>
                      <a:pt x="1399" y="1086"/>
                      <a:pt x="1433" y="1117"/>
                      <a:pt x="1473" y="1117"/>
                    </a:cubicBezTo>
                    <a:cubicBezTo>
                      <a:pt x="1512" y="1117"/>
                      <a:pt x="1546" y="1086"/>
                      <a:pt x="1546" y="1044"/>
                    </a:cubicBezTo>
                    <a:cubicBezTo>
                      <a:pt x="1546" y="1003"/>
                      <a:pt x="1512" y="972"/>
                      <a:pt x="1473" y="972"/>
                    </a:cubicBezTo>
                    <a:close/>
                    <a:moveTo>
                      <a:pt x="1473" y="1105"/>
                    </a:moveTo>
                    <a:cubicBezTo>
                      <a:pt x="1440" y="1105"/>
                      <a:pt x="1413" y="1079"/>
                      <a:pt x="1413" y="1044"/>
                    </a:cubicBezTo>
                    <a:cubicBezTo>
                      <a:pt x="1413" y="1010"/>
                      <a:pt x="1440" y="984"/>
                      <a:pt x="1473" y="984"/>
                    </a:cubicBezTo>
                    <a:cubicBezTo>
                      <a:pt x="1505" y="984"/>
                      <a:pt x="1531" y="1010"/>
                      <a:pt x="1531" y="1044"/>
                    </a:cubicBezTo>
                    <a:cubicBezTo>
                      <a:pt x="1531" y="1079"/>
                      <a:pt x="1505" y="1105"/>
                      <a:pt x="1473" y="1105"/>
                    </a:cubicBezTo>
                    <a:close/>
                    <a:moveTo>
                      <a:pt x="1506" y="1026"/>
                    </a:moveTo>
                    <a:cubicBezTo>
                      <a:pt x="1506" y="1010"/>
                      <a:pt x="1496" y="1003"/>
                      <a:pt x="1476" y="1003"/>
                    </a:cubicBezTo>
                    <a:cubicBezTo>
                      <a:pt x="1445" y="1003"/>
                      <a:pt x="1445" y="1003"/>
                      <a:pt x="1445" y="1003"/>
                    </a:cubicBezTo>
                    <a:cubicBezTo>
                      <a:pt x="1445" y="1086"/>
                      <a:pt x="1445" y="1086"/>
                      <a:pt x="1445" y="1086"/>
                    </a:cubicBezTo>
                    <a:cubicBezTo>
                      <a:pt x="1457" y="1086"/>
                      <a:pt x="1457" y="1086"/>
                      <a:pt x="1457" y="1086"/>
                    </a:cubicBezTo>
                    <a:cubicBezTo>
                      <a:pt x="1457" y="1050"/>
                      <a:pt x="1457" y="1050"/>
                      <a:pt x="1457" y="1050"/>
                    </a:cubicBezTo>
                    <a:cubicBezTo>
                      <a:pt x="1471" y="1050"/>
                      <a:pt x="1471" y="1050"/>
                      <a:pt x="1471" y="1050"/>
                    </a:cubicBezTo>
                    <a:cubicBezTo>
                      <a:pt x="1495" y="1086"/>
                      <a:pt x="1495" y="1086"/>
                      <a:pt x="1495" y="1086"/>
                    </a:cubicBezTo>
                    <a:cubicBezTo>
                      <a:pt x="1508" y="1086"/>
                      <a:pt x="1508" y="1086"/>
                      <a:pt x="1508" y="1086"/>
                    </a:cubicBezTo>
                    <a:cubicBezTo>
                      <a:pt x="1484" y="1050"/>
                      <a:pt x="1484" y="1050"/>
                      <a:pt x="1484" y="1050"/>
                    </a:cubicBezTo>
                    <a:cubicBezTo>
                      <a:pt x="1496" y="1048"/>
                      <a:pt x="1506" y="1041"/>
                      <a:pt x="1506" y="1026"/>
                    </a:cubicBezTo>
                    <a:close/>
                    <a:moveTo>
                      <a:pt x="1457" y="1040"/>
                    </a:moveTo>
                    <a:cubicBezTo>
                      <a:pt x="1457" y="1014"/>
                      <a:pt x="1457" y="1014"/>
                      <a:pt x="1457" y="1014"/>
                    </a:cubicBezTo>
                    <a:cubicBezTo>
                      <a:pt x="1475" y="1014"/>
                      <a:pt x="1475" y="1014"/>
                      <a:pt x="1475" y="1014"/>
                    </a:cubicBezTo>
                    <a:cubicBezTo>
                      <a:pt x="1483" y="1014"/>
                      <a:pt x="1493" y="1015"/>
                      <a:pt x="1493" y="1025"/>
                    </a:cubicBezTo>
                    <a:cubicBezTo>
                      <a:pt x="1493" y="1039"/>
                      <a:pt x="1483" y="1040"/>
                      <a:pt x="1472" y="1040"/>
                    </a:cubicBezTo>
                    <a:cubicBezTo>
                      <a:pt x="1457" y="1040"/>
                      <a:pt x="1457" y="1040"/>
                      <a:pt x="1457" y="10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6"/>
              <p:cNvSpPr>
                <a:spLocks noEditPoints="1"/>
              </p:cNvSpPr>
              <p:nvPr/>
            </p:nvSpPr>
            <p:spPr bwMode="auto">
              <a:xfrm>
                <a:off x="4765" y="4473"/>
                <a:ext cx="424" cy="187"/>
              </a:xfrm>
              <a:custGeom>
                <a:avLst/>
                <a:gdLst>
                  <a:gd name="T0" fmla="*/ 1323 w 1622"/>
                  <a:gd name="T1" fmla="*/ 336 h 715"/>
                  <a:gd name="T2" fmla="*/ 1273 w 1622"/>
                  <a:gd name="T3" fmla="*/ 336 h 715"/>
                  <a:gd name="T4" fmla="*/ 1273 w 1622"/>
                  <a:gd name="T5" fmla="*/ 158 h 715"/>
                  <a:gd name="T6" fmla="*/ 1323 w 1622"/>
                  <a:gd name="T7" fmla="*/ 158 h 715"/>
                  <a:gd name="T8" fmla="*/ 1440 w 1622"/>
                  <a:gd name="T9" fmla="*/ 246 h 715"/>
                  <a:gd name="T10" fmla="*/ 1323 w 1622"/>
                  <a:gd name="T11" fmla="*/ 336 h 715"/>
                  <a:gd name="T12" fmla="*/ 796 w 1622"/>
                  <a:gd name="T13" fmla="*/ 464 h 715"/>
                  <a:gd name="T14" fmla="*/ 725 w 1622"/>
                  <a:gd name="T15" fmla="*/ 452 h 715"/>
                  <a:gd name="T16" fmla="*/ 795 w 1622"/>
                  <a:gd name="T17" fmla="*/ 230 h 715"/>
                  <a:gd name="T18" fmla="*/ 797 w 1622"/>
                  <a:gd name="T19" fmla="*/ 230 h 715"/>
                  <a:gd name="T20" fmla="*/ 866 w 1622"/>
                  <a:gd name="T21" fmla="*/ 453 h 715"/>
                  <a:gd name="T22" fmla="*/ 796 w 1622"/>
                  <a:gd name="T23" fmla="*/ 464 h 715"/>
                  <a:gd name="T24" fmla="*/ 1310 w 1622"/>
                  <a:gd name="T25" fmla="*/ 12 h 715"/>
                  <a:gd name="T26" fmla="*/ 1087 w 1622"/>
                  <a:gd name="T27" fmla="*/ 12 h 715"/>
                  <a:gd name="T28" fmla="*/ 1087 w 1622"/>
                  <a:gd name="T29" fmla="*/ 540 h 715"/>
                  <a:gd name="T30" fmla="*/ 893 w 1622"/>
                  <a:gd name="T31" fmla="*/ 12 h 715"/>
                  <a:gd name="T32" fmla="*/ 701 w 1622"/>
                  <a:gd name="T33" fmla="*/ 12 h 715"/>
                  <a:gd name="T34" fmla="*/ 535 w 1622"/>
                  <a:gd name="T35" fmla="*/ 454 h 715"/>
                  <a:gd name="T36" fmla="*/ 312 w 1622"/>
                  <a:gd name="T37" fmla="*/ 276 h 715"/>
                  <a:gd name="T38" fmla="*/ 189 w 1622"/>
                  <a:gd name="T39" fmla="*/ 197 h 715"/>
                  <a:gd name="T40" fmla="*/ 290 w 1622"/>
                  <a:gd name="T41" fmla="*/ 151 h 715"/>
                  <a:gd name="T42" fmla="*/ 452 w 1622"/>
                  <a:gd name="T43" fmla="*/ 194 h 715"/>
                  <a:gd name="T44" fmla="*/ 529 w 1622"/>
                  <a:gd name="T45" fmla="*/ 60 h 715"/>
                  <a:gd name="T46" fmla="*/ 278 w 1622"/>
                  <a:gd name="T47" fmla="*/ 0 h 715"/>
                  <a:gd name="T48" fmla="*/ 277 w 1622"/>
                  <a:gd name="T49" fmla="*/ 0 h 715"/>
                  <a:gd name="T50" fmla="*/ 55 w 1622"/>
                  <a:gd name="T51" fmla="*/ 81 h 715"/>
                  <a:gd name="T52" fmla="*/ 2 w 1622"/>
                  <a:gd name="T53" fmla="*/ 211 h 715"/>
                  <a:gd name="T54" fmla="*/ 78 w 1622"/>
                  <a:gd name="T55" fmla="*/ 366 h 715"/>
                  <a:gd name="T56" fmla="*/ 229 w 1622"/>
                  <a:gd name="T57" fmla="*/ 435 h 715"/>
                  <a:gd name="T58" fmla="*/ 341 w 1622"/>
                  <a:gd name="T59" fmla="*/ 506 h 715"/>
                  <a:gd name="T60" fmla="*/ 326 w 1622"/>
                  <a:gd name="T61" fmla="*/ 541 h 715"/>
                  <a:gd name="T62" fmla="*/ 255 w 1622"/>
                  <a:gd name="T63" fmla="*/ 564 h 715"/>
                  <a:gd name="T64" fmla="*/ 71 w 1622"/>
                  <a:gd name="T65" fmla="*/ 511 h 715"/>
                  <a:gd name="T66" fmla="*/ 2 w 1622"/>
                  <a:gd name="T67" fmla="*/ 648 h 715"/>
                  <a:gd name="T68" fmla="*/ 253 w 1622"/>
                  <a:gd name="T69" fmla="*/ 715 h 715"/>
                  <a:gd name="T70" fmla="*/ 265 w 1622"/>
                  <a:gd name="T71" fmla="*/ 715 h 715"/>
                  <a:gd name="T72" fmla="*/ 456 w 1622"/>
                  <a:gd name="T73" fmla="*/ 650 h 715"/>
                  <a:gd name="T74" fmla="*/ 464 w 1622"/>
                  <a:gd name="T75" fmla="*/ 643 h 715"/>
                  <a:gd name="T76" fmla="*/ 442 w 1622"/>
                  <a:gd name="T77" fmla="*/ 703 h 715"/>
                  <a:gd name="T78" fmla="*/ 644 w 1622"/>
                  <a:gd name="T79" fmla="*/ 703 h 715"/>
                  <a:gd name="T80" fmla="*/ 678 w 1622"/>
                  <a:gd name="T81" fmla="*/ 600 h 715"/>
                  <a:gd name="T82" fmla="*/ 796 w 1622"/>
                  <a:gd name="T83" fmla="*/ 619 h 715"/>
                  <a:gd name="T84" fmla="*/ 912 w 1622"/>
                  <a:gd name="T85" fmla="*/ 601 h 715"/>
                  <a:gd name="T86" fmla="*/ 944 w 1622"/>
                  <a:gd name="T87" fmla="*/ 703 h 715"/>
                  <a:gd name="T88" fmla="*/ 1273 w 1622"/>
                  <a:gd name="T89" fmla="*/ 703 h 715"/>
                  <a:gd name="T90" fmla="*/ 1273 w 1622"/>
                  <a:gd name="T91" fmla="*/ 489 h 715"/>
                  <a:gd name="T92" fmla="*/ 1345 w 1622"/>
                  <a:gd name="T93" fmla="*/ 489 h 715"/>
                  <a:gd name="T94" fmla="*/ 1622 w 1622"/>
                  <a:gd name="T95" fmla="*/ 253 h 715"/>
                  <a:gd name="T96" fmla="*/ 1310 w 1622"/>
                  <a:gd name="T97" fmla="*/ 12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22" h="715">
                    <a:moveTo>
                      <a:pt x="1323" y="336"/>
                    </a:moveTo>
                    <a:cubicBezTo>
                      <a:pt x="1273" y="336"/>
                      <a:pt x="1273" y="336"/>
                      <a:pt x="1273" y="336"/>
                    </a:cubicBezTo>
                    <a:cubicBezTo>
                      <a:pt x="1273" y="158"/>
                      <a:pt x="1273" y="158"/>
                      <a:pt x="1273" y="158"/>
                    </a:cubicBezTo>
                    <a:cubicBezTo>
                      <a:pt x="1323" y="158"/>
                      <a:pt x="1323" y="158"/>
                      <a:pt x="1323" y="158"/>
                    </a:cubicBezTo>
                    <a:cubicBezTo>
                      <a:pt x="1388" y="158"/>
                      <a:pt x="1440" y="179"/>
                      <a:pt x="1440" y="246"/>
                    </a:cubicBezTo>
                    <a:cubicBezTo>
                      <a:pt x="1440" y="315"/>
                      <a:pt x="1388" y="336"/>
                      <a:pt x="1323" y="336"/>
                    </a:cubicBezTo>
                    <a:moveTo>
                      <a:pt x="796" y="464"/>
                    </a:moveTo>
                    <a:cubicBezTo>
                      <a:pt x="770" y="464"/>
                      <a:pt x="746" y="460"/>
                      <a:pt x="725" y="452"/>
                    </a:cubicBezTo>
                    <a:cubicBezTo>
                      <a:pt x="795" y="230"/>
                      <a:pt x="795" y="230"/>
                      <a:pt x="795" y="230"/>
                    </a:cubicBezTo>
                    <a:cubicBezTo>
                      <a:pt x="797" y="230"/>
                      <a:pt x="797" y="230"/>
                      <a:pt x="797" y="230"/>
                    </a:cubicBezTo>
                    <a:cubicBezTo>
                      <a:pt x="866" y="453"/>
                      <a:pt x="866" y="453"/>
                      <a:pt x="866" y="453"/>
                    </a:cubicBezTo>
                    <a:cubicBezTo>
                      <a:pt x="845" y="460"/>
                      <a:pt x="821" y="464"/>
                      <a:pt x="796" y="464"/>
                    </a:cubicBezTo>
                    <a:moveTo>
                      <a:pt x="1310" y="12"/>
                    </a:moveTo>
                    <a:cubicBezTo>
                      <a:pt x="1087" y="12"/>
                      <a:pt x="1087" y="12"/>
                      <a:pt x="1087" y="12"/>
                    </a:cubicBezTo>
                    <a:cubicBezTo>
                      <a:pt x="1087" y="540"/>
                      <a:pt x="1087" y="540"/>
                      <a:pt x="1087" y="540"/>
                    </a:cubicBezTo>
                    <a:cubicBezTo>
                      <a:pt x="893" y="12"/>
                      <a:pt x="893" y="12"/>
                      <a:pt x="893" y="12"/>
                    </a:cubicBezTo>
                    <a:cubicBezTo>
                      <a:pt x="701" y="12"/>
                      <a:pt x="701" y="12"/>
                      <a:pt x="701" y="12"/>
                    </a:cubicBezTo>
                    <a:cubicBezTo>
                      <a:pt x="535" y="454"/>
                      <a:pt x="535" y="454"/>
                      <a:pt x="535" y="454"/>
                    </a:cubicBezTo>
                    <a:cubicBezTo>
                      <a:pt x="518" y="342"/>
                      <a:pt x="403" y="304"/>
                      <a:pt x="312" y="276"/>
                    </a:cubicBezTo>
                    <a:cubicBezTo>
                      <a:pt x="252" y="256"/>
                      <a:pt x="189" y="228"/>
                      <a:pt x="189" y="197"/>
                    </a:cubicBezTo>
                    <a:cubicBezTo>
                      <a:pt x="189" y="171"/>
                      <a:pt x="223" y="147"/>
                      <a:pt x="290" y="151"/>
                    </a:cubicBezTo>
                    <a:cubicBezTo>
                      <a:pt x="335" y="153"/>
                      <a:pt x="374" y="156"/>
                      <a:pt x="452" y="194"/>
                    </a:cubicBezTo>
                    <a:cubicBezTo>
                      <a:pt x="529" y="60"/>
                      <a:pt x="529" y="60"/>
                      <a:pt x="529" y="60"/>
                    </a:cubicBezTo>
                    <a:cubicBezTo>
                      <a:pt x="458" y="24"/>
                      <a:pt x="359" y="0"/>
                      <a:pt x="278" y="0"/>
                    </a:cubicBezTo>
                    <a:cubicBezTo>
                      <a:pt x="277" y="0"/>
                      <a:pt x="277" y="0"/>
                      <a:pt x="277" y="0"/>
                    </a:cubicBezTo>
                    <a:cubicBezTo>
                      <a:pt x="182" y="0"/>
                      <a:pt x="104" y="31"/>
                      <a:pt x="55" y="81"/>
                    </a:cubicBezTo>
                    <a:cubicBezTo>
                      <a:pt x="21" y="117"/>
                      <a:pt x="3" y="161"/>
                      <a:pt x="2" y="211"/>
                    </a:cubicBezTo>
                    <a:cubicBezTo>
                      <a:pt x="0" y="279"/>
                      <a:pt x="26" y="328"/>
                      <a:pt x="78" y="366"/>
                    </a:cubicBezTo>
                    <a:cubicBezTo>
                      <a:pt x="122" y="399"/>
                      <a:pt x="179" y="420"/>
                      <a:pt x="229" y="435"/>
                    </a:cubicBezTo>
                    <a:cubicBezTo>
                      <a:pt x="291" y="454"/>
                      <a:pt x="341" y="471"/>
                      <a:pt x="341" y="506"/>
                    </a:cubicBezTo>
                    <a:cubicBezTo>
                      <a:pt x="340" y="519"/>
                      <a:pt x="336" y="531"/>
                      <a:pt x="326" y="541"/>
                    </a:cubicBezTo>
                    <a:cubicBezTo>
                      <a:pt x="311" y="557"/>
                      <a:pt x="287" y="563"/>
                      <a:pt x="255" y="564"/>
                    </a:cubicBezTo>
                    <a:cubicBezTo>
                      <a:pt x="192" y="565"/>
                      <a:pt x="145" y="555"/>
                      <a:pt x="71" y="511"/>
                    </a:cubicBezTo>
                    <a:cubicBezTo>
                      <a:pt x="2" y="648"/>
                      <a:pt x="2" y="648"/>
                      <a:pt x="2" y="648"/>
                    </a:cubicBezTo>
                    <a:cubicBezTo>
                      <a:pt x="76" y="690"/>
                      <a:pt x="164" y="715"/>
                      <a:pt x="253" y="715"/>
                    </a:cubicBezTo>
                    <a:cubicBezTo>
                      <a:pt x="265" y="715"/>
                      <a:pt x="265" y="715"/>
                      <a:pt x="265" y="715"/>
                    </a:cubicBezTo>
                    <a:cubicBezTo>
                      <a:pt x="343" y="713"/>
                      <a:pt x="406" y="691"/>
                      <a:pt x="456" y="650"/>
                    </a:cubicBezTo>
                    <a:cubicBezTo>
                      <a:pt x="464" y="643"/>
                      <a:pt x="464" y="643"/>
                      <a:pt x="464" y="643"/>
                    </a:cubicBezTo>
                    <a:cubicBezTo>
                      <a:pt x="442" y="703"/>
                      <a:pt x="442" y="703"/>
                      <a:pt x="442" y="703"/>
                    </a:cubicBezTo>
                    <a:cubicBezTo>
                      <a:pt x="644" y="703"/>
                      <a:pt x="644" y="703"/>
                      <a:pt x="644" y="703"/>
                    </a:cubicBezTo>
                    <a:cubicBezTo>
                      <a:pt x="678" y="600"/>
                      <a:pt x="678" y="600"/>
                      <a:pt x="678" y="600"/>
                    </a:cubicBezTo>
                    <a:cubicBezTo>
                      <a:pt x="713" y="612"/>
                      <a:pt x="753" y="619"/>
                      <a:pt x="796" y="619"/>
                    </a:cubicBezTo>
                    <a:cubicBezTo>
                      <a:pt x="838" y="619"/>
                      <a:pt x="877" y="612"/>
                      <a:pt x="912" y="601"/>
                    </a:cubicBezTo>
                    <a:cubicBezTo>
                      <a:pt x="944" y="703"/>
                      <a:pt x="944" y="703"/>
                      <a:pt x="944" y="703"/>
                    </a:cubicBezTo>
                    <a:cubicBezTo>
                      <a:pt x="1273" y="703"/>
                      <a:pt x="1273" y="703"/>
                      <a:pt x="1273" y="703"/>
                    </a:cubicBezTo>
                    <a:cubicBezTo>
                      <a:pt x="1273" y="489"/>
                      <a:pt x="1273" y="489"/>
                      <a:pt x="1273" y="489"/>
                    </a:cubicBezTo>
                    <a:cubicBezTo>
                      <a:pt x="1345" y="489"/>
                      <a:pt x="1345" y="489"/>
                      <a:pt x="1345" y="489"/>
                    </a:cubicBezTo>
                    <a:cubicBezTo>
                      <a:pt x="1519" y="489"/>
                      <a:pt x="1622" y="401"/>
                      <a:pt x="1622" y="253"/>
                    </a:cubicBezTo>
                    <a:cubicBezTo>
                      <a:pt x="1622" y="88"/>
                      <a:pt x="1522" y="12"/>
                      <a:pt x="1310" y="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31" name="Oval 29"/>
          <p:cNvSpPr>
            <a:spLocks noChangeArrowheads="1"/>
          </p:cNvSpPr>
          <p:nvPr/>
        </p:nvSpPr>
        <p:spPr bwMode="auto">
          <a:xfrm>
            <a:off x="12142971" y="5900481"/>
            <a:ext cx="1801629" cy="884070"/>
          </a:xfrm>
          <a:prstGeom prst="rect">
            <a:avLst/>
          </a:prstGeom>
          <a:solidFill>
            <a:schemeClr val="bg1">
              <a:lumMod val="95000"/>
            </a:schemeClr>
          </a:solidFill>
          <a:ln w="0">
            <a:noFill/>
            <a:prstDash val="solid"/>
            <a:round/>
            <a:headEnd/>
            <a:tailEnd/>
          </a:ln>
        </p:spPr>
        <p:txBody>
          <a:bodyPr vert="horz" wrap="square" lIns="0" tIns="72000" rIns="144000" bIns="72000" numCol="1" anchor="ctr" anchorCtr="0" compatLnSpc="1">
            <a:prstTxWarp prst="textNoShape">
              <a:avLst/>
            </a:prstTxWarp>
            <a:spAutoFit/>
          </a:bodyPr>
          <a:lstStyle/>
          <a:p>
            <a:pPr algn="ctr"/>
            <a:r>
              <a:rPr lang="en-GB" sz="1600" b="1" dirty="0"/>
              <a:t>Text / CSV / XLS / XML / PDF / FTP / SFTP</a:t>
            </a:r>
            <a:endParaRPr lang="en-US" sz="1600" b="1" dirty="0"/>
          </a:p>
        </p:txBody>
      </p:sp>
      <p:grpSp>
        <p:nvGrpSpPr>
          <p:cNvPr id="26" name="Group 25"/>
          <p:cNvGrpSpPr/>
          <p:nvPr/>
        </p:nvGrpSpPr>
        <p:grpSpPr>
          <a:xfrm>
            <a:off x="11485370" y="2038484"/>
            <a:ext cx="2459229" cy="1134037"/>
            <a:chOff x="11485370" y="2038484"/>
            <a:chExt cx="2459229" cy="1134037"/>
          </a:xfrm>
        </p:grpSpPr>
        <p:grpSp>
          <p:nvGrpSpPr>
            <p:cNvPr id="51" name="Group 50"/>
            <p:cNvGrpSpPr/>
            <p:nvPr/>
          </p:nvGrpSpPr>
          <p:grpSpPr>
            <a:xfrm>
              <a:off x="11485370" y="2038484"/>
              <a:ext cx="2459229" cy="1134037"/>
              <a:chOff x="14074346" y="2271649"/>
              <a:chExt cx="5198756" cy="2397330"/>
            </a:xfrm>
          </p:grpSpPr>
          <p:sp>
            <p:nvSpPr>
              <p:cNvPr id="50" name="Rectangle 49"/>
              <p:cNvSpPr/>
              <p:nvPr/>
            </p:nvSpPr>
            <p:spPr>
              <a:xfrm>
                <a:off x="14074346" y="2271649"/>
                <a:ext cx="5198756" cy="239733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8087796" y="3682314"/>
                <a:ext cx="827304" cy="808200"/>
              </a:xfrm>
              <a:prstGeom prst="rect">
                <a:avLst/>
              </a:prstGeom>
            </p:spPr>
          </p:pic>
          <p:pic>
            <p:nvPicPr>
              <p:cNvPr id="4" name="Picture 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445979" y="2456759"/>
                <a:ext cx="1262110" cy="1020206"/>
              </a:xfrm>
              <a:prstGeom prst="rect">
                <a:avLst/>
              </a:prstGeom>
            </p:spPr>
          </p:pic>
          <p:pic>
            <p:nvPicPr>
              <p:cNvPr id="5" name="Picture 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341451" y="3576312"/>
                <a:ext cx="1471166" cy="1020206"/>
              </a:xfrm>
              <a:prstGeom prst="rect">
                <a:avLst/>
              </a:prstGeom>
            </p:spPr>
          </p:pic>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8097348" y="2562761"/>
                <a:ext cx="808200" cy="808200"/>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968248" y="3382930"/>
                <a:ext cx="1883168" cy="245213"/>
              </a:xfrm>
              <a:prstGeom prst="rect">
                <a:avLst/>
              </a:prstGeom>
            </p:spPr>
          </p:pic>
          <p:pic>
            <p:nvPicPr>
              <p:cNvPr id="9" name="Picture 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6043244" y="3971495"/>
                <a:ext cx="1733179" cy="530122"/>
              </a:xfrm>
              <a:prstGeom prst="rect">
                <a:avLst/>
              </a:prstGeom>
            </p:spPr>
          </p:pic>
        </p:grpSp>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429042" y="2161607"/>
              <a:ext cx="772054" cy="218730"/>
            </a:xfrm>
            <a:prstGeom prst="rect">
              <a:avLst/>
            </a:prstGeom>
          </p:spPr>
        </p:pic>
      </p:grpSp>
    </p:spTree>
    <p:extLst>
      <p:ext uri="{BB962C8B-B14F-4D97-AF65-F5344CB8AC3E}">
        <p14:creationId xmlns:p14="http://schemas.microsoft.com/office/powerpoint/2010/main" val="18376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p:cTn id="11" dur="500" fill="hold"/>
                                        <p:tgtEl>
                                          <p:spTgt spid="116"/>
                                        </p:tgtEl>
                                        <p:attrNameLst>
                                          <p:attrName>ppt_w</p:attrName>
                                        </p:attrNameLst>
                                      </p:cBhvr>
                                      <p:tavLst>
                                        <p:tav tm="0">
                                          <p:val>
                                            <p:fltVal val="0"/>
                                          </p:val>
                                        </p:tav>
                                        <p:tav tm="100000">
                                          <p:val>
                                            <p:strVal val="#ppt_w"/>
                                          </p:val>
                                        </p:tav>
                                      </p:tavLst>
                                    </p:anim>
                                    <p:anim calcmode="lin" valueType="num">
                                      <p:cBhvr>
                                        <p:cTn id="12" dur="500" fill="hold"/>
                                        <p:tgtEl>
                                          <p:spTgt spid="116"/>
                                        </p:tgtEl>
                                        <p:attrNameLst>
                                          <p:attrName>ppt_h</p:attrName>
                                        </p:attrNameLst>
                                      </p:cBhvr>
                                      <p:tavLst>
                                        <p:tav tm="0">
                                          <p:val>
                                            <p:fltVal val="0"/>
                                          </p:val>
                                        </p:tav>
                                        <p:tav tm="100000">
                                          <p:val>
                                            <p:strVal val="#ppt_h"/>
                                          </p:val>
                                        </p:tav>
                                      </p:tavLst>
                                    </p:anim>
                                    <p:animEffect transition="in" filter="fade">
                                      <p:cBhvr>
                                        <p:cTn id="13" dur="500"/>
                                        <p:tgtEl>
                                          <p:spTgt spid="11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00"/>
                                        </p:tgtEl>
                                        <p:attrNameLst>
                                          <p:attrName>style.visibility</p:attrName>
                                        </p:attrNameLst>
                                      </p:cBhvr>
                                      <p:to>
                                        <p:strVal val="visible"/>
                                      </p:to>
                                    </p:set>
                                    <p:anim calcmode="lin" valueType="num">
                                      <p:cBhvr>
                                        <p:cTn id="17" dur="500" fill="hold"/>
                                        <p:tgtEl>
                                          <p:spTgt spid="200"/>
                                        </p:tgtEl>
                                        <p:attrNameLst>
                                          <p:attrName>ppt_w</p:attrName>
                                        </p:attrNameLst>
                                      </p:cBhvr>
                                      <p:tavLst>
                                        <p:tav tm="0">
                                          <p:val>
                                            <p:fltVal val="0"/>
                                          </p:val>
                                        </p:tav>
                                        <p:tav tm="100000">
                                          <p:val>
                                            <p:strVal val="#ppt_w"/>
                                          </p:val>
                                        </p:tav>
                                      </p:tavLst>
                                    </p:anim>
                                    <p:anim calcmode="lin" valueType="num">
                                      <p:cBhvr>
                                        <p:cTn id="18" dur="500" fill="hold"/>
                                        <p:tgtEl>
                                          <p:spTgt spid="200"/>
                                        </p:tgtEl>
                                        <p:attrNameLst>
                                          <p:attrName>ppt_h</p:attrName>
                                        </p:attrNameLst>
                                      </p:cBhvr>
                                      <p:tavLst>
                                        <p:tav tm="0">
                                          <p:val>
                                            <p:fltVal val="0"/>
                                          </p:val>
                                        </p:tav>
                                        <p:tav tm="100000">
                                          <p:val>
                                            <p:strVal val="#ppt_h"/>
                                          </p:val>
                                        </p:tav>
                                      </p:tavLst>
                                    </p:anim>
                                    <p:animEffect transition="in" filter="fade">
                                      <p:cBhvr>
                                        <p:cTn id="19" dur="500"/>
                                        <p:tgtEl>
                                          <p:spTgt spid="200"/>
                                        </p:tgtEl>
                                      </p:cBhvr>
                                    </p:animEffect>
                                  </p:childTnLst>
                                </p:cTn>
                              </p:par>
                              <p:par>
                                <p:cTn id="20" presetID="53" presetClass="entr" presetSubtype="16" fill="hold" nodeType="withEffect">
                                  <p:stCondLst>
                                    <p:cond delay="0"/>
                                  </p:stCondLst>
                                  <p:childTnLst>
                                    <p:set>
                                      <p:cBhvr>
                                        <p:cTn id="21" dur="1" fill="hold">
                                          <p:stCondLst>
                                            <p:cond delay="0"/>
                                          </p:stCondLst>
                                        </p:cTn>
                                        <p:tgtEl>
                                          <p:spTgt spid="233"/>
                                        </p:tgtEl>
                                        <p:attrNameLst>
                                          <p:attrName>style.visibility</p:attrName>
                                        </p:attrNameLst>
                                      </p:cBhvr>
                                      <p:to>
                                        <p:strVal val="visible"/>
                                      </p:to>
                                    </p:set>
                                    <p:anim calcmode="lin" valueType="num">
                                      <p:cBhvr>
                                        <p:cTn id="22" dur="500" fill="hold"/>
                                        <p:tgtEl>
                                          <p:spTgt spid="233"/>
                                        </p:tgtEl>
                                        <p:attrNameLst>
                                          <p:attrName>ppt_w</p:attrName>
                                        </p:attrNameLst>
                                      </p:cBhvr>
                                      <p:tavLst>
                                        <p:tav tm="0">
                                          <p:val>
                                            <p:fltVal val="0"/>
                                          </p:val>
                                        </p:tav>
                                        <p:tav tm="100000">
                                          <p:val>
                                            <p:strVal val="#ppt_w"/>
                                          </p:val>
                                        </p:tav>
                                      </p:tavLst>
                                    </p:anim>
                                    <p:anim calcmode="lin" valueType="num">
                                      <p:cBhvr>
                                        <p:cTn id="23" dur="500" fill="hold"/>
                                        <p:tgtEl>
                                          <p:spTgt spid="233"/>
                                        </p:tgtEl>
                                        <p:attrNameLst>
                                          <p:attrName>ppt_h</p:attrName>
                                        </p:attrNameLst>
                                      </p:cBhvr>
                                      <p:tavLst>
                                        <p:tav tm="0">
                                          <p:val>
                                            <p:fltVal val="0"/>
                                          </p:val>
                                        </p:tav>
                                        <p:tav tm="100000">
                                          <p:val>
                                            <p:strVal val="#ppt_h"/>
                                          </p:val>
                                        </p:tav>
                                      </p:tavLst>
                                    </p:anim>
                                    <p:animEffect transition="in" filter="fade">
                                      <p:cBhvr>
                                        <p:cTn id="24" dur="500"/>
                                        <p:tgtEl>
                                          <p:spTgt spid="233"/>
                                        </p:tgtEl>
                                      </p:cBhvr>
                                    </p:animEffect>
                                  </p:childTnLst>
                                </p:cTn>
                              </p:par>
                              <p:par>
                                <p:cTn id="25" presetID="53" presetClass="entr" presetSubtype="16" fill="hold" nodeType="withEffect">
                                  <p:stCondLst>
                                    <p:cond delay="0"/>
                                  </p:stCondLst>
                                  <p:childTnLst>
                                    <p:set>
                                      <p:cBhvr>
                                        <p:cTn id="26" dur="1" fill="hold">
                                          <p:stCondLst>
                                            <p:cond delay="0"/>
                                          </p:stCondLst>
                                        </p:cTn>
                                        <p:tgtEl>
                                          <p:spTgt spid="202"/>
                                        </p:tgtEl>
                                        <p:attrNameLst>
                                          <p:attrName>style.visibility</p:attrName>
                                        </p:attrNameLst>
                                      </p:cBhvr>
                                      <p:to>
                                        <p:strVal val="visible"/>
                                      </p:to>
                                    </p:set>
                                    <p:anim calcmode="lin" valueType="num">
                                      <p:cBhvr>
                                        <p:cTn id="27" dur="500" fill="hold"/>
                                        <p:tgtEl>
                                          <p:spTgt spid="202"/>
                                        </p:tgtEl>
                                        <p:attrNameLst>
                                          <p:attrName>ppt_w</p:attrName>
                                        </p:attrNameLst>
                                      </p:cBhvr>
                                      <p:tavLst>
                                        <p:tav tm="0">
                                          <p:val>
                                            <p:fltVal val="0"/>
                                          </p:val>
                                        </p:tav>
                                        <p:tav tm="100000">
                                          <p:val>
                                            <p:strVal val="#ppt_w"/>
                                          </p:val>
                                        </p:tav>
                                      </p:tavLst>
                                    </p:anim>
                                    <p:anim calcmode="lin" valueType="num">
                                      <p:cBhvr>
                                        <p:cTn id="28" dur="500" fill="hold"/>
                                        <p:tgtEl>
                                          <p:spTgt spid="202"/>
                                        </p:tgtEl>
                                        <p:attrNameLst>
                                          <p:attrName>ppt_h</p:attrName>
                                        </p:attrNameLst>
                                      </p:cBhvr>
                                      <p:tavLst>
                                        <p:tav tm="0">
                                          <p:val>
                                            <p:fltVal val="0"/>
                                          </p:val>
                                        </p:tav>
                                        <p:tav tm="100000">
                                          <p:val>
                                            <p:strVal val="#ppt_h"/>
                                          </p:val>
                                        </p:tav>
                                      </p:tavLst>
                                    </p:anim>
                                    <p:animEffect transition="in" filter="fade">
                                      <p:cBhvr>
                                        <p:cTn id="29" dur="500"/>
                                        <p:tgtEl>
                                          <p:spTgt spid="202"/>
                                        </p:tgtEl>
                                      </p:cBhvr>
                                    </p:animEffect>
                                  </p:childTnLst>
                                </p:cTn>
                              </p:par>
                              <p:par>
                                <p:cTn id="30" presetID="53" presetClass="entr" presetSubtype="16" fill="hold" nodeType="withEffect">
                                  <p:stCondLst>
                                    <p:cond delay="0"/>
                                  </p:stCondLst>
                                  <p:childTnLst>
                                    <p:set>
                                      <p:cBhvr>
                                        <p:cTn id="31" dur="1" fill="hold">
                                          <p:stCondLst>
                                            <p:cond delay="0"/>
                                          </p:stCondLst>
                                        </p:cTn>
                                        <p:tgtEl>
                                          <p:spTgt spid="203"/>
                                        </p:tgtEl>
                                        <p:attrNameLst>
                                          <p:attrName>style.visibility</p:attrName>
                                        </p:attrNameLst>
                                      </p:cBhvr>
                                      <p:to>
                                        <p:strVal val="visible"/>
                                      </p:to>
                                    </p:set>
                                    <p:anim calcmode="lin" valueType="num">
                                      <p:cBhvr>
                                        <p:cTn id="32" dur="500" fill="hold"/>
                                        <p:tgtEl>
                                          <p:spTgt spid="203"/>
                                        </p:tgtEl>
                                        <p:attrNameLst>
                                          <p:attrName>ppt_w</p:attrName>
                                        </p:attrNameLst>
                                      </p:cBhvr>
                                      <p:tavLst>
                                        <p:tav tm="0">
                                          <p:val>
                                            <p:fltVal val="0"/>
                                          </p:val>
                                        </p:tav>
                                        <p:tav tm="100000">
                                          <p:val>
                                            <p:strVal val="#ppt_w"/>
                                          </p:val>
                                        </p:tav>
                                      </p:tavLst>
                                    </p:anim>
                                    <p:anim calcmode="lin" valueType="num">
                                      <p:cBhvr>
                                        <p:cTn id="33" dur="500" fill="hold"/>
                                        <p:tgtEl>
                                          <p:spTgt spid="203"/>
                                        </p:tgtEl>
                                        <p:attrNameLst>
                                          <p:attrName>ppt_h</p:attrName>
                                        </p:attrNameLst>
                                      </p:cBhvr>
                                      <p:tavLst>
                                        <p:tav tm="0">
                                          <p:val>
                                            <p:fltVal val="0"/>
                                          </p:val>
                                        </p:tav>
                                        <p:tav tm="100000">
                                          <p:val>
                                            <p:strVal val="#ppt_h"/>
                                          </p:val>
                                        </p:tav>
                                      </p:tavLst>
                                    </p:anim>
                                    <p:animEffect transition="in" filter="fade">
                                      <p:cBhvr>
                                        <p:cTn id="34" dur="500"/>
                                        <p:tgtEl>
                                          <p:spTgt spid="203"/>
                                        </p:tgtEl>
                                      </p:cBhvr>
                                    </p:animEffect>
                                  </p:childTnLst>
                                </p:cTn>
                              </p:par>
                              <p:par>
                                <p:cTn id="35" presetID="53" presetClass="entr" presetSubtype="16" fill="hold" nodeType="withEffect">
                                  <p:stCondLst>
                                    <p:cond delay="0"/>
                                  </p:stCondLst>
                                  <p:childTnLst>
                                    <p:set>
                                      <p:cBhvr>
                                        <p:cTn id="36" dur="1" fill="hold">
                                          <p:stCondLst>
                                            <p:cond delay="0"/>
                                          </p:stCondLst>
                                        </p:cTn>
                                        <p:tgtEl>
                                          <p:spTgt spid="204"/>
                                        </p:tgtEl>
                                        <p:attrNameLst>
                                          <p:attrName>style.visibility</p:attrName>
                                        </p:attrNameLst>
                                      </p:cBhvr>
                                      <p:to>
                                        <p:strVal val="visible"/>
                                      </p:to>
                                    </p:set>
                                    <p:anim calcmode="lin" valueType="num">
                                      <p:cBhvr>
                                        <p:cTn id="37" dur="500" fill="hold"/>
                                        <p:tgtEl>
                                          <p:spTgt spid="204"/>
                                        </p:tgtEl>
                                        <p:attrNameLst>
                                          <p:attrName>ppt_w</p:attrName>
                                        </p:attrNameLst>
                                      </p:cBhvr>
                                      <p:tavLst>
                                        <p:tav tm="0">
                                          <p:val>
                                            <p:fltVal val="0"/>
                                          </p:val>
                                        </p:tav>
                                        <p:tav tm="100000">
                                          <p:val>
                                            <p:strVal val="#ppt_w"/>
                                          </p:val>
                                        </p:tav>
                                      </p:tavLst>
                                    </p:anim>
                                    <p:anim calcmode="lin" valueType="num">
                                      <p:cBhvr>
                                        <p:cTn id="38" dur="500" fill="hold"/>
                                        <p:tgtEl>
                                          <p:spTgt spid="204"/>
                                        </p:tgtEl>
                                        <p:attrNameLst>
                                          <p:attrName>ppt_h</p:attrName>
                                        </p:attrNameLst>
                                      </p:cBhvr>
                                      <p:tavLst>
                                        <p:tav tm="0">
                                          <p:val>
                                            <p:fltVal val="0"/>
                                          </p:val>
                                        </p:tav>
                                        <p:tav tm="100000">
                                          <p:val>
                                            <p:strVal val="#ppt_h"/>
                                          </p:val>
                                        </p:tav>
                                      </p:tavLst>
                                    </p:anim>
                                    <p:animEffect transition="in" filter="fade">
                                      <p:cBhvr>
                                        <p:cTn id="39" dur="500"/>
                                        <p:tgtEl>
                                          <p:spTgt spid="204"/>
                                        </p:tgtEl>
                                      </p:cBhvr>
                                    </p:animEffect>
                                  </p:childTnLst>
                                </p:cTn>
                              </p:par>
                              <p:par>
                                <p:cTn id="40" presetID="53" presetClass="entr" presetSubtype="16"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53" presetClass="entr" presetSubtype="16"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anim calcmode="lin" valueType="num">
                                      <p:cBhvr>
                                        <p:cTn id="47" dur="500" fill="hold"/>
                                        <p:tgtEl>
                                          <p:spTgt spid="93"/>
                                        </p:tgtEl>
                                        <p:attrNameLst>
                                          <p:attrName>ppt_w</p:attrName>
                                        </p:attrNameLst>
                                      </p:cBhvr>
                                      <p:tavLst>
                                        <p:tav tm="0">
                                          <p:val>
                                            <p:fltVal val="0"/>
                                          </p:val>
                                        </p:tav>
                                        <p:tav tm="100000">
                                          <p:val>
                                            <p:strVal val="#ppt_w"/>
                                          </p:val>
                                        </p:tav>
                                      </p:tavLst>
                                    </p:anim>
                                    <p:anim calcmode="lin" valueType="num">
                                      <p:cBhvr>
                                        <p:cTn id="48" dur="500" fill="hold"/>
                                        <p:tgtEl>
                                          <p:spTgt spid="93"/>
                                        </p:tgtEl>
                                        <p:attrNameLst>
                                          <p:attrName>ppt_h</p:attrName>
                                        </p:attrNameLst>
                                      </p:cBhvr>
                                      <p:tavLst>
                                        <p:tav tm="0">
                                          <p:val>
                                            <p:fltVal val="0"/>
                                          </p:val>
                                        </p:tav>
                                        <p:tav tm="100000">
                                          <p:val>
                                            <p:strVal val="#ppt_h"/>
                                          </p:val>
                                        </p:tav>
                                      </p:tavLst>
                                    </p:anim>
                                    <p:animEffect transition="in" filter="fade">
                                      <p:cBhvr>
                                        <p:cTn id="49" dur="500"/>
                                        <p:tgtEl>
                                          <p:spTgt spid="93"/>
                                        </p:tgtEl>
                                      </p:cBhvr>
                                    </p:animEffect>
                                  </p:childTnLst>
                                </p:cTn>
                              </p:par>
                              <p:par>
                                <p:cTn id="50" presetID="53" presetClass="entr" presetSubtype="16" fill="hold" nodeType="withEffect">
                                  <p:stCondLst>
                                    <p:cond delay="0"/>
                                  </p:stCondLst>
                                  <p:childTnLst>
                                    <p:set>
                                      <p:cBhvr>
                                        <p:cTn id="51" dur="1" fill="hold">
                                          <p:stCondLst>
                                            <p:cond delay="0"/>
                                          </p:stCondLst>
                                        </p:cTn>
                                        <p:tgtEl>
                                          <p:spTgt spid="94"/>
                                        </p:tgtEl>
                                        <p:attrNameLst>
                                          <p:attrName>style.visibility</p:attrName>
                                        </p:attrNameLst>
                                      </p:cBhvr>
                                      <p:to>
                                        <p:strVal val="visible"/>
                                      </p:to>
                                    </p:set>
                                    <p:anim calcmode="lin" valueType="num">
                                      <p:cBhvr>
                                        <p:cTn id="52" dur="500" fill="hold"/>
                                        <p:tgtEl>
                                          <p:spTgt spid="94"/>
                                        </p:tgtEl>
                                        <p:attrNameLst>
                                          <p:attrName>ppt_w</p:attrName>
                                        </p:attrNameLst>
                                      </p:cBhvr>
                                      <p:tavLst>
                                        <p:tav tm="0">
                                          <p:val>
                                            <p:fltVal val="0"/>
                                          </p:val>
                                        </p:tav>
                                        <p:tav tm="100000">
                                          <p:val>
                                            <p:strVal val="#ppt_w"/>
                                          </p:val>
                                        </p:tav>
                                      </p:tavLst>
                                    </p:anim>
                                    <p:anim calcmode="lin" valueType="num">
                                      <p:cBhvr>
                                        <p:cTn id="53" dur="500" fill="hold"/>
                                        <p:tgtEl>
                                          <p:spTgt spid="94"/>
                                        </p:tgtEl>
                                        <p:attrNameLst>
                                          <p:attrName>ppt_h</p:attrName>
                                        </p:attrNameLst>
                                      </p:cBhvr>
                                      <p:tavLst>
                                        <p:tav tm="0">
                                          <p:val>
                                            <p:fltVal val="0"/>
                                          </p:val>
                                        </p:tav>
                                        <p:tav tm="100000">
                                          <p:val>
                                            <p:strVal val="#ppt_h"/>
                                          </p:val>
                                        </p:tav>
                                      </p:tavLst>
                                    </p:anim>
                                    <p:animEffect transition="in" filter="fade">
                                      <p:cBhvr>
                                        <p:cTn id="54" dur="500"/>
                                        <p:tgtEl>
                                          <p:spTgt spid="94"/>
                                        </p:tgtEl>
                                      </p:cBhvr>
                                    </p:animEffect>
                                  </p:childTnLst>
                                </p:cTn>
                              </p:par>
                              <p:par>
                                <p:cTn id="55" presetID="53" presetClass="entr" presetSubtype="16" fill="hold" nodeType="withEffect">
                                  <p:stCondLst>
                                    <p:cond delay="0"/>
                                  </p:stCondLst>
                                  <p:childTnLst>
                                    <p:set>
                                      <p:cBhvr>
                                        <p:cTn id="56" dur="1" fill="hold">
                                          <p:stCondLst>
                                            <p:cond delay="0"/>
                                          </p:stCondLst>
                                        </p:cTn>
                                        <p:tgtEl>
                                          <p:spTgt spid="238"/>
                                        </p:tgtEl>
                                        <p:attrNameLst>
                                          <p:attrName>style.visibility</p:attrName>
                                        </p:attrNameLst>
                                      </p:cBhvr>
                                      <p:to>
                                        <p:strVal val="visible"/>
                                      </p:to>
                                    </p:set>
                                    <p:anim calcmode="lin" valueType="num">
                                      <p:cBhvr>
                                        <p:cTn id="57" dur="500" fill="hold"/>
                                        <p:tgtEl>
                                          <p:spTgt spid="238"/>
                                        </p:tgtEl>
                                        <p:attrNameLst>
                                          <p:attrName>ppt_w</p:attrName>
                                        </p:attrNameLst>
                                      </p:cBhvr>
                                      <p:tavLst>
                                        <p:tav tm="0">
                                          <p:val>
                                            <p:fltVal val="0"/>
                                          </p:val>
                                        </p:tav>
                                        <p:tav tm="100000">
                                          <p:val>
                                            <p:strVal val="#ppt_w"/>
                                          </p:val>
                                        </p:tav>
                                      </p:tavLst>
                                    </p:anim>
                                    <p:anim calcmode="lin" valueType="num">
                                      <p:cBhvr>
                                        <p:cTn id="58" dur="500" fill="hold"/>
                                        <p:tgtEl>
                                          <p:spTgt spid="238"/>
                                        </p:tgtEl>
                                        <p:attrNameLst>
                                          <p:attrName>ppt_h</p:attrName>
                                        </p:attrNameLst>
                                      </p:cBhvr>
                                      <p:tavLst>
                                        <p:tav tm="0">
                                          <p:val>
                                            <p:fltVal val="0"/>
                                          </p:val>
                                        </p:tav>
                                        <p:tav tm="100000">
                                          <p:val>
                                            <p:strVal val="#ppt_h"/>
                                          </p:val>
                                        </p:tav>
                                      </p:tavLst>
                                    </p:anim>
                                    <p:animEffect transition="in" filter="fade">
                                      <p:cBhvr>
                                        <p:cTn id="59" dur="500"/>
                                        <p:tgtEl>
                                          <p:spTgt spid="238"/>
                                        </p:tgtEl>
                                      </p:cBhvr>
                                    </p:animEffect>
                                  </p:childTnLst>
                                </p:cTn>
                              </p:par>
                              <p:par>
                                <p:cTn id="60" presetID="53" presetClass="entr" presetSubtype="16" fill="hold" nodeType="withEffect">
                                  <p:stCondLst>
                                    <p:cond delay="0"/>
                                  </p:stCondLst>
                                  <p:childTnLst>
                                    <p:set>
                                      <p:cBhvr>
                                        <p:cTn id="61" dur="1" fill="hold">
                                          <p:stCondLst>
                                            <p:cond delay="0"/>
                                          </p:stCondLst>
                                        </p:cTn>
                                        <p:tgtEl>
                                          <p:spTgt spid="243"/>
                                        </p:tgtEl>
                                        <p:attrNameLst>
                                          <p:attrName>style.visibility</p:attrName>
                                        </p:attrNameLst>
                                      </p:cBhvr>
                                      <p:to>
                                        <p:strVal val="visible"/>
                                      </p:to>
                                    </p:set>
                                    <p:anim calcmode="lin" valueType="num">
                                      <p:cBhvr>
                                        <p:cTn id="62" dur="500" fill="hold"/>
                                        <p:tgtEl>
                                          <p:spTgt spid="243"/>
                                        </p:tgtEl>
                                        <p:attrNameLst>
                                          <p:attrName>ppt_w</p:attrName>
                                        </p:attrNameLst>
                                      </p:cBhvr>
                                      <p:tavLst>
                                        <p:tav tm="0">
                                          <p:val>
                                            <p:fltVal val="0"/>
                                          </p:val>
                                        </p:tav>
                                        <p:tav tm="100000">
                                          <p:val>
                                            <p:strVal val="#ppt_w"/>
                                          </p:val>
                                        </p:tav>
                                      </p:tavLst>
                                    </p:anim>
                                    <p:anim calcmode="lin" valueType="num">
                                      <p:cBhvr>
                                        <p:cTn id="63" dur="500" fill="hold"/>
                                        <p:tgtEl>
                                          <p:spTgt spid="243"/>
                                        </p:tgtEl>
                                        <p:attrNameLst>
                                          <p:attrName>ppt_h</p:attrName>
                                        </p:attrNameLst>
                                      </p:cBhvr>
                                      <p:tavLst>
                                        <p:tav tm="0">
                                          <p:val>
                                            <p:fltVal val="0"/>
                                          </p:val>
                                        </p:tav>
                                        <p:tav tm="100000">
                                          <p:val>
                                            <p:strVal val="#ppt_h"/>
                                          </p:val>
                                        </p:tav>
                                      </p:tavLst>
                                    </p:anim>
                                    <p:animEffect transition="in" filter="fade">
                                      <p:cBhvr>
                                        <p:cTn id="64" dur="500"/>
                                        <p:tgtEl>
                                          <p:spTgt spid="243"/>
                                        </p:tgtEl>
                                      </p:cBhvr>
                                    </p:animEffect>
                                  </p:childTnLst>
                                </p:cTn>
                              </p:par>
                              <p:par>
                                <p:cTn id="65" presetID="53" presetClass="entr" presetSubtype="16" fill="hold" nodeType="withEffect">
                                  <p:stCondLst>
                                    <p:cond delay="0"/>
                                  </p:stCondLst>
                                  <p:childTnLst>
                                    <p:set>
                                      <p:cBhvr>
                                        <p:cTn id="66" dur="1" fill="hold">
                                          <p:stCondLst>
                                            <p:cond delay="0"/>
                                          </p:stCondLst>
                                        </p:cTn>
                                        <p:tgtEl>
                                          <p:spTgt spid="207"/>
                                        </p:tgtEl>
                                        <p:attrNameLst>
                                          <p:attrName>style.visibility</p:attrName>
                                        </p:attrNameLst>
                                      </p:cBhvr>
                                      <p:to>
                                        <p:strVal val="visible"/>
                                      </p:to>
                                    </p:set>
                                    <p:anim calcmode="lin" valueType="num">
                                      <p:cBhvr>
                                        <p:cTn id="67" dur="500" fill="hold"/>
                                        <p:tgtEl>
                                          <p:spTgt spid="207"/>
                                        </p:tgtEl>
                                        <p:attrNameLst>
                                          <p:attrName>ppt_w</p:attrName>
                                        </p:attrNameLst>
                                      </p:cBhvr>
                                      <p:tavLst>
                                        <p:tav tm="0">
                                          <p:val>
                                            <p:fltVal val="0"/>
                                          </p:val>
                                        </p:tav>
                                        <p:tav tm="100000">
                                          <p:val>
                                            <p:strVal val="#ppt_w"/>
                                          </p:val>
                                        </p:tav>
                                      </p:tavLst>
                                    </p:anim>
                                    <p:anim calcmode="lin" valueType="num">
                                      <p:cBhvr>
                                        <p:cTn id="68" dur="500" fill="hold"/>
                                        <p:tgtEl>
                                          <p:spTgt spid="207"/>
                                        </p:tgtEl>
                                        <p:attrNameLst>
                                          <p:attrName>ppt_h</p:attrName>
                                        </p:attrNameLst>
                                      </p:cBhvr>
                                      <p:tavLst>
                                        <p:tav tm="0">
                                          <p:val>
                                            <p:fltVal val="0"/>
                                          </p:val>
                                        </p:tav>
                                        <p:tav tm="100000">
                                          <p:val>
                                            <p:strVal val="#ppt_h"/>
                                          </p:val>
                                        </p:tav>
                                      </p:tavLst>
                                    </p:anim>
                                    <p:animEffect transition="in" filter="fade">
                                      <p:cBhvr>
                                        <p:cTn id="69" dur="500"/>
                                        <p:tgtEl>
                                          <p:spTgt spid="20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8"/>
                                        </p:tgtEl>
                                        <p:attrNameLst>
                                          <p:attrName>style.visibility</p:attrName>
                                        </p:attrNameLst>
                                      </p:cBhvr>
                                      <p:to>
                                        <p:strVal val="visible"/>
                                      </p:to>
                                    </p:set>
                                    <p:animEffect transition="in" filter="fade">
                                      <p:cBhvr>
                                        <p:cTn id="72" dur="500"/>
                                        <p:tgtEl>
                                          <p:spTgt spid="21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9"/>
                                        </p:tgtEl>
                                        <p:attrNameLst>
                                          <p:attrName>style.visibility</p:attrName>
                                        </p:attrNameLst>
                                      </p:cBhvr>
                                      <p:to>
                                        <p:strVal val="visible"/>
                                      </p:to>
                                    </p:set>
                                    <p:animEffect transition="in" filter="fade">
                                      <p:cBhvr>
                                        <p:cTn id="75" dur="500"/>
                                        <p:tgtEl>
                                          <p:spTgt spid="23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4"/>
                                        </p:tgtEl>
                                        <p:attrNameLst>
                                          <p:attrName>style.visibility</p:attrName>
                                        </p:attrNameLst>
                                      </p:cBhvr>
                                      <p:to>
                                        <p:strVal val="visible"/>
                                      </p:to>
                                    </p:set>
                                    <p:animEffect transition="in" filter="fade">
                                      <p:cBhvr>
                                        <p:cTn id="78" dur="500"/>
                                        <p:tgtEl>
                                          <p:spTgt spid="2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0"/>
                                        </p:tgtEl>
                                        <p:attrNameLst>
                                          <p:attrName>style.visibility</p:attrName>
                                        </p:attrNameLst>
                                      </p:cBhvr>
                                      <p:to>
                                        <p:strVal val="visible"/>
                                      </p:to>
                                    </p:set>
                                    <p:animEffect transition="in" filter="fade">
                                      <p:cBhvr>
                                        <p:cTn id="81" dur="500"/>
                                        <p:tgtEl>
                                          <p:spTgt spid="22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25"/>
                                        </p:tgtEl>
                                        <p:attrNameLst>
                                          <p:attrName>style.visibility</p:attrName>
                                        </p:attrNameLst>
                                      </p:cBhvr>
                                      <p:to>
                                        <p:strVal val="visible"/>
                                      </p:to>
                                    </p:set>
                                    <p:animEffect transition="in" filter="fade">
                                      <p:cBhvr>
                                        <p:cTn id="84" dur="500"/>
                                        <p:tgtEl>
                                          <p:spTgt spid="22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24"/>
                                        </p:tgtEl>
                                        <p:attrNameLst>
                                          <p:attrName>style.visibility</p:attrName>
                                        </p:attrNameLst>
                                      </p:cBhvr>
                                      <p:to>
                                        <p:strVal val="visible"/>
                                      </p:to>
                                    </p:set>
                                    <p:animEffect transition="in" filter="fade">
                                      <p:cBhvr>
                                        <p:cTn id="87" dur="500"/>
                                        <p:tgtEl>
                                          <p:spTgt spid="22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9"/>
                                        </p:tgtEl>
                                        <p:attrNameLst>
                                          <p:attrName>style.visibility</p:attrName>
                                        </p:attrNameLst>
                                      </p:cBhvr>
                                      <p:to>
                                        <p:strVal val="visible"/>
                                      </p:to>
                                    </p:set>
                                    <p:animEffect transition="in" filter="fade">
                                      <p:cBhvr>
                                        <p:cTn id="90" dur="500"/>
                                        <p:tgtEl>
                                          <p:spTgt spid="2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27"/>
                                        </p:tgtEl>
                                        <p:attrNameLst>
                                          <p:attrName>style.visibility</p:attrName>
                                        </p:attrNameLst>
                                      </p:cBhvr>
                                      <p:to>
                                        <p:strVal val="visible"/>
                                      </p:to>
                                    </p:set>
                                    <p:animEffect transition="in" filter="fade">
                                      <p:cBhvr>
                                        <p:cTn id="93" dur="500"/>
                                        <p:tgtEl>
                                          <p:spTgt spid="22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50"/>
                                        </p:tgtEl>
                                        <p:attrNameLst>
                                          <p:attrName>style.visibility</p:attrName>
                                        </p:attrNameLst>
                                      </p:cBhvr>
                                      <p:to>
                                        <p:strVal val="visible"/>
                                      </p:to>
                                    </p:set>
                                    <p:animEffect transition="in" filter="fade">
                                      <p:cBhvr>
                                        <p:cTn id="96" dur="500"/>
                                        <p:tgtEl>
                                          <p:spTgt spid="2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44"/>
                                        </p:tgtEl>
                                        <p:attrNameLst>
                                          <p:attrName>style.visibility</p:attrName>
                                        </p:attrNameLst>
                                      </p:cBhvr>
                                      <p:to>
                                        <p:strVal val="visible"/>
                                      </p:to>
                                    </p:set>
                                    <p:animEffect transition="in" filter="fade">
                                      <p:cBhvr>
                                        <p:cTn id="99" dur="500"/>
                                        <p:tgtEl>
                                          <p:spTgt spid="2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23"/>
                                        </p:tgtEl>
                                        <p:attrNameLst>
                                          <p:attrName>style.visibility</p:attrName>
                                        </p:attrNameLst>
                                      </p:cBhvr>
                                      <p:to>
                                        <p:strVal val="visible"/>
                                      </p:to>
                                    </p:set>
                                    <p:animEffect transition="in" filter="fade">
                                      <p:cBhvr>
                                        <p:cTn id="102" dur="500"/>
                                        <p:tgtEl>
                                          <p:spTgt spid="223"/>
                                        </p:tgtEl>
                                      </p:cBhvr>
                                    </p:animEffect>
                                  </p:childTnLst>
                                </p:cTn>
                              </p:par>
                              <p:par>
                                <p:cTn id="103" presetID="22" presetClass="entr" presetSubtype="4" fill="hold" nodeType="with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down)">
                                      <p:cBhvr>
                                        <p:cTn id="105" dur="500"/>
                                        <p:tgtEl>
                                          <p:spTgt spid="12"/>
                                        </p:tgtEl>
                                      </p:cBhvr>
                                    </p:animEffect>
                                  </p:childTnLst>
                                </p:cTn>
                              </p:par>
                              <p:par>
                                <p:cTn id="106" presetID="18" presetClass="entr" presetSubtype="3" fill="hold" nodeType="withEffect">
                                  <p:stCondLst>
                                    <p:cond delay="0"/>
                                  </p:stCondLst>
                                  <p:childTnLst>
                                    <p:set>
                                      <p:cBhvr>
                                        <p:cTn id="107" dur="1" fill="hold">
                                          <p:stCondLst>
                                            <p:cond delay="0"/>
                                          </p:stCondLst>
                                        </p:cTn>
                                        <p:tgtEl>
                                          <p:spTgt spid="213"/>
                                        </p:tgtEl>
                                        <p:attrNameLst>
                                          <p:attrName>style.visibility</p:attrName>
                                        </p:attrNameLst>
                                      </p:cBhvr>
                                      <p:to>
                                        <p:strVal val="visible"/>
                                      </p:to>
                                    </p:set>
                                    <p:animEffect transition="in" filter="strips(upRight)">
                                      <p:cBhvr>
                                        <p:cTn id="108" dur="500"/>
                                        <p:tgtEl>
                                          <p:spTgt spid="213"/>
                                        </p:tgtEl>
                                      </p:cBhvr>
                                    </p:animEffect>
                                  </p:childTnLst>
                                </p:cTn>
                              </p:par>
                              <p:par>
                                <p:cTn id="109" presetID="18" presetClass="entr" presetSubtype="3" fill="hold" nodeType="withEffect">
                                  <p:stCondLst>
                                    <p:cond delay="0"/>
                                  </p:stCondLst>
                                  <p:childTnLst>
                                    <p:set>
                                      <p:cBhvr>
                                        <p:cTn id="110" dur="1" fill="hold">
                                          <p:stCondLst>
                                            <p:cond delay="0"/>
                                          </p:stCondLst>
                                        </p:cTn>
                                        <p:tgtEl>
                                          <p:spTgt spid="214"/>
                                        </p:tgtEl>
                                        <p:attrNameLst>
                                          <p:attrName>style.visibility</p:attrName>
                                        </p:attrNameLst>
                                      </p:cBhvr>
                                      <p:to>
                                        <p:strVal val="visible"/>
                                      </p:to>
                                    </p:set>
                                    <p:animEffect transition="in" filter="strips(upRight)">
                                      <p:cBhvr>
                                        <p:cTn id="111" dur="500"/>
                                        <p:tgtEl>
                                          <p:spTgt spid="214"/>
                                        </p:tgtEl>
                                      </p:cBhvr>
                                    </p:animEffect>
                                  </p:childTnLst>
                                </p:cTn>
                              </p:par>
                              <p:par>
                                <p:cTn id="112" presetID="18" presetClass="entr" presetSubtype="6" fill="hold" nodeType="withEffect">
                                  <p:stCondLst>
                                    <p:cond delay="0"/>
                                  </p:stCondLst>
                                  <p:childTnLst>
                                    <p:set>
                                      <p:cBhvr>
                                        <p:cTn id="113" dur="1" fill="hold">
                                          <p:stCondLst>
                                            <p:cond delay="0"/>
                                          </p:stCondLst>
                                        </p:cTn>
                                        <p:tgtEl>
                                          <p:spTgt spid="215"/>
                                        </p:tgtEl>
                                        <p:attrNameLst>
                                          <p:attrName>style.visibility</p:attrName>
                                        </p:attrNameLst>
                                      </p:cBhvr>
                                      <p:to>
                                        <p:strVal val="visible"/>
                                      </p:to>
                                    </p:set>
                                    <p:animEffect transition="in" filter="strips(downRight)">
                                      <p:cBhvr>
                                        <p:cTn id="114" dur="500"/>
                                        <p:tgtEl>
                                          <p:spTgt spid="215"/>
                                        </p:tgtEl>
                                      </p:cBhvr>
                                    </p:animEffect>
                                  </p:childTnLst>
                                </p:cTn>
                              </p:par>
                              <p:par>
                                <p:cTn id="115" presetID="18" presetClass="entr" presetSubtype="6" fill="hold" nodeType="withEffect">
                                  <p:stCondLst>
                                    <p:cond delay="0"/>
                                  </p:stCondLst>
                                  <p:childTnLst>
                                    <p:set>
                                      <p:cBhvr>
                                        <p:cTn id="116" dur="1" fill="hold">
                                          <p:stCondLst>
                                            <p:cond delay="0"/>
                                          </p:stCondLst>
                                        </p:cTn>
                                        <p:tgtEl>
                                          <p:spTgt spid="216"/>
                                        </p:tgtEl>
                                        <p:attrNameLst>
                                          <p:attrName>style.visibility</p:attrName>
                                        </p:attrNameLst>
                                      </p:cBhvr>
                                      <p:to>
                                        <p:strVal val="visible"/>
                                      </p:to>
                                    </p:set>
                                    <p:animEffect transition="in" filter="strips(downRight)">
                                      <p:cBhvr>
                                        <p:cTn id="117" dur="500"/>
                                        <p:tgtEl>
                                          <p:spTgt spid="216"/>
                                        </p:tgtEl>
                                      </p:cBhvr>
                                    </p:animEffect>
                                  </p:childTnLst>
                                </p:cTn>
                              </p:par>
                              <p:par>
                                <p:cTn id="118" presetID="18" presetClass="entr" presetSubtype="6" fill="hold" nodeType="withEffect">
                                  <p:stCondLst>
                                    <p:cond delay="0"/>
                                  </p:stCondLst>
                                  <p:childTnLst>
                                    <p:set>
                                      <p:cBhvr>
                                        <p:cTn id="119" dur="1" fill="hold">
                                          <p:stCondLst>
                                            <p:cond delay="0"/>
                                          </p:stCondLst>
                                        </p:cTn>
                                        <p:tgtEl>
                                          <p:spTgt spid="217"/>
                                        </p:tgtEl>
                                        <p:attrNameLst>
                                          <p:attrName>style.visibility</p:attrName>
                                        </p:attrNameLst>
                                      </p:cBhvr>
                                      <p:to>
                                        <p:strVal val="visible"/>
                                      </p:to>
                                    </p:set>
                                    <p:animEffect transition="in" filter="strips(downRight)">
                                      <p:cBhvr>
                                        <p:cTn id="120" dur="500"/>
                                        <p:tgtEl>
                                          <p:spTgt spid="217"/>
                                        </p:tgtEl>
                                      </p:cBhvr>
                                    </p:animEffect>
                                  </p:childTnLst>
                                </p:cTn>
                              </p:par>
                              <p:par>
                                <p:cTn id="121" presetID="18" presetClass="entr" presetSubtype="12" fill="hold" nodeType="withEffect">
                                  <p:stCondLst>
                                    <p:cond delay="0"/>
                                  </p:stCondLst>
                                  <p:childTnLst>
                                    <p:set>
                                      <p:cBhvr>
                                        <p:cTn id="122" dur="1" fill="hold">
                                          <p:stCondLst>
                                            <p:cond delay="0"/>
                                          </p:stCondLst>
                                        </p:cTn>
                                        <p:tgtEl>
                                          <p:spTgt spid="210"/>
                                        </p:tgtEl>
                                        <p:attrNameLst>
                                          <p:attrName>style.visibility</p:attrName>
                                        </p:attrNameLst>
                                      </p:cBhvr>
                                      <p:to>
                                        <p:strVal val="visible"/>
                                      </p:to>
                                    </p:set>
                                    <p:animEffect transition="in" filter="strips(downLeft)">
                                      <p:cBhvr>
                                        <p:cTn id="123" dur="500"/>
                                        <p:tgtEl>
                                          <p:spTgt spid="210"/>
                                        </p:tgtEl>
                                      </p:cBhvr>
                                    </p:animEffect>
                                  </p:childTnLst>
                                </p:cTn>
                              </p:par>
                              <p:par>
                                <p:cTn id="124" presetID="18" presetClass="entr" presetSubtype="12" fill="hold" nodeType="withEffect">
                                  <p:stCondLst>
                                    <p:cond delay="0"/>
                                  </p:stCondLst>
                                  <p:childTnLst>
                                    <p:set>
                                      <p:cBhvr>
                                        <p:cTn id="125" dur="1" fill="hold">
                                          <p:stCondLst>
                                            <p:cond delay="0"/>
                                          </p:stCondLst>
                                        </p:cTn>
                                        <p:tgtEl>
                                          <p:spTgt spid="209"/>
                                        </p:tgtEl>
                                        <p:attrNameLst>
                                          <p:attrName>style.visibility</p:attrName>
                                        </p:attrNameLst>
                                      </p:cBhvr>
                                      <p:to>
                                        <p:strVal val="visible"/>
                                      </p:to>
                                    </p:set>
                                    <p:animEffect transition="in" filter="strips(downLeft)">
                                      <p:cBhvr>
                                        <p:cTn id="126" dur="500"/>
                                        <p:tgtEl>
                                          <p:spTgt spid="209"/>
                                        </p:tgtEl>
                                      </p:cBhvr>
                                    </p:animEffect>
                                  </p:childTnLst>
                                </p:cTn>
                              </p:par>
                              <p:par>
                                <p:cTn id="127" presetID="18" presetClass="entr" presetSubtype="12" fill="hold" nodeType="withEffect">
                                  <p:stCondLst>
                                    <p:cond delay="0"/>
                                  </p:stCondLst>
                                  <p:childTnLst>
                                    <p:set>
                                      <p:cBhvr>
                                        <p:cTn id="128" dur="1" fill="hold">
                                          <p:stCondLst>
                                            <p:cond delay="0"/>
                                          </p:stCondLst>
                                        </p:cTn>
                                        <p:tgtEl>
                                          <p:spTgt spid="208"/>
                                        </p:tgtEl>
                                        <p:attrNameLst>
                                          <p:attrName>style.visibility</p:attrName>
                                        </p:attrNameLst>
                                      </p:cBhvr>
                                      <p:to>
                                        <p:strVal val="visible"/>
                                      </p:to>
                                    </p:set>
                                    <p:animEffect transition="in" filter="strips(downLeft)">
                                      <p:cBhvr>
                                        <p:cTn id="129" dur="500"/>
                                        <p:tgtEl>
                                          <p:spTgt spid="208"/>
                                        </p:tgtEl>
                                      </p:cBhvr>
                                    </p:animEffect>
                                  </p:childTnLst>
                                </p:cTn>
                              </p:par>
                              <p:par>
                                <p:cTn id="130" presetID="18" presetClass="entr" presetSubtype="9" fill="hold" nodeType="withEffect">
                                  <p:stCondLst>
                                    <p:cond delay="0"/>
                                  </p:stCondLst>
                                  <p:childTnLst>
                                    <p:set>
                                      <p:cBhvr>
                                        <p:cTn id="131" dur="1" fill="hold">
                                          <p:stCondLst>
                                            <p:cond delay="0"/>
                                          </p:stCondLst>
                                        </p:cTn>
                                        <p:tgtEl>
                                          <p:spTgt spid="197"/>
                                        </p:tgtEl>
                                        <p:attrNameLst>
                                          <p:attrName>style.visibility</p:attrName>
                                        </p:attrNameLst>
                                      </p:cBhvr>
                                      <p:to>
                                        <p:strVal val="visible"/>
                                      </p:to>
                                    </p:set>
                                    <p:animEffect transition="in" filter="strips(upLeft)">
                                      <p:cBhvr>
                                        <p:cTn id="132" dur="500"/>
                                        <p:tgtEl>
                                          <p:spTgt spid="197"/>
                                        </p:tgtEl>
                                      </p:cBhvr>
                                    </p:animEffect>
                                  </p:childTnLst>
                                </p:cTn>
                              </p:par>
                              <p:par>
                                <p:cTn id="133" presetID="18" presetClass="entr" presetSubtype="9" fill="hold" nodeType="withEffect">
                                  <p:stCondLst>
                                    <p:cond delay="0"/>
                                  </p:stCondLst>
                                  <p:childTnLst>
                                    <p:set>
                                      <p:cBhvr>
                                        <p:cTn id="134" dur="1" fill="hold">
                                          <p:stCondLst>
                                            <p:cond delay="0"/>
                                          </p:stCondLst>
                                        </p:cTn>
                                        <p:tgtEl>
                                          <p:spTgt spid="195"/>
                                        </p:tgtEl>
                                        <p:attrNameLst>
                                          <p:attrName>style.visibility</p:attrName>
                                        </p:attrNameLst>
                                      </p:cBhvr>
                                      <p:to>
                                        <p:strVal val="visible"/>
                                      </p:to>
                                    </p:set>
                                    <p:animEffect transition="in" filter="strips(upLeft)">
                                      <p:cBhvr>
                                        <p:cTn id="135" dur="500"/>
                                        <p:tgtEl>
                                          <p:spTgt spid="19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56"/>
                                        </p:tgtEl>
                                        <p:attrNameLst>
                                          <p:attrName>style.visibility</p:attrName>
                                        </p:attrNameLst>
                                      </p:cBhvr>
                                      <p:to>
                                        <p:strVal val="visible"/>
                                      </p:to>
                                    </p:set>
                                    <p:animEffect transition="in" filter="wipe(left)">
                                      <p:cBhvr>
                                        <p:cTn id="140" dur="500"/>
                                        <p:tgtEl>
                                          <p:spTgt spid="256"/>
                                        </p:tgtEl>
                                      </p:cBhvr>
                                    </p:animEffect>
                                  </p:childTnLst>
                                </p:cTn>
                              </p:par>
                              <p:par>
                                <p:cTn id="141" presetID="22" presetClass="entr" presetSubtype="8" fill="hold" nodeType="withEffect">
                                  <p:stCondLst>
                                    <p:cond delay="0"/>
                                  </p:stCondLst>
                                  <p:childTnLst>
                                    <p:set>
                                      <p:cBhvr>
                                        <p:cTn id="142" dur="1" fill="hold">
                                          <p:stCondLst>
                                            <p:cond delay="0"/>
                                          </p:stCondLst>
                                        </p:cTn>
                                        <p:tgtEl>
                                          <p:spTgt spid="258"/>
                                        </p:tgtEl>
                                        <p:attrNameLst>
                                          <p:attrName>style.visibility</p:attrName>
                                        </p:attrNameLst>
                                      </p:cBhvr>
                                      <p:to>
                                        <p:strVal val="visible"/>
                                      </p:to>
                                    </p:set>
                                    <p:animEffect transition="in" filter="wipe(left)">
                                      <p:cBhvr>
                                        <p:cTn id="143" dur="500"/>
                                        <p:tgtEl>
                                          <p:spTgt spid="258"/>
                                        </p:tgtEl>
                                      </p:cBhvr>
                                    </p:animEffect>
                                  </p:childTnLst>
                                </p:cTn>
                              </p:par>
                              <p:par>
                                <p:cTn id="144" presetID="22" presetClass="entr" presetSubtype="2" fill="hold" nodeType="withEffect">
                                  <p:stCondLst>
                                    <p:cond delay="0"/>
                                  </p:stCondLst>
                                  <p:childTnLst>
                                    <p:set>
                                      <p:cBhvr>
                                        <p:cTn id="145" dur="1" fill="hold">
                                          <p:stCondLst>
                                            <p:cond delay="0"/>
                                          </p:stCondLst>
                                        </p:cTn>
                                        <p:tgtEl>
                                          <p:spTgt spid="255"/>
                                        </p:tgtEl>
                                        <p:attrNameLst>
                                          <p:attrName>style.visibility</p:attrName>
                                        </p:attrNameLst>
                                      </p:cBhvr>
                                      <p:to>
                                        <p:strVal val="visible"/>
                                      </p:to>
                                    </p:set>
                                    <p:animEffect transition="in" filter="wipe(right)">
                                      <p:cBhvr>
                                        <p:cTn id="146" dur="500"/>
                                        <p:tgtEl>
                                          <p:spTgt spid="255"/>
                                        </p:tgtEl>
                                      </p:cBhvr>
                                    </p:animEffect>
                                  </p:childTnLst>
                                </p:cTn>
                              </p:par>
                              <p:par>
                                <p:cTn id="147" presetID="22" presetClass="entr" presetSubtype="2" fill="hold" nodeType="withEffect">
                                  <p:stCondLst>
                                    <p:cond delay="0"/>
                                  </p:stCondLst>
                                  <p:childTnLst>
                                    <p:set>
                                      <p:cBhvr>
                                        <p:cTn id="148" dur="1" fill="hold">
                                          <p:stCondLst>
                                            <p:cond delay="0"/>
                                          </p:stCondLst>
                                        </p:cTn>
                                        <p:tgtEl>
                                          <p:spTgt spid="257"/>
                                        </p:tgtEl>
                                        <p:attrNameLst>
                                          <p:attrName>style.visibility</p:attrName>
                                        </p:attrNameLst>
                                      </p:cBhvr>
                                      <p:to>
                                        <p:strVal val="visible"/>
                                      </p:to>
                                    </p:set>
                                    <p:animEffect transition="in" filter="wipe(right)">
                                      <p:cBhvr>
                                        <p:cTn id="149" dur="500"/>
                                        <p:tgtEl>
                                          <p:spTgt spid="257"/>
                                        </p:tgtEl>
                                      </p:cBhvr>
                                    </p:animEffect>
                                  </p:childTnLst>
                                </p:cTn>
                              </p:par>
                              <p:par>
                                <p:cTn id="150" presetID="10" presetClass="entr" presetSubtype="0" fill="hold" nodeType="with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fade">
                                      <p:cBhvr>
                                        <p:cTn id="152" dur="500"/>
                                        <p:tgtEl>
                                          <p:spTgt spid="49"/>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30"/>
                                        </p:tgtEl>
                                        <p:attrNameLst>
                                          <p:attrName>style.visibility</p:attrName>
                                        </p:attrNameLst>
                                      </p:cBhvr>
                                      <p:to>
                                        <p:strVal val="visible"/>
                                      </p:to>
                                    </p:set>
                                    <p:animEffect transition="in" filter="fade">
                                      <p:cBhvr>
                                        <p:cTn id="155" dur="500"/>
                                        <p:tgtEl>
                                          <p:spTgt spid="230"/>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231"/>
                                        </p:tgtEl>
                                        <p:attrNameLst>
                                          <p:attrName>style.visibility</p:attrName>
                                        </p:attrNameLst>
                                      </p:cBhvr>
                                      <p:to>
                                        <p:strVal val="visible"/>
                                      </p:to>
                                    </p:set>
                                    <p:animEffect transition="in" filter="fade">
                                      <p:cBhvr>
                                        <p:cTn id="158" dur="500"/>
                                        <p:tgtEl>
                                          <p:spTgt spid="231"/>
                                        </p:tgtEl>
                                      </p:cBhvr>
                                    </p:animEffect>
                                  </p:childTnLst>
                                </p:cTn>
                              </p:par>
                              <p:par>
                                <p:cTn id="159" presetID="10" presetClass="entr" presetSubtype="0" fill="hold" nodeType="withEffect">
                                  <p:stCondLst>
                                    <p:cond delay="0"/>
                                  </p:stCondLst>
                                  <p:childTnLst>
                                    <p:set>
                                      <p:cBhvr>
                                        <p:cTn id="160" dur="1" fill="hold">
                                          <p:stCondLst>
                                            <p:cond delay="0"/>
                                          </p:stCondLst>
                                        </p:cTn>
                                        <p:tgtEl>
                                          <p:spTgt spid="26"/>
                                        </p:tgtEl>
                                        <p:attrNameLst>
                                          <p:attrName>style.visibility</p:attrName>
                                        </p:attrNameLst>
                                      </p:cBhvr>
                                      <p:to>
                                        <p:strVal val="visible"/>
                                      </p:to>
                                    </p:set>
                                    <p:animEffect transition="in" filter="fade">
                                      <p:cBhvr>
                                        <p:cTn id="1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6" grpId="0" animBg="1"/>
      <p:bldP spid="218" grpId="0"/>
      <p:bldP spid="220" grpId="0"/>
      <p:bldP spid="223" grpId="0"/>
      <p:bldP spid="224" grpId="0"/>
      <p:bldP spid="225" grpId="0"/>
      <p:bldP spid="227" grpId="0"/>
      <p:bldP spid="229" grpId="0"/>
      <p:bldP spid="230" grpId="0" animBg="1"/>
      <p:bldP spid="234" grpId="0"/>
      <p:bldP spid="239" grpId="0"/>
      <p:bldP spid="244" grpId="0"/>
      <p:bldP spid="250" grpId="0"/>
      <p:bldP spid="2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7" name="Straight Connector 156">
            <a:extLst>
              <a:ext uri="{FF2B5EF4-FFF2-40B4-BE49-F238E27FC236}">
                <a16:creationId xmlns:a16="http://schemas.microsoft.com/office/drawing/2014/main" id="{D428D933-85BD-4A95-BAF1-302F14068D14}"/>
              </a:ext>
            </a:extLst>
          </p:cNvPr>
          <p:cNvCxnSpPr>
            <a:cxnSpLocks/>
          </p:cNvCxnSpPr>
          <p:nvPr/>
        </p:nvCxnSpPr>
        <p:spPr>
          <a:xfrm>
            <a:off x="4766531" y="1837648"/>
            <a:ext cx="5264904"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lt1"/>
          </a:fontRef>
        </p:style>
      </p:cxnSp>
      <p:graphicFrame>
        <p:nvGraphicFramePr>
          <p:cNvPr id="23" name="Diagram 22">
            <a:extLst>
              <a:ext uri="{FF2B5EF4-FFF2-40B4-BE49-F238E27FC236}">
                <a16:creationId xmlns:a16="http://schemas.microsoft.com/office/drawing/2014/main" id="{3C11D208-67C1-42F6-AB00-D5E6854ACD34}"/>
              </a:ext>
            </a:extLst>
          </p:cNvPr>
          <p:cNvGraphicFramePr/>
          <p:nvPr/>
        </p:nvGraphicFramePr>
        <p:xfrm>
          <a:off x="2337169" y="1447800"/>
          <a:ext cx="9753600" cy="650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9" name="Straight Connector 28">
            <a:extLst>
              <a:ext uri="{FF2B5EF4-FFF2-40B4-BE49-F238E27FC236}">
                <a16:creationId xmlns:a16="http://schemas.microsoft.com/office/drawing/2014/main" id="{752EC847-0D5E-4A62-96A4-BD47A80CA8C2}"/>
              </a:ext>
            </a:extLst>
          </p:cNvPr>
          <p:cNvCxnSpPr>
            <a:cxnSpLocks/>
          </p:cNvCxnSpPr>
          <p:nvPr/>
        </p:nvCxnSpPr>
        <p:spPr>
          <a:xfrm>
            <a:off x="4375962" y="7369810"/>
            <a:ext cx="5264904"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lt1"/>
          </a:fontRef>
        </p:style>
      </p:cxnSp>
      <p:pic>
        <p:nvPicPr>
          <p:cNvPr id="117" name="Picture 116" descr="A picture containing clipart&#10;&#10;Description automatically generated">
            <a:extLst>
              <a:ext uri="{FF2B5EF4-FFF2-40B4-BE49-F238E27FC236}">
                <a16:creationId xmlns:a16="http://schemas.microsoft.com/office/drawing/2014/main" id="{C058378B-2AFB-488D-B208-FF0B20ED6288}"/>
              </a:ext>
            </a:extLst>
          </p:cNvPr>
          <p:cNvPicPr>
            <a:picLocks noChangeAspect="1"/>
          </p:cNvPicPr>
          <p:nvPr/>
        </p:nvPicPr>
        <p:blipFill>
          <a:blip r:embed="rId8"/>
          <a:stretch>
            <a:fillRect/>
          </a:stretch>
        </p:blipFill>
        <p:spPr>
          <a:xfrm>
            <a:off x="8077200" y="2109375"/>
            <a:ext cx="769986" cy="770181"/>
          </a:xfrm>
          <a:prstGeom prst="rect">
            <a:avLst/>
          </a:prstGeom>
        </p:spPr>
      </p:pic>
      <p:pic>
        <p:nvPicPr>
          <p:cNvPr id="120" name="Picture 119">
            <a:extLst>
              <a:ext uri="{FF2B5EF4-FFF2-40B4-BE49-F238E27FC236}">
                <a16:creationId xmlns:a16="http://schemas.microsoft.com/office/drawing/2014/main" id="{E405069A-916C-49ED-8AB1-3A9F86F9DAA1}"/>
              </a:ext>
            </a:extLst>
          </p:cNvPr>
          <p:cNvPicPr>
            <a:picLocks noChangeAspect="1"/>
          </p:cNvPicPr>
          <p:nvPr/>
        </p:nvPicPr>
        <p:blipFill>
          <a:blip r:embed="rId9"/>
          <a:stretch>
            <a:fillRect/>
          </a:stretch>
        </p:blipFill>
        <p:spPr>
          <a:xfrm>
            <a:off x="9058030" y="3004204"/>
            <a:ext cx="768530" cy="767720"/>
          </a:xfrm>
          <a:prstGeom prst="rect">
            <a:avLst/>
          </a:prstGeom>
        </p:spPr>
      </p:pic>
      <p:pic>
        <p:nvPicPr>
          <p:cNvPr id="121" name="Graphic 120">
            <a:extLst>
              <a:ext uri="{FF2B5EF4-FFF2-40B4-BE49-F238E27FC236}">
                <a16:creationId xmlns:a16="http://schemas.microsoft.com/office/drawing/2014/main" id="{F62183BA-72E6-4082-A46A-DDE0710DBF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18690" y="4056234"/>
            <a:ext cx="1252800" cy="1252800"/>
          </a:xfrm>
          <a:prstGeom prst="rect">
            <a:avLst/>
          </a:prstGeom>
        </p:spPr>
      </p:pic>
      <p:pic>
        <p:nvPicPr>
          <p:cNvPr id="122" name="Picture 121" descr="A close up of a logo&#10;&#10;Description automatically generated">
            <a:extLst>
              <a:ext uri="{FF2B5EF4-FFF2-40B4-BE49-F238E27FC236}">
                <a16:creationId xmlns:a16="http://schemas.microsoft.com/office/drawing/2014/main" id="{3C9CEF22-FFA0-4182-8743-79AFD66D80D6}"/>
              </a:ext>
            </a:extLst>
          </p:cNvPr>
          <p:cNvPicPr>
            <a:picLocks noChangeAspect="1"/>
          </p:cNvPicPr>
          <p:nvPr/>
        </p:nvPicPr>
        <p:blipFill rotWithShape="1">
          <a:blip r:embed="rId12"/>
          <a:srcRect/>
          <a:stretch/>
        </p:blipFill>
        <p:spPr>
          <a:xfrm>
            <a:off x="9015792" y="5555672"/>
            <a:ext cx="702046" cy="702223"/>
          </a:xfrm>
          <a:prstGeom prst="ellipse">
            <a:avLst/>
          </a:prstGeom>
          <a:solidFill>
            <a:schemeClr val="bg1"/>
          </a:solidFill>
        </p:spPr>
      </p:pic>
      <p:pic>
        <p:nvPicPr>
          <p:cNvPr id="124" name="Graphic 123">
            <a:extLst>
              <a:ext uri="{FF2B5EF4-FFF2-40B4-BE49-F238E27FC236}">
                <a16:creationId xmlns:a16="http://schemas.microsoft.com/office/drawing/2014/main" id="{83769BF7-0817-464F-9A0E-07772C256D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5674" y="6173528"/>
            <a:ext cx="1072179" cy="1073855"/>
          </a:xfrm>
          <a:prstGeom prst="rect">
            <a:avLst/>
          </a:prstGeom>
        </p:spPr>
      </p:pic>
      <p:pic>
        <p:nvPicPr>
          <p:cNvPr id="126" name="Picture 125" descr="A close up of a watch&#10;&#10;Description automatically generated">
            <a:extLst>
              <a:ext uri="{FF2B5EF4-FFF2-40B4-BE49-F238E27FC236}">
                <a16:creationId xmlns:a16="http://schemas.microsoft.com/office/drawing/2014/main" id="{4ECFC0D5-422B-4C3A-8C65-4ECCF770BD5C}"/>
              </a:ext>
            </a:extLst>
          </p:cNvPr>
          <p:cNvPicPr>
            <a:picLocks noChangeAspect="1"/>
          </p:cNvPicPr>
          <p:nvPr/>
        </p:nvPicPr>
        <p:blipFill>
          <a:blip r:embed="rId15"/>
          <a:stretch>
            <a:fillRect/>
          </a:stretch>
        </p:blipFill>
        <p:spPr>
          <a:xfrm>
            <a:off x="6678907" y="6644453"/>
            <a:ext cx="1067067" cy="746947"/>
          </a:xfrm>
          <a:prstGeom prst="rect">
            <a:avLst/>
          </a:prstGeom>
          <a:solidFill>
            <a:schemeClr val="bg1"/>
          </a:solidFill>
        </p:spPr>
      </p:pic>
      <p:pic>
        <p:nvPicPr>
          <p:cNvPr id="129" name="Picture 128">
            <a:extLst>
              <a:ext uri="{FF2B5EF4-FFF2-40B4-BE49-F238E27FC236}">
                <a16:creationId xmlns:a16="http://schemas.microsoft.com/office/drawing/2014/main" id="{1A414E1F-587A-42B1-A859-6462A2811D8A}"/>
              </a:ext>
            </a:extLst>
          </p:cNvPr>
          <p:cNvPicPr>
            <a:picLocks noChangeAspect="1"/>
          </p:cNvPicPr>
          <p:nvPr/>
        </p:nvPicPr>
        <p:blipFill>
          <a:blip r:embed="rId16"/>
          <a:stretch>
            <a:fillRect/>
          </a:stretch>
        </p:blipFill>
        <p:spPr>
          <a:xfrm>
            <a:off x="5702688" y="6323136"/>
            <a:ext cx="665009" cy="748212"/>
          </a:xfrm>
          <a:prstGeom prst="rect">
            <a:avLst/>
          </a:prstGeom>
        </p:spPr>
      </p:pic>
      <p:pic>
        <p:nvPicPr>
          <p:cNvPr id="130" name="Picture 129" descr="A close up of a logo&#10;&#10;Description automatically generated">
            <a:extLst>
              <a:ext uri="{FF2B5EF4-FFF2-40B4-BE49-F238E27FC236}">
                <a16:creationId xmlns:a16="http://schemas.microsoft.com/office/drawing/2014/main" id="{49CFBFAB-1710-45B5-94A0-EAD106D1A326}"/>
              </a:ext>
            </a:extLst>
          </p:cNvPr>
          <p:cNvPicPr>
            <a:picLocks noChangeAspect="1"/>
          </p:cNvPicPr>
          <p:nvPr/>
        </p:nvPicPr>
        <p:blipFill>
          <a:blip r:embed="rId17"/>
          <a:stretch>
            <a:fillRect/>
          </a:stretch>
        </p:blipFill>
        <p:spPr>
          <a:xfrm>
            <a:off x="4498619" y="5249447"/>
            <a:ext cx="1252800" cy="1252800"/>
          </a:xfrm>
          <a:prstGeom prst="rect">
            <a:avLst/>
          </a:prstGeom>
        </p:spPr>
      </p:pic>
      <p:pic>
        <p:nvPicPr>
          <p:cNvPr id="131" name="Picture 130">
            <a:extLst>
              <a:ext uri="{FF2B5EF4-FFF2-40B4-BE49-F238E27FC236}">
                <a16:creationId xmlns:a16="http://schemas.microsoft.com/office/drawing/2014/main" id="{30B4D163-EA49-4FCA-956F-F3E5518AD3F4}"/>
              </a:ext>
            </a:extLst>
          </p:cNvPr>
          <p:cNvPicPr>
            <a:picLocks noChangeAspect="1"/>
          </p:cNvPicPr>
          <p:nvPr/>
        </p:nvPicPr>
        <p:blipFill rotWithShape="1">
          <a:blip r:embed="rId18"/>
          <a:srcRect l="52985"/>
          <a:stretch/>
        </p:blipFill>
        <p:spPr>
          <a:xfrm>
            <a:off x="4237168" y="4159021"/>
            <a:ext cx="863606" cy="943454"/>
          </a:xfrm>
          <a:prstGeom prst="rect">
            <a:avLst/>
          </a:prstGeom>
        </p:spPr>
      </p:pic>
      <p:pic>
        <p:nvPicPr>
          <p:cNvPr id="132" name="Picture 131">
            <a:extLst>
              <a:ext uri="{FF2B5EF4-FFF2-40B4-BE49-F238E27FC236}">
                <a16:creationId xmlns:a16="http://schemas.microsoft.com/office/drawing/2014/main" id="{2A1A2CA4-5236-43E1-B8DA-CF32CB26CE0E}"/>
              </a:ext>
            </a:extLst>
          </p:cNvPr>
          <p:cNvPicPr>
            <a:picLocks noChangeAspect="1"/>
          </p:cNvPicPr>
          <p:nvPr/>
        </p:nvPicPr>
        <p:blipFill rotWithShape="1">
          <a:blip r:embed="rId19"/>
          <a:srcRect t="21881" b="20415"/>
          <a:stretch/>
        </p:blipFill>
        <p:spPr>
          <a:xfrm>
            <a:off x="4633686" y="2943050"/>
            <a:ext cx="821112" cy="844601"/>
          </a:xfrm>
          <a:prstGeom prst="roundRect">
            <a:avLst/>
          </a:prstGeom>
        </p:spPr>
      </p:pic>
      <p:sp>
        <p:nvSpPr>
          <p:cNvPr id="133" name="Freeform 38">
            <a:extLst>
              <a:ext uri="{FF2B5EF4-FFF2-40B4-BE49-F238E27FC236}">
                <a16:creationId xmlns:a16="http://schemas.microsoft.com/office/drawing/2014/main" id="{285A5ECC-5C76-4BAE-9584-B9C1A5A7A046}"/>
              </a:ext>
            </a:extLst>
          </p:cNvPr>
          <p:cNvSpPr>
            <a:spLocks noEditPoints="1"/>
          </p:cNvSpPr>
          <p:nvPr/>
        </p:nvSpPr>
        <p:spPr bwMode="auto">
          <a:xfrm>
            <a:off x="5731037" y="2213420"/>
            <a:ext cx="622073" cy="626258"/>
          </a:xfrm>
          <a:custGeom>
            <a:avLst/>
            <a:gdLst>
              <a:gd name="T0" fmla="*/ 0 w 194"/>
              <a:gd name="T1" fmla="*/ 27 h 195"/>
              <a:gd name="T2" fmla="*/ 79 w 194"/>
              <a:gd name="T3" fmla="*/ 16 h 195"/>
              <a:gd name="T4" fmla="*/ 79 w 194"/>
              <a:gd name="T5" fmla="*/ 93 h 195"/>
              <a:gd name="T6" fmla="*/ 0 w 194"/>
              <a:gd name="T7" fmla="*/ 94 h 195"/>
              <a:gd name="T8" fmla="*/ 0 w 194"/>
              <a:gd name="T9" fmla="*/ 27 h 195"/>
              <a:gd name="T10" fmla="*/ 79 w 194"/>
              <a:gd name="T11" fmla="*/ 102 h 195"/>
              <a:gd name="T12" fmla="*/ 79 w 194"/>
              <a:gd name="T13" fmla="*/ 179 h 195"/>
              <a:gd name="T14" fmla="*/ 0 w 194"/>
              <a:gd name="T15" fmla="*/ 168 h 195"/>
              <a:gd name="T16" fmla="*/ 0 w 194"/>
              <a:gd name="T17" fmla="*/ 102 h 195"/>
              <a:gd name="T18" fmla="*/ 79 w 194"/>
              <a:gd name="T19" fmla="*/ 102 h 195"/>
              <a:gd name="T20" fmla="*/ 89 w 194"/>
              <a:gd name="T21" fmla="*/ 15 h 195"/>
              <a:gd name="T22" fmla="*/ 194 w 194"/>
              <a:gd name="T23" fmla="*/ 0 h 195"/>
              <a:gd name="T24" fmla="*/ 194 w 194"/>
              <a:gd name="T25" fmla="*/ 92 h 195"/>
              <a:gd name="T26" fmla="*/ 89 w 194"/>
              <a:gd name="T27" fmla="*/ 93 h 195"/>
              <a:gd name="T28" fmla="*/ 89 w 194"/>
              <a:gd name="T29" fmla="*/ 15 h 195"/>
              <a:gd name="T30" fmla="*/ 194 w 194"/>
              <a:gd name="T31" fmla="*/ 103 h 195"/>
              <a:gd name="T32" fmla="*/ 194 w 194"/>
              <a:gd name="T33" fmla="*/ 195 h 195"/>
              <a:gd name="T34" fmla="*/ 89 w 194"/>
              <a:gd name="T35" fmla="*/ 180 h 195"/>
              <a:gd name="T36" fmla="*/ 89 w 194"/>
              <a:gd name="T37" fmla="*/ 103 h 195"/>
              <a:gd name="T38" fmla="*/ 194 w 194"/>
              <a:gd name="T39" fmla="*/ 10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5">
                <a:moveTo>
                  <a:pt x="0" y="27"/>
                </a:moveTo>
                <a:lnTo>
                  <a:pt x="79" y="16"/>
                </a:lnTo>
                <a:lnTo>
                  <a:pt x="79" y="93"/>
                </a:lnTo>
                <a:lnTo>
                  <a:pt x="0" y="94"/>
                </a:lnTo>
                <a:lnTo>
                  <a:pt x="0" y="27"/>
                </a:lnTo>
                <a:close/>
                <a:moveTo>
                  <a:pt x="79" y="102"/>
                </a:moveTo>
                <a:lnTo>
                  <a:pt x="79" y="179"/>
                </a:lnTo>
                <a:lnTo>
                  <a:pt x="0" y="168"/>
                </a:lnTo>
                <a:lnTo>
                  <a:pt x="0" y="102"/>
                </a:lnTo>
                <a:lnTo>
                  <a:pt x="79" y="102"/>
                </a:lnTo>
                <a:close/>
                <a:moveTo>
                  <a:pt x="89" y="15"/>
                </a:moveTo>
                <a:lnTo>
                  <a:pt x="194" y="0"/>
                </a:lnTo>
                <a:lnTo>
                  <a:pt x="194" y="92"/>
                </a:lnTo>
                <a:lnTo>
                  <a:pt x="89" y="93"/>
                </a:lnTo>
                <a:lnTo>
                  <a:pt x="89" y="15"/>
                </a:lnTo>
                <a:close/>
                <a:moveTo>
                  <a:pt x="194" y="103"/>
                </a:moveTo>
                <a:lnTo>
                  <a:pt x="194" y="195"/>
                </a:lnTo>
                <a:lnTo>
                  <a:pt x="89" y="180"/>
                </a:lnTo>
                <a:lnTo>
                  <a:pt x="89" y="103"/>
                </a:lnTo>
                <a:lnTo>
                  <a:pt x="194" y="10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Oval 11">
            <a:extLst>
              <a:ext uri="{FF2B5EF4-FFF2-40B4-BE49-F238E27FC236}">
                <a16:creationId xmlns:a16="http://schemas.microsoft.com/office/drawing/2014/main" id="{D548F9D1-CAE1-49D9-82DB-8D5910219F5A}"/>
              </a:ext>
            </a:extLst>
          </p:cNvPr>
          <p:cNvSpPr>
            <a:spLocks noChangeArrowheads="1"/>
          </p:cNvSpPr>
          <p:nvPr/>
        </p:nvSpPr>
        <p:spPr bwMode="auto">
          <a:xfrm>
            <a:off x="6271759" y="3607052"/>
            <a:ext cx="1945532" cy="1948076"/>
          </a:xfrm>
          <a:prstGeom prst="ellipse">
            <a:avLst/>
          </a:prstGeom>
          <a:solidFill>
            <a:schemeClr val="bg1">
              <a:lumMod val="95000"/>
            </a:schemeClr>
          </a:solidFill>
          <a:ln w="0">
            <a:noFill/>
            <a:prstDash val="solid"/>
            <a:round/>
            <a:headEnd/>
            <a:tailEnd/>
          </a:ln>
        </p:spPr>
        <p:txBody>
          <a:bodyPr vert="horz" wrap="square" lIns="0" tIns="45720" rIns="0" bIns="45720" numCol="1" anchor="ctr" anchorCtr="0" compatLnSpc="1">
            <a:prstTxWarp prst="textNoShape">
              <a:avLst/>
            </a:prstTxWarp>
          </a:bodyPr>
          <a:lstStyle/>
          <a:p>
            <a:pPr algn="ctr"/>
            <a:r>
              <a:rPr lang="en-IN" sz="1800" b="1" dirty="0"/>
              <a:t>STA</a:t>
            </a:r>
            <a:r>
              <a:rPr lang="en-IN" sz="1600" b="1" baseline="60000" dirty="0"/>
              <a:t>A</a:t>
            </a:r>
            <a:r>
              <a:rPr lang="en-IN" sz="1800" b="1" dirty="0"/>
              <a:t>M</a:t>
            </a:r>
            <a:r>
              <a:rPr lang="en-IN" sz="1600" b="1" baseline="60000" dirty="0"/>
              <a:t>A</a:t>
            </a:r>
            <a:r>
              <a:rPr lang="en-IN" sz="1800" b="1" dirty="0"/>
              <a:t>P**</a:t>
            </a:r>
          </a:p>
          <a:p>
            <a:pPr algn="ctr"/>
            <a:r>
              <a:rPr lang="en-IN" sz="1800" b="1" dirty="0"/>
              <a:t>Engine</a:t>
            </a:r>
            <a:endParaRPr lang="en-US" sz="1800" b="1" dirty="0"/>
          </a:p>
        </p:txBody>
      </p:sp>
      <p:sp>
        <p:nvSpPr>
          <p:cNvPr id="134" name="Rectangle 133">
            <a:extLst>
              <a:ext uri="{FF2B5EF4-FFF2-40B4-BE49-F238E27FC236}">
                <a16:creationId xmlns:a16="http://schemas.microsoft.com/office/drawing/2014/main" id="{C3A52277-A9E8-4B5A-94E0-DF4095F94324}"/>
              </a:ext>
            </a:extLst>
          </p:cNvPr>
          <p:cNvSpPr/>
          <p:nvPr/>
        </p:nvSpPr>
        <p:spPr>
          <a:xfrm>
            <a:off x="10833239" y="6869650"/>
            <a:ext cx="3576033" cy="553998"/>
          </a:xfrm>
          <a:prstGeom prst="rect">
            <a:avLst/>
          </a:prstGeom>
        </p:spPr>
        <p:txBody>
          <a:bodyPr wrap="square">
            <a:spAutoFit/>
          </a:bodyPr>
          <a:lstStyle/>
          <a:p>
            <a:pPr>
              <a:spcAft>
                <a:spcPts val="0"/>
              </a:spcAft>
            </a:pPr>
            <a:r>
              <a:rPr lang="en-US" sz="1000" b="1" dirty="0"/>
              <a:t>*Only Web and Mobile Apps</a:t>
            </a:r>
            <a:endParaRPr lang="en-GB" sz="1000" b="1" dirty="0"/>
          </a:p>
          <a:p>
            <a:pPr>
              <a:spcAft>
                <a:spcPts val="0"/>
              </a:spcAft>
            </a:pPr>
            <a:r>
              <a:rPr lang="en-GB" sz="1000" b="1" dirty="0"/>
              <a:t>#</a:t>
            </a:r>
            <a:r>
              <a:rPr lang="en-US" sz="1000" b="1" dirty="0"/>
              <a:t>Only Web and Webservices  </a:t>
            </a:r>
          </a:p>
          <a:p>
            <a:r>
              <a:rPr lang="en-IN" sz="1000" b="1" dirty="0"/>
              <a:t>**Single Test Automation Across Multiple Access Points</a:t>
            </a:r>
            <a:endParaRPr lang="en-GB" sz="1000" b="1" dirty="0"/>
          </a:p>
        </p:txBody>
      </p:sp>
      <p:sp>
        <p:nvSpPr>
          <p:cNvPr id="135" name="Oval 17">
            <a:extLst>
              <a:ext uri="{FF2B5EF4-FFF2-40B4-BE49-F238E27FC236}">
                <a16:creationId xmlns:a16="http://schemas.microsoft.com/office/drawing/2014/main" id="{6E192023-60D6-48EE-B6D0-0A501B221E42}"/>
              </a:ext>
            </a:extLst>
          </p:cNvPr>
          <p:cNvSpPr>
            <a:spLocks noChangeArrowheads="1"/>
          </p:cNvSpPr>
          <p:nvPr/>
        </p:nvSpPr>
        <p:spPr bwMode="auto">
          <a:xfrm>
            <a:off x="3530430" y="6592200"/>
            <a:ext cx="1252800" cy="1256400"/>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pic>
        <p:nvPicPr>
          <p:cNvPr id="136" name="Picture 135">
            <a:extLst>
              <a:ext uri="{FF2B5EF4-FFF2-40B4-BE49-F238E27FC236}">
                <a16:creationId xmlns:a16="http://schemas.microsoft.com/office/drawing/2014/main" id="{B1886ECF-44C9-4842-A7BC-0DB0B8A8ED02}"/>
              </a:ext>
            </a:extLst>
          </p:cNvPr>
          <p:cNvPicPr>
            <a:picLocks noChangeAspect="1"/>
          </p:cNvPicPr>
          <p:nvPr/>
        </p:nvPicPr>
        <p:blipFill>
          <a:blip r:embed="rId20"/>
          <a:stretch>
            <a:fillRect/>
          </a:stretch>
        </p:blipFill>
        <p:spPr>
          <a:xfrm>
            <a:off x="3697443" y="6760123"/>
            <a:ext cx="921006" cy="920035"/>
          </a:xfrm>
          <a:prstGeom prst="ellipse">
            <a:avLst/>
          </a:prstGeom>
          <a:ln>
            <a:solidFill>
              <a:schemeClr val="tx1"/>
            </a:solidFill>
          </a:ln>
        </p:spPr>
      </p:pic>
      <p:grpSp>
        <p:nvGrpSpPr>
          <p:cNvPr id="137" name="Group 136">
            <a:extLst>
              <a:ext uri="{FF2B5EF4-FFF2-40B4-BE49-F238E27FC236}">
                <a16:creationId xmlns:a16="http://schemas.microsoft.com/office/drawing/2014/main" id="{DCD9F3E0-8BD0-46F9-BD12-E872B234FA6F}"/>
              </a:ext>
            </a:extLst>
          </p:cNvPr>
          <p:cNvGrpSpPr/>
          <p:nvPr/>
        </p:nvGrpSpPr>
        <p:grpSpPr>
          <a:xfrm>
            <a:off x="9541612" y="6592200"/>
            <a:ext cx="1252800" cy="1256400"/>
            <a:chOff x="11888744" y="3168065"/>
            <a:chExt cx="1253530" cy="1258458"/>
          </a:xfrm>
        </p:grpSpPr>
        <p:sp>
          <p:nvSpPr>
            <p:cNvPr id="138" name="Oval 17">
              <a:extLst>
                <a:ext uri="{FF2B5EF4-FFF2-40B4-BE49-F238E27FC236}">
                  <a16:creationId xmlns:a16="http://schemas.microsoft.com/office/drawing/2014/main" id="{6C4B05EF-0EE5-4F5A-9A32-AB43E9F36AE4}"/>
                </a:ext>
              </a:extLst>
            </p:cNvPr>
            <p:cNvSpPr>
              <a:spLocks noChangeArrowheads="1"/>
            </p:cNvSpPr>
            <p:nvPr/>
          </p:nvSpPr>
          <p:spPr bwMode="auto">
            <a:xfrm>
              <a:off x="11888744" y="3168065"/>
              <a:ext cx="1253530" cy="1258458"/>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pic>
          <p:nvPicPr>
            <p:cNvPr id="139" name="Picture 138" descr="A picture containing monitor, electronics, photo, sitting&#10;&#10;Description automatically generated">
              <a:extLst>
                <a:ext uri="{FF2B5EF4-FFF2-40B4-BE49-F238E27FC236}">
                  <a16:creationId xmlns:a16="http://schemas.microsoft.com/office/drawing/2014/main" id="{17D1CA67-BBB4-4202-8A61-412C0555C680}"/>
                </a:ext>
              </a:extLst>
            </p:cNvPr>
            <p:cNvPicPr>
              <a:picLocks noChangeAspect="1"/>
            </p:cNvPicPr>
            <p:nvPr/>
          </p:nvPicPr>
          <p:blipFill>
            <a:blip r:embed="rId21"/>
            <a:stretch>
              <a:fillRect/>
            </a:stretch>
          </p:blipFill>
          <p:spPr>
            <a:xfrm>
              <a:off x="12153366" y="3264448"/>
              <a:ext cx="763135" cy="1069813"/>
            </a:xfrm>
            <a:prstGeom prst="rect">
              <a:avLst/>
            </a:prstGeom>
          </p:spPr>
        </p:pic>
      </p:grpSp>
      <p:sp>
        <p:nvSpPr>
          <p:cNvPr id="143" name="TextBox 1">
            <a:extLst>
              <a:ext uri="{FF2B5EF4-FFF2-40B4-BE49-F238E27FC236}">
                <a16:creationId xmlns:a16="http://schemas.microsoft.com/office/drawing/2014/main" id="{A002CC4E-E76C-4B93-944D-CD28865DC8D2}"/>
              </a:ext>
            </a:extLst>
          </p:cNvPr>
          <p:cNvSpPr txBox="1">
            <a:spLocks noChangeArrowheads="1"/>
          </p:cNvSpPr>
          <p:nvPr/>
        </p:nvSpPr>
        <p:spPr bwMode="auto">
          <a:xfrm>
            <a:off x="10817942" y="1716565"/>
            <a:ext cx="11674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Lucida Sans Unicode"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Lucida Sans Unicode"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Lucida Sans Unicode"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Lucida Sans Unicode"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Lucida Sans Unicode"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Lucida Sans Unicode"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Lucida Sans Unicode"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Lucida Sans Unicode"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cs typeface="Lucida Sans Unicode" pitchFamily="34" charset="0"/>
              </a:defRPr>
            </a:lvl9pPr>
          </a:lstStyle>
          <a:p>
            <a:pPr algn="ctr" eaLnBrk="1">
              <a:buClr>
                <a:srgbClr val="000000"/>
              </a:buClr>
              <a:buSzPct val="100000"/>
            </a:pPr>
            <a:r>
              <a:rPr lang="en-US" altLang="en-US" sz="1400" b="1" dirty="0">
                <a:solidFill>
                  <a:schemeClr val="tx1"/>
                </a:solidFill>
                <a:latin typeface="+mn-lt"/>
                <a:cs typeface="+mn-cs"/>
              </a:rPr>
              <a:t>SOAP | REST </a:t>
            </a:r>
          </a:p>
          <a:p>
            <a:pPr algn="ctr" eaLnBrk="1">
              <a:buClr>
                <a:srgbClr val="000000"/>
              </a:buClr>
              <a:buSzPct val="100000"/>
            </a:pPr>
            <a:endParaRPr lang="en-US" altLang="en-US" sz="1400" b="1" dirty="0">
              <a:solidFill>
                <a:schemeClr val="tx1"/>
              </a:solidFill>
              <a:latin typeface="+mn-lt"/>
              <a:cs typeface="+mn-cs"/>
            </a:endParaRPr>
          </a:p>
        </p:txBody>
      </p:sp>
      <p:sp>
        <p:nvSpPr>
          <p:cNvPr id="144" name="Oval 25">
            <a:extLst>
              <a:ext uri="{FF2B5EF4-FFF2-40B4-BE49-F238E27FC236}">
                <a16:creationId xmlns:a16="http://schemas.microsoft.com/office/drawing/2014/main" id="{DBDBDDDD-474D-40FE-9A2E-01D27120A198}"/>
              </a:ext>
            </a:extLst>
          </p:cNvPr>
          <p:cNvSpPr>
            <a:spLocks noChangeArrowheads="1"/>
          </p:cNvSpPr>
          <p:nvPr/>
        </p:nvSpPr>
        <p:spPr bwMode="auto">
          <a:xfrm>
            <a:off x="9559177" y="1199205"/>
            <a:ext cx="1252800" cy="1256400"/>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r>
              <a:rPr lang="en-US" sz="1600" b="1" dirty="0">
                <a:solidFill>
                  <a:schemeClr val="bg1"/>
                </a:solidFill>
              </a:rPr>
              <a:t>Web Services</a:t>
            </a:r>
          </a:p>
        </p:txBody>
      </p:sp>
      <p:grpSp>
        <p:nvGrpSpPr>
          <p:cNvPr id="148" name="Group 147">
            <a:extLst>
              <a:ext uri="{FF2B5EF4-FFF2-40B4-BE49-F238E27FC236}">
                <a16:creationId xmlns:a16="http://schemas.microsoft.com/office/drawing/2014/main" id="{C3B36B4A-72F8-4A41-A3CB-352779EB6DFB}"/>
              </a:ext>
            </a:extLst>
          </p:cNvPr>
          <p:cNvGrpSpPr/>
          <p:nvPr/>
        </p:nvGrpSpPr>
        <p:grpSpPr>
          <a:xfrm>
            <a:off x="3535352" y="1165732"/>
            <a:ext cx="4103154" cy="1260879"/>
            <a:chOff x="4497622" y="1064846"/>
            <a:chExt cx="4105545" cy="1262949"/>
          </a:xfrm>
        </p:grpSpPr>
        <p:sp>
          <p:nvSpPr>
            <p:cNvPr id="149" name="Oval 17">
              <a:extLst>
                <a:ext uri="{FF2B5EF4-FFF2-40B4-BE49-F238E27FC236}">
                  <a16:creationId xmlns:a16="http://schemas.microsoft.com/office/drawing/2014/main" id="{C001B430-B05E-43C9-8DBD-73AC978BD9E7}"/>
                </a:ext>
              </a:extLst>
            </p:cNvPr>
            <p:cNvSpPr>
              <a:spLocks noChangeArrowheads="1"/>
            </p:cNvSpPr>
            <p:nvPr/>
          </p:nvSpPr>
          <p:spPr bwMode="auto">
            <a:xfrm>
              <a:off x="4497622" y="1064846"/>
              <a:ext cx="1253530" cy="1258458"/>
            </a:xfrm>
            <a:prstGeom prst="ellipse">
              <a:avLst/>
            </a:prstGeom>
            <a:solidFill>
              <a:schemeClr val="tx1"/>
            </a:solidFill>
            <a:ln w="0">
              <a:noFill/>
              <a:prstDash val="solid"/>
              <a:round/>
              <a:headEnd/>
              <a:tailEnd/>
            </a:ln>
          </p:spPr>
          <p:txBody>
            <a:bodyPr vert="horz" wrap="square" lIns="0" tIns="45720" rIns="0" bIns="45720" numCol="1" anchor="ctr" anchorCtr="0" compatLnSpc="1">
              <a:prstTxWarp prst="textNoShape">
                <a:avLst/>
              </a:prstTxWarp>
            </a:bodyPr>
            <a:lstStyle/>
            <a:p>
              <a:pPr algn="ctr"/>
              <a:endParaRPr lang="en-US" sz="1800" b="1" dirty="0">
                <a:solidFill>
                  <a:schemeClr val="bg1"/>
                </a:solidFill>
              </a:endParaRPr>
            </a:p>
          </p:txBody>
        </p:sp>
        <p:pic>
          <p:nvPicPr>
            <p:cNvPr id="150" name="Picture 149">
              <a:extLst>
                <a:ext uri="{FF2B5EF4-FFF2-40B4-BE49-F238E27FC236}">
                  <a16:creationId xmlns:a16="http://schemas.microsoft.com/office/drawing/2014/main" id="{3A111B86-4464-4BC8-8002-C86BCC5998DE}"/>
                </a:ext>
              </a:extLst>
            </p:cNvPr>
            <p:cNvPicPr>
              <a:picLocks noChangeAspect="1"/>
            </p:cNvPicPr>
            <p:nvPr/>
          </p:nvPicPr>
          <p:blipFill>
            <a:blip r:embed="rId22"/>
            <a:stretch>
              <a:fillRect/>
            </a:stretch>
          </p:blipFill>
          <p:spPr>
            <a:xfrm>
              <a:off x="7781487" y="1506115"/>
              <a:ext cx="821680" cy="821680"/>
            </a:xfrm>
            <a:prstGeom prst="rect">
              <a:avLst/>
            </a:prstGeom>
          </p:spPr>
        </p:pic>
      </p:grpSp>
      <p:sp>
        <p:nvSpPr>
          <p:cNvPr id="152" name="TextBox 151">
            <a:extLst>
              <a:ext uri="{FF2B5EF4-FFF2-40B4-BE49-F238E27FC236}">
                <a16:creationId xmlns:a16="http://schemas.microsoft.com/office/drawing/2014/main" id="{982DA7EA-88DD-44C7-8497-12D7C146D364}"/>
              </a:ext>
            </a:extLst>
          </p:cNvPr>
          <p:cNvSpPr txBox="1"/>
          <p:nvPr/>
        </p:nvSpPr>
        <p:spPr>
          <a:xfrm>
            <a:off x="6157554" y="1072245"/>
            <a:ext cx="2510240" cy="369332"/>
          </a:xfrm>
          <a:prstGeom prst="rect">
            <a:avLst/>
          </a:prstGeom>
          <a:noFill/>
        </p:spPr>
        <p:txBody>
          <a:bodyPr wrap="square" rtlCol="0">
            <a:spAutoFit/>
          </a:bodyPr>
          <a:lstStyle/>
          <a:p>
            <a:r>
              <a:rPr lang="en-GB" sz="1800" b="1" dirty="0"/>
              <a:t>Security Testing</a:t>
            </a:r>
            <a:r>
              <a:rPr lang="en-GB" sz="1800" b="1" baseline="50000" dirty="0"/>
              <a:t>#</a:t>
            </a:r>
          </a:p>
        </p:txBody>
      </p:sp>
      <p:sp>
        <p:nvSpPr>
          <p:cNvPr id="153" name="TextBox 152">
            <a:extLst>
              <a:ext uri="{FF2B5EF4-FFF2-40B4-BE49-F238E27FC236}">
                <a16:creationId xmlns:a16="http://schemas.microsoft.com/office/drawing/2014/main" id="{0558F194-1CF3-426B-A4DB-226394260DEB}"/>
              </a:ext>
            </a:extLst>
          </p:cNvPr>
          <p:cNvSpPr txBox="1"/>
          <p:nvPr/>
        </p:nvSpPr>
        <p:spPr>
          <a:xfrm>
            <a:off x="6107257" y="7326868"/>
            <a:ext cx="2951399" cy="369332"/>
          </a:xfrm>
          <a:prstGeom prst="rect">
            <a:avLst/>
          </a:prstGeom>
          <a:noFill/>
        </p:spPr>
        <p:txBody>
          <a:bodyPr wrap="square" rtlCol="0">
            <a:spAutoFit/>
          </a:bodyPr>
          <a:lstStyle/>
          <a:p>
            <a:r>
              <a:rPr lang="en-GB" sz="1800" b="1" dirty="0"/>
              <a:t>Performance Testing*</a:t>
            </a:r>
          </a:p>
        </p:txBody>
      </p:sp>
      <p:pic>
        <p:nvPicPr>
          <p:cNvPr id="43" name="Picture 42">
            <a:extLst>
              <a:ext uri="{FF2B5EF4-FFF2-40B4-BE49-F238E27FC236}">
                <a16:creationId xmlns:a16="http://schemas.microsoft.com/office/drawing/2014/main" id="{6EFD31A1-41D6-4A69-9D70-466999D8A119}"/>
              </a:ext>
            </a:extLst>
          </p:cNvPr>
          <p:cNvPicPr>
            <a:picLocks noChangeAspect="1"/>
          </p:cNvPicPr>
          <p:nvPr/>
        </p:nvPicPr>
        <p:blipFill>
          <a:blip r:embed="rId20"/>
          <a:stretch>
            <a:fillRect/>
          </a:stretch>
        </p:blipFill>
        <p:spPr>
          <a:xfrm>
            <a:off x="3698769" y="1320715"/>
            <a:ext cx="921006" cy="920035"/>
          </a:xfrm>
          <a:prstGeom prst="ellipse">
            <a:avLst/>
          </a:prstGeom>
          <a:ln>
            <a:solidFill>
              <a:schemeClr val="tx1"/>
            </a:solidFill>
          </a:ln>
        </p:spPr>
      </p:pic>
      <p:sp>
        <p:nvSpPr>
          <p:cNvPr id="55" name="Title 117">
            <a:extLst>
              <a:ext uri="{FF2B5EF4-FFF2-40B4-BE49-F238E27FC236}">
                <a16:creationId xmlns:a16="http://schemas.microsoft.com/office/drawing/2014/main" id="{FA350A34-5115-423A-96C6-8EB9076607E6}"/>
              </a:ext>
            </a:extLst>
          </p:cNvPr>
          <p:cNvSpPr>
            <a:spLocks noGrp="1"/>
          </p:cNvSpPr>
          <p:nvPr>
            <p:ph type="title"/>
          </p:nvPr>
        </p:nvSpPr>
        <p:spPr>
          <a:xfrm>
            <a:off x="646577" y="639763"/>
            <a:ext cx="13258800" cy="503237"/>
          </a:xfrm>
        </p:spPr>
        <p:txBody>
          <a:bodyPr>
            <a:noAutofit/>
          </a:bodyPr>
          <a:lstStyle/>
          <a:p>
            <a:r>
              <a:rPr lang="en-IN" altLang="en-US" sz="4000" dirty="0"/>
              <a:t>TestMagic</a:t>
            </a:r>
            <a:r>
              <a:rPr lang="en-IN" altLang="en-US" sz="4000" baseline="30000" dirty="0"/>
              <a:t>TM</a:t>
            </a:r>
            <a:r>
              <a:rPr lang="en-IN" altLang="en-US" sz="4000" dirty="0"/>
              <a:t> 6.x – Features at a Glance</a:t>
            </a:r>
            <a:br>
              <a:rPr lang="en-IN" altLang="en-US" sz="4000" dirty="0"/>
            </a:br>
            <a:br>
              <a:rPr lang="en-IN" altLang="en-US" sz="4000" dirty="0"/>
            </a:br>
            <a:br>
              <a:rPr lang="en-US" altLang="en-US" sz="4000" dirty="0"/>
            </a:br>
            <a:br>
              <a:rPr lang="en-US" altLang="en-US" sz="4000" dirty="0"/>
            </a:br>
            <a:br>
              <a:rPr lang="en-US" altLang="en-US" sz="4000" dirty="0"/>
            </a:br>
            <a:r>
              <a:rPr lang="en-US" altLang="en-US" sz="4000" dirty="0"/>
              <a:t>  </a:t>
            </a:r>
          </a:p>
        </p:txBody>
      </p:sp>
    </p:spTree>
    <p:extLst>
      <p:ext uri="{BB962C8B-B14F-4D97-AF65-F5344CB8AC3E}">
        <p14:creationId xmlns:p14="http://schemas.microsoft.com/office/powerpoint/2010/main" val="138348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00976" y="4675740"/>
            <a:ext cx="13246670" cy="0"/>
            <a:chOff x="700976" y="2919683"/>
            <a:chExt cx="13246670" cy="0"/>
          </a:xfrm>
        </p:grpSpPr>
        <p:cxnSp>
          <p:nvCxnSpPr>
            <p:cNvPr id="48" name="Straight Connector 47"/>
            <p:cNvCxnSpPr/>
            <p:nvPr/>
          </p:nvCxnSpPr>
          <p:spPr>
            <a:xfrm>
              <a:off x="700976" y="2919683"/>
              <a:ext cx="2783614" cy="0"/>
            </a:xfrm>
            <a:prstGeom prst="line">
              <a:avLst/>
            </a:prstGeom>
            <a:ln w="76200" cap="sq">
              <a:solidFill>
                <a:schemeClr val="bg1">
                  <a:lumMod val="95000"/>
                </a:schemeClr>
              </a:solidFill>
            </a:ln>
          </p:spPr>
          <p:style>
            <a:lnRef idx="1">
              <a:schemeClr val="accent1"/>
            </a:lnRef>
            <a:fillRef idx="0">
              <a:schemeClr val="accent1"/>
            </a:fillRef>
            <a:effectRef idx="0">
              <a:schemeClr val="accent1"/>
            </a:effectRef>
            <a:fontRef idx="minor">
              <a:schemeClr val="lt1"/>
            </a:fontRef>
          </p:style>
        </p:cxnSp>
        <p:cxnSp>
          <p:nvCxnSpPr>
            <p:cNvPr id="49" name="Straight Connector 48"/>
            <p:cNvCxnSpPr/>
            <p:nvPr/>
          </p:nvCxnSpPr>
          <p:spPr>
            <a:xfrm>
              <a:off x="4193465" y="2919683"/>
              <a:ext cx="2783614" cy="0"/>
            </a:xfrm>
            <a:prstGeom prst="line">
              <a:avLst/>
            </a:prstGeom>
            <a:ln w="76200" cap="sq">
              <a:solidFill>
                <a:schemeClr val="bg1">
                  <a:lumMod val="95000"/>
                </a:schemeClr>
              </a:solidFill>
            </a:ln>
          </p:spPr>
          <p:style>
            <a:lnRef idx="1">
              <a:schemeClr val="accent1"/>
            </a:lnRef>
            <a:fillRef idx="0">
              <a:schemeClr val="accent1"/>
            </a:fillRef>
            <a:effectRef idx="0">
              <a:schemeClr val="accent1"/>
            </a:effectRef>
            <a:fontRef idx="minor">
              <a:schemeClr val="lt1"/>
            </a:fontRef>
          </p:style>
        </p:cxnSp>
        <p:cxnSp>
          <p:nvCxnSpPr>
            <p:cNvPr id="50" name="Straight Connector 49"/>
            <p:cNvCxnSpPr/>
            <p:nvPr/>
          </p:nvCxnSpPr>
          <p:spPr>
            <a:xfrm>
              <a:off x="7701000" y="2919683"/>
              <a:ext cx="2783614" cy="0"/>
            </a:xfrm>
            <a:prstGeom prst="line">
              <a:avLst/>
            </a:prstGeom>
            <a:ln w="76200" cap="sq">
              <a:solidFill>
                <a:schemeClr val="bg1">
                  <a:lumMod val="95000"/>
                </a:schemeClr>
              </a:solidFill>
            </a:ln>
          </p:spPr>
          <p:style>
            <a:lnRef idx="1">
              <a:schemeClr val="accent1"/>
            </a:lnRef>
            <a:fillRef idx="0">
              <a:schemeClr val="accent1"/>
            </a:fillRef>
            <a:effectRef idx="0">
              <a:schemeClr val="accent1"/>
            </a:effectRef>
            <a:fontRef idx="minor">
              <a:schemeClr val="lt1"/>
            </a:fontRef>
          </p:style>
        </p:cxnSp>
        <p:cxnSp>
          <p:nvCxnSpPr>
            <p:cNvPr id="51" name="Straight Connector 50"/>
            <p:cNvCxnSpPr/>
            <p:nvPr/>
          </p:nvCxnSpPr>
          <p:spPr>
            <a:xfrm>
              <a:off x="11164032" y="2919683"/>
              <a:ext cx="2783614" cy="0"/>
            </a:xfrm>
            <a:prstGeom prst="line">
              <a:avLst/>
            </a:prstGeom>
            <a:ln w="76200" cap="sq">
              <a:solidFill>
                <a:schemeClr val="bg1">
                  <a:lumMod val="95000"/>
                </a:schemeClr>
              </a:solidFill>
            </a:ln>
          </p:spPr>
          <p:style>
            <a:lnRef idx="1">
              <a:schemeClr val="accent1"/>
            </a:lnRef>
            <a:fillRef idx="0">
              <a:schemeClr val="accent1"/>
            </a:fillRef>
            <a:effectRef idx="0">
              <a:schemeClr val="accent1"/>
            </a:effectRef>
            <a:fontRef idx="minor">
              <a:schemeClr val="lt1"/>
            </a:fontRef>
          </p:style>
        </p:cxnSp>
      </p:grpSp>
      <p:sp>
        <p:nvSpPr>
          <p:cNvPr id="118" name="Title 117"/>
          <p:cNvSpPr>
            <a:spLocks noGrp="1"/>
          </p:cNvSpPr>
          <p:nvPr>
            <p:ph type="title"/>
          </p:nvPr>
        </p:nvSpPr>
        <p:spPr>
          <a:xfrm>
            <a:off x="685800" y="639763"/>
            <a:ext cx="13258800" cy="503237"/>
          </a:xfrm>
        </p:spPr>
        <p:txBody>
          <a:bodyPr>
            <a:noAutofit/>
          </a:bodyPr>
          <a:lstStyle/>
          <a:p>
            <a:r>
              <a:rPr lang="en-IN" altLang="en-US" sz="4000" dirty="0">
                <a:ea typeface="Lucida Sans Unicode" pitchFamily="34" charset="0"/>
                <a:cs typeface="Arial" pitchFamily="34" charset="0"/>
              </a:rPr>
              <a:t>TestMagic</a:t>
            </a:r>
            <a:r>
              <a:rPr lang="en-IN" altLang="en-US" sz="4000" baseline="30000" dirty="0">
                <a:ea typeface="Lucida Sans Unicode" pitchFamily="34" charset="0"/>
                <a:cs typeface="Arial" pitchFamily="34" charset="0"/>
              </a:rPr>
              <a:t>TM</a:t>
            </a:r>
            <a:r>
              <a:rPr lang="en-IN" altLang="en-US" sz="4000" dirty="0">
                <a:ea typeface="Lucida Sans Unicode" pitchFamily="34" charset="0"/>
                <a:cs typeface="Arial" pitchFamily="34" charset="0"/>
              </a:rPr>
              <a:t> – Powered by </a:t>
            </a:r>
            <a:r>
              <a:rPr lang="en-US" sz="4000" dirty="0"/>
              <a:t>Prescriptive Analytics</a:t>
            </a:r>
            <a:br>
              <a:rPr lang="en-US" sz="4000" dirty="0"/>
            </a:br>
            <a:endParaRPr lang="en-US" altLang="en-US" sz="4000" dirty="0"/>
          </a:p>
        </p:txBody>
      </p:sp>
      <p:grpSp>
        <p:nvGrpSpPr>
          <p:cNvPr id="6" name="Group 5"/>
          <p:cNvGrpSpPr/>
          <p:nvPr/>
        </p:nvGrpSpPr>
        <p:grpSpPr>
          <a:xfrm>
            <a:off x="685800" y="2630422"/>
            <a:ext cx="3276600" cy="2045318"/>
            <a:chOff x="685800" y="874365"/>
            <a:chExt cx="3276600" cy="2045318"/>
          </a:xfrm>
        </p:grpSpPr>
        <p:cxnSp>
          <p:nvCxnSpPr>
            <p:cNvPr id="5" name="Straight Connector 4"/>
            <p:cNvCxnSpPr/>
            <p:nvPr/>
          </p:nvCxnSpPr>
          <p:spPr>
            <a:xfrm>
              <a:off x="703200" y="2919683"/>
              <a:ext cx="2783614" cy="0"/>
            </a:xfrm>
            <a:prstGeom prst="line">
              <a:avLst/>
            </a:prstGeom>
            <a:ln w="76200" cap="sq"/>
          </p:spPr>
          <p:style>
            <a:lnRef idx="1">
              <a:schemeClr val="accent1"/>
            </a:lnRef>
            <a:fillRef idx="0">
              <a:schemeClr val="accent1"/>
            </a:fillRef>
            <a:effectRef idx="0">
              <a:schemeClr val="accent1"/>
            </a:effectRef>
            <a:fontRef idx="minor">
              <a:schemeClr val="lt1"/>
            </a:fontRef>
          </p:style>
        </p:cxnSp>
        <p:sp>
          <p:nvSpPr>
            <p:cNvPr id="7" name="Rectangle 6"/>
            <p:cNvSpPr/>
            <p:nvPr/>
          </p:nvSpPr>
          <p:spPr>
            <a:xfrm>
              <a:off x="685800" y="1902313"/>
              <a:ext cx="3276600" cy="913455"/>
            </a:xfrm>
            <a:prstGeom prst="rect">
              <a:avLst/>
            </a:prstGeom>
          </p:spPr>
          <p:txBody>
            <a:bodyPr wrap="square" lIns="0">
              <a:spAutoFit/>
            </a:bodyPr>
            <a:lstStyle/>
            <a:p>
              <a:pPr>
                <a:lnSpc>
                  <a:spcPct val="92000"/>
                </a:lnSpc>
                <a:buClr>
                  <a:srgbClr val="000000"/>
                </a:buClr>
                <a:buSzPct val="100000"/>
              </a:pPr>
              <a:r>
                <a:rPr lang="en-US" sz="2900" b="1" dirty="0">
                  <a:latin typeface="Arial" charset="0"/>
                </a:rPr>
                <a:t>Intelligence driven execution</a:t>
              </a:r>
            </a:p>
          </p:txBody>
        </p:sp>
        <p:sp>
          <p:nvSpPr>
            <p:cNvPr id="35" name="Freeform 180"/>
            <p:cNvSpPr>
              <a:spLocks noEditPoints="1"/>
            </p:cNvSpPr>
            <p:nvPr/>
          </p:nvSpPr>
          <p:spPr bwMode="auto">
            <a:xfrm>
              <a:off x="703200" y="874365"/>
              <a:ext cx="1036470" cy="877328"/>
            </a:xfrm>
            <a:custGeom>
              <a:avLst/>
              <a:gdLst>
                <a:gd name="T0" fmla="*/ 230 w 576"/>
                <a:gd name="T1" fmla="*/ 271 h 486"/>
                <a:gd name="T2" fmla="*/ 248 w 576"/>
                <a:gd name="T3" fmla="*/ 271 h 486"/>
                <a:gd name="T4" fmla="*/ 352 w 576"/>
                <a:gd name="T5" fmla="*/ 246 h 486"/>
                <a:gd name="T6" fmla="*/ 341 w 576"/>
                <a:gd name="T7" fmla="*/ 246 h 486"/>
                <a:gd name="T8" fmla="*/ 512 w 576"/>
                <a:gd name="T9" fmla="*/ 236 h 486"/>
                <a:gd name="T10" fmla="*/ 509 w 576"/>
                <a:gd name="T11" fmla="*/ 242 h 486"/>
                <a:gd name="T12" fmla="*/ 176 w 576"/>
                <a:gd name="T13" fmla="*/ 112 h 486"/>
                <a:gd name="T14" fmla="*/ 528 w 576"/>
                <a:gd name="T15" fmla="*/ 127 h 486"/>
                <a:gd name="T16" fmla="*/ 342 w 576"/>
                <a:gd name="T17" fmla="*/ 17 h 486"/>
                <a:gd name="T18" fmla="*/ 197 w 576"/>
                <a:gd name="T19" fmla="*/ 26 h 486"/>
                <a:gd name="T20" fmla="*/ 33 w 576"/>
                <a:gd name="T21" fmla="*/ 127 h 486"/>
                <a:gd name="T22" fmla="*/ 42 w 576"/>
                <a:gd name="T23" fmla="*/ 339 h 486"/>
                <a:gd name="T24" fmla="*/ 203 w 576"/>
                <a:gd name="T25" fmla="*/ 485 h 486"/>
                <a:gd name="T26" fmla="*/ 116 w 576"/>
                <a:gd name="T27" fmla="*/ 332 h 486"/>
                <a:gd name="T28" fmla="*/ 73 w 576"/>
                <a:gd name="T29" fmla="*/ 314 h 486"/>
                <a:gd name="T30" fmla="*/ 116 w 576"/>
                <a:gd name="T31" fmla="*/ 222 h 486"/>
                <a:gd name="T32" fmla="*/ 53 w 576"/>
                <a:gd name="T33" fmla="*/ 227 h 486"/>
                <a:gd name="T34" fmla="*/ 118 w 576"/>
                <a:gd name="T35" fmla="*/ 210 h 486"/>
                <a:gd name="T36" fmla="*/ 167 w 576"/>
                <a:gd name="T37" fmla="*/ 136 h 486"/>
                <a:gd name="T38" fmla="*/ 185 w 576"/>
                <a:gd name="T39" fmla="*/ 94 h 486"/>
                <a:gd name="T40" fmla="*/ 197 w 576"/>
                <a:gd name="T41" fmla="*/ 163 h 486"/>
                <a:gd name="T42" fmla="*/ 251 w 576"/>
                <a:gd name="T43" fmla="*/ 89 h 486"/>
                <a:gd name="T44" fmla="*/ 294 w 576"/>
                <a:gd name="T45" fmla="*/ 71 h 486"/>
                <a:gd name="T46" fmla="*/ 345 w 576"/>
                <a:gd name="T47" fmla="*/ 128 h 486"/>
                <a:gd name="T48" fmla="*/ 392 w 576"/>
                <a:gd name="T49" fmla="*/ 66 h 486"/>
                <a:gd name="T50" fmla="*/ 391 w 576"/>
                <a:gd name="T51" fmla="*/ 116 h 486"/>
                <a:gd name="T52" fmla="*/ 408 w 576"/>
                <a:gd name="T53" fmla="*/ 194 h 486"/>
                <a:gd name="T54" fmla="*/ 441 w 576"/>
                <a:gd name="T55" fmla="*/ 134 h 486"/>
                <a:gd name="T56" fmla="*/ 476 w 576"/>
                <a:gd name="T57" fmla="*/ 169 h 486"/>
                <a:gd name="T58" fmla="*/ 465 w 576"/>
                <a:gd name="T59" fmla="*/ 194 h 486"/>
                <a:gd name="T60" fmla="*/ 520 w 576"/>
                <a:gd name="T61" fmla="*/ 253 h 486"/>
                <a:gd name="T62" fmla="*/ 461 w 576"/>
                <a:gd name="T63" fmla="*/ 206 h 486"/>
                <a:gd name="T64" fmla="*/ 402 w 576"/>
                <a:gd name="T65" fmla="*/ 206 h 486"/>
                <a:gd name="T66" fmla="*/ 272 w 576"/>
                <a:gd name="T67" fmla="*/ 194 h 486"/>
                <a:gd name="T68" fmla="*/ 365 w 576"/>
                <a:gd name="T69" fmla="*/ 222 h 486"/>
                <a:gd name="T70" fmla="*/ 344 w 576"/>
                <a:gd name="T71" fmla="*/ 264 h 486"/>
                <a:gd name="T72" fmla="*/ 272 w 576"/>
                <a:gd name="T73" fmla="*/ 207 h 486"/>
                <a:gd name="T74" fmla="*/ 257 w 576"/>
                <a:gd name="T75" fmla="*/ 289 h 486"/>
                <a:gd name="T76" fmla="*/ 214 w 576"/>
                <a:gd name="T77" fmla="*/ 271 h 486"/>
                <a:gd name="T78" fmla="*/ 261 w 576"/>
                <a:gd name="T79" fmla="*/ 201 h 486"/>
                <a:gd name="T80" fmla="*/ 127 w 576"/>
                <a:gd name="T81" fmla="*/ 217 h 486"/>
                <a:gd name="T82" fmla="*/ 227 w 576"/>
                <a:gd name="T83" fmla="*/ 486 h 486"/>
                <a:gd name="T84" fmla="*/ 245 w 576"/>
                <a:gd name="T85" fmla="*/ 478 h 486"/>
                <a:gd name="T86" fmla="*/ 298 w 576"/>
                <a:gd name="T87" fmla="*/ 305 h 486"/>
                <a:gd name="T88" fmla="*/ 518 w 576"/>
                <a:gd name="T89" fmla="*/ 287 h 486"/>
                <a:gd name="T90" fmla="*/ 97 w 576"/>
                <a:gd name="T91" fmla="*/ 338 h 486"/>
                <a:gd name="T92" fmla="*/ 465 w 576"/>
                <a:gd name="T93" fmla="*/ 158 h 486"/>
                <a:gd name="T94" fmla="*/ 453 w 576"/>
                <a:gd name="T95" fmla="*/ 158 h 486"/>
                <a:gd name="T96" fmla="*/ 77 w 576"/>
                <a:gd name="T97" fmla="*/ 216 h 486"/>
                <a:gd name="T98" fmla="*/ 269 w 576"/>
                <a:gd name="T99" fmla="*/ 62 h 486"/>
                <a:gd name="T100" fmla="*/ 262 w 576"/>
                <a:gd name="T101" fmla="*/ 77 h 486"/>
                <a:gd name="T102" fmla="*/ 275 w 576"/>
                <a:gd name="T103" fmla="*/ 65 h 486"/>
                <a:gd name="T104" fmla="*/ 398 w 576"/>
                <a:gd name="T105" fmla="*/ 85 h 486"/>
                <a:gd name="T106" fmla="*/ 385 w 576"/>
                <a:gd name="T107" fmla="*/ 85 h 486"/>
                <a:gd name="T108" fmla="*/ 398 w 576"/>
                <a:gd name="T109" fmla="*/ 97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6" h="486">
                  <a:moveTo>
                    <a:pt x="239" y="262"/>
                  </a:moveTo>
                  <a:cubicBezTo>
                    <a:pt x="237" y="262"/>
                    <a:pt x="235" y="263"/>
                    <a:pt x="233" y="265"/>
                  </a:cubicBezTo>
                  <a:cubicBezTo>
                    <a:pt x="233" y="265"/>
                    <a:pt x="233" y="265"/>
                    <a:pt x="233" y="265"/>
                  </a:cubicBezTo>
                  <a:cubicBezTo>
                    <a:pt x="231" y="266"/>
                    <a:pt x="231" y="269"/>
                    <a:pt x="230" y="271"/>
                  </a:cubicBezTo>
                  <a:cubicBezTo>
                    <a:pt x="230" y="273"/>
                    <a:pt x="231" y="276"/>
                    <a:pt x="233" y="277"/>
                  </a:cubicBezTo>
                  <a:cubicBezTo>
                    <a:pt x="235" y="279"/>
                    <a:pt x="237" y="280"/>
                    <a:pt x="239" y="280"/>
                  </a:cubicBezTo>
                  <a:cubicBezTo>
                    <a:pt x="242" y="280"/>
                    <a:pt x="244" y="279"/>
                    <a:pt x="246" y="277"/>
                  </a:cubicBezTo>
                  <a:cubicBezTo>
                    <a:pt x="247" y="276"/>
                    <a:pt x="248" y="273"/>
                    <a:pt x="248" y="271"/>
                  </a:cubicBezTo>
                  <a:cubicBezTo>
                    <a:pt x="248" y="269"/>
                    <a:pt x="248" y="266"/>
                    <a:pt x="246" y="265"/>
                  </a:cubicBezTo>
                  <a:cubicBezTo>
                    <a:pt x="244" y="263"/>
                    <a:pt x="242" y="262"/>
                    <a:pt x="240" y="262"/>
                  </a:cubicBezTo>
                  <a:lnTo>
                    <a:pt x="239" y="262"/>
                  </a:lnTo>
                  <a:close/>
                  <a:moveTo>
                    <a:pt x="352" y="246"/>
                  </a:moveTo>
                  <a:cubicBezTo>
                    <a:pt x="355" y="242"/>
                    <a:pt x="355" y="237"/>
                    <a:pt x="352" y="233"/>
                  </a:cubicBezTo>
                  <a:cubicBezTo>
                    <a:pt x="351" y="232"/>
                    <a:pt x="349" y="231"/>
                    <a:pt x="347" y="231"/>
                  </a:cubicBezTo>
                  <a:cubicBezTo>
                    <a:pt x="345" y="231"/>
                    <a:pt x="342" y="231"/>
                    <a:pt x="341" y="233"/>
                  </a:cubicBezTo>
                  <a:cubicBezTo>
                    <a:pt x="337" y="237"/>
                    <a:pt x="337" y="242"/>
                    <a:pt x="341" y="246"/>
                  </a:cubicBezTo>
                  <a:cubicBezTo>
                    <a:pt x="342" y="247"/>
                    <a:pt x="344" y="248"/>
                    <a:pt x="346" y="248"/>
                  </a:cubicBezTo>
                  <a:cubicBezTo>
                    <a:pt x="348" y="248"/>
                    <a:pt x="350" y="248"/>
                    <a:pt x="352" y="246"/>
                  </a:cubicBezTo>
                  <a:close/>
                  <a:moveTo>
                    <a:pt x="509" y="242"/>
                  </a:moveTo>
                  <a:cubicBezTo>
                    <a:pt x="511" y="240"/>
                    <a:pt x="512" y="238"/>
                    <a:pt x="512" y="236"/>
                  </a:cubicBezTo>
                  <a:cubicBezTo>
                    <a:pt x="512" y="233"/>
                    <a:pt x="511" y="231"/>
                    <a:pt x="509" y="229"/>
                  </a:cubicBezTo>
                  <a:cubicBezTo>
                    <a:pt x="506" y="226"/>
                    <a:pt x="500" y="226"/>
                    <a:pt x="497" y="229"/>
                  </a:cubicBezTo>
                  <a:cubicBezTo>
                    <a:pt x="493" y="233"/>
                    <a:pt x="493" y="238"/>
                    <a:pt x="497" y="242"/>
                  </a:cubicBezTo>
                  <a:cubicBezTo>
                    <a:pt x="500" y="245"/>
                    <a:pt x="506" y="245"/>
                    <a:pt x="509" y="242"/>
                  </a:cubicBezTo>
                  <a:close/>
                  <a:moveTo>
                    <a:pt x="161" y="105"/>
                  </a:moveTo>
                  <a:cubicBezTo>
                    <a:pt x="157" y="109"/>
                    <a:pt x="157" y="114"/>
                    <a:pt x="161" y="118"/>
                  </a:cubicBezTo>
                  <a:cubicBezTo>
                    <a:pt x="164" y="121"/>
                    <a:pt x="170" y="121"/>
                    <a:pt x="173" y="118"/>
                  </a:cubicBezTo>
                  <a:cubicBezTo>
                    <a:pt x="175" y="116"/>
                    <a:pt x="176" y="114"/>
                    <a:pt x="176" y="112"/>
                  </a:cubicBezTo>
                  <a:cubicBezTo>
                    <a:pt x="176" y="109"/>
                    <a:pt x="175" y="107"/>
                    <a:pt x="173" y="105"/>
                  </a:cubicBezTo>
                  <a:cubicBezTo>
                    <a:pt x="170" y="102"/>
                    <a:pt x="164" y="102"/>
                    <a:pt x="161" y="105"/>
                  </a:cubicBezTo>
                  <a:close/>
                  <a:moveTo>
                    <a:pt x="569" y="195"/>
                  </a:moveTo>
                  <a:cubicBezTo>
                    <a:pt x="564" y="167"/>
                    <a:pt x="554" y="142"/>
                    <a:pt x="528" y="127"/>
                  </a:cubicBezTo>
                  <a:cubicBezTo>
                    <a:pt x="518" y="122"/>
                    <a:pt x="514" y="116"/>
                    <a:pt x="512" y="106"/>
                  </a:cubicBezTo>
                  <a:cubicBezTo>
                    <a:pt x="504" y="72"/>
                    <a:pt x="475" y="51"/>
                    <a:pt x="437" y="50"/>
                  </a:cubicBezTo>
                  <a:cubicBezTo>
                    <a:pt x="425" y="50"/>
                    <a:pt x="416" y="48"/>
                    <a:pt x="408" y="37"/>
                  </a:cubicBezTo>
                  <a:cubicBezTo>
                    <a:pt x="392" y="15"/>
                    <a:pt x="367" y="14"/>
                    <a:pt x="342" y="17"/>
                  </a:cubicBezTo>
                  <a:cubicBezTo>
                    <a:pt x="332" y="18"/>
                    <a:pt x="322" y="22"/>
                    <a:pt x="311" y="25"/>
                  </a:cubicBezTo>
                  <a:cubicBezTo>
                    <a:pt x="309" y="26"/>
                    <a:pt x="305" y="25"/>
                    <a:pt x="304" y="24"/>
                  </a:cubicBezTo>
                  <a:cubicBezTo>
                    <a:pt x="283" y="0"/>
                    <a:pt x="257" y="1"/>
                    <a:pt x="230" y="10"/>
                  </a:cubicBezTo>
                  <a:cubicBezTo>
                    <a:pt x="219" y="14"/>
                    <a:pt x="208" y="21"/>
                    <a:pt x="197" y="26"/>
                  </a:cubicBezTo>
                  <a:cubicBezTo>
                    <a:pt x="194" y="28"/>
                    <a:pt x="190" y="29"/>
                    <a:pt x="186" y="29"/>
                  </a:cubicBezTo>
                  <a:cubicBezTo>
                    <a:pt x="136" y="23"/>
                    <a:pt x="103" y="40"/>
                    <a:pt x="80" y="85"/>
                  </a:cubicBezTo>
                  <a:cubicBezTo>
                    <a:pt x="78" y="87"/>
                    <a:pt x="76" y="90"/>
                    <a:pt x="73" y="90"/>
                  </a:cubicBezTo>
                  <a:cubicBezTo>
                    <a:pt x="51" y="93"/>
                    <a:pt x="40" y="108"/>
                    <a:pt x="33" y="127"/>
                  </a:cubicBezTo>
                  <a:cubicBezTo>
                    <a:pt x="25" y="148"/>
                    <a:pt x="23" y="169"/>
                    <a:pt x="22" y="191"/>
                  </a:cubicBezTo>
                  <a:cubicBezTo>
                    <a:pt x="22" y="197"/>
                    <a:pt x="20" y="203"/>
                    <a:pt x="17" y="208"/>
                  </a:cubicBezTo>
                  <a:cubicBezTo>
                    <a:pt x="0" y="234"/>
                    <a:pt x="2" y="259"/>
                    <a:pt x="16" y="284"/>
                  </a:cubicBezTo>
                  <a:cubicBezTo>
                    <a:pt x="26" y="302"/>
                    <a:pt x="36" y="319"/>
                    <a:pt x="42" y="339"/>
                  </a:cubicBezTo>
                  <a:cubicBezTo>
                    <a:pt x="50" y="363"/>
                    <a:pt x="67" y="380"/>
                    <a:pt x="88" y="392"/>
                  </a:cubicBezTo>
                  <a:cubicBezTo>
                    <a:pt x="125" y="412"/>
                    <a:pt x="148" y="441"/>
                    <a:pt x="149" y="484"/>
                  </a:cubicBezTo>
                  <a:cubicBezTo>
                    <a:pt x="154" y="484"/>
                    <a:pt x="159" y="484"/>
                    <a:pt x="165" y="484"/>
                  </a:cubicBezTo>
                  <a:cubicBezTo>
                    <a:pt x="203" y="485"/>
                    <a:pt x="203" y="485"/>
                    <a:pt x="203" y="485"/>
                  </a:cubicBezTo>
                  <a:cubicBezTo>
                    <a:pt x="203" y="374"/>
                    <a:pt x="203" y="374"/>
                    <a:pt x="203" y="374"/>
                  </a:cubicBezTo>
                  <a:cubicBezTo>
                    <a:pt x="132" y="305"/>
                    <a:pt x="132" y="305"/>
                    <a:pt x="132" y="305"/>
                  </a:cubicBezTo>
                  <a:cubicBezTo>
                    <a:pt x="113" y="320"/>
                    <a:pt x="113" y="320"/>
                    <a:pt x="113" y="320"/>
                  </a:cubicBezTo>
                  <a:cubicBezTo>
                    <a:pt x="115" y="323"/>
                    <a:pt x="116" y="327"/>
                    <a:pt x="116" y="332"/>
                  </a:cubicBezTo>
                  <a:cubicBezTo>
                    <a:pt x="116" y="338"/>
                    <a:pt x="113" y="345"/>
                    <a:pt x="108" y="349"/>
                  </a:cubicBezTo>
                  <a:cubicBezTo>
                    <a:pt x="104" y="354"/>
                    <a:pt x="97" y="356"/>
                    <a:pt x="91" y="356"/>
                  </a:cubicBezTo>
                  <a:cubicBezTo>
                    <a:pt x="84" y="356"/>
                    <a:pt x="78" y="354"/>
                    <a:pt x="73" y="349"/>
                  </a:cubicBezTo>
                  <a:cubicBezTo>
                    <a:pt x="63" y="339"/>
                    <a:pt x="64" y="323"/>
                    <a:pt x="73" y="314"/>
                  </a:cubicBezTo>
                  <a:cubicBezTo>
                    <a:pt x="73" y="314"/>
                    <a:pt x="73" y="314"/>
                    <a:pt x="73" y="314"/>
                  </a:cubicBezTo>
                  <a:cubicBezTo>
                    <a:pt x="82" y="305"/>
                    <a:pt x="95" y="304"/>
                    <a:pt x="105" y="311"/>
                  </a:cubicBezTo>
                  <a:cubicBezTo>
                    <a:pt x="127" y="294"/>
                    <a:pt x="127" y="294"/>
                    <a:pt x="127" y="294"/>
                  </a:cubicBezTo>
                  <a:cubicBezTo>
                    <a:pt x="116" y="222"/>
                    <a:pt x="116" y="222"/>
                    <a:pt x="116" y="222"/>
                  </a:cubicBezTo>
                  <a:cubicBezTo>
                    <a:pt x="94" y="219"/>
                    <a:pt x="94" y="219"/>
                    <a:pt x="94" y="219"/>
                  </a:cubicBezTo>
                  <a:cubicBezTo>
                    <a:pt x="93" y="222"/>
                    <a:pt x="91" y="225"/>
                    <a:pt x="88" y="227"/>
                  </a:cubicBezTo>
                  <a:cubicBezTo>
                    <a:pt x="84" y="232"/>
                    <a:pt x="77" y="234"/>
                    <a:pt x="71" y="234"/>
                  </a:cubicBezTo>
                  <a:cubicBezTo>
                    <a:pt x="64" y="234"/>
                    <a:pt x="58" y="232"/>
                    <a:pt x="53" y="227"/>
                  </a:cubicBezTo>
                  <a:cubicBezTo>
                    <a:pt x="43" y="217"/>
                    <a:pt x="44" y="201"/>
                    <a:pt x="53" y="192"/>
                  </a:cubicBezTo>
                  <a:cubicBezTo>
                    <a:pt x="63" y="182"/>
                    <a:pt x="79" y="182"/>
                    <a:pt x="89" y="192"/>
                  </a:cubicBezTo>
                  <a:cubicBezTo>
                    <a:pt x="93" y="196"/>
                    <a:pt x="95" y="201"/>
                    <a:pt x="96" y="207"/>
                  </a:cubicBezTo>
                  <a:cubicBezTo>
                    <a:pt x="118" y="210"/>
                    <a:pt x="118" y="210"/>
                    <a:pt x="118" y="210"/>
                  </a:cubicBezTo>
                  <a:cubicBezTo>
                    <a:pt x="138" y="169"/>
                    <a:pt x="138" y="169"/>
                    <a:pt x="138" y="169"/>
                  </a:cubicBezTo>
                  <a:cubicBezTo>
                    <a:pt x="184" y="163"/>
                    <a:pt x="184" y="163"/>
                    <a:pt x="184" y="163"/>
                  </a:cubicBezTo>
                  <a:cubicBezTo>
                    <a:pt x="173" y="136"/>
                    <a:pt x="173" y="136"/>
                    <a:pt x="173" y="136"/>
                  </a:cubicBezTo>
                  <a:cubicBezTo>
                    <a:pt x="171" y="136"/>
                    <a:pt x="169" y="136"/>
                    <a:pt x="167" y="136"/>
                  </a:cubicBezTo>
                  <a:cubicBezTo>
                    <a:pt x="160" y="136"/>
                    <a:pt x="154" y="134"/>
                    <a:pt x="149" y="129"/>
                  </a:cubicBezTo>
                  <a:cubicBezTo>
                    <a:pt x="139" y="119"/>
                    <a:pt x="140" y="103"/>
                    <a:pt x="149" y="94"/>
                  </a:cubicBezTo>
                  <a:cubicBezTo>
                    <a:pt x="149" y="94"/>
                    <a:pt x="149" y="94"/>
                    <a:pt x="149" y="94"/>
                  </a:cubicBezTo>
                  <a:cubicBezTo>
                    <a:pt x="159" y="84"/>
                    <a:pt x="175" y="84"/>
                    <a:pt x="185" y="94"/>
                  </a:cubicBezTo>
                  <a:cubicBezTo>
                    <a:pt x="189" y="99"/>
                    <a:pt x="192" y="105"/>
                    <a:pt x="192" y="112"/>
                  </a:cubicBezTo>
                  <a:cubicBezTo>
                    <a:pt x="192" y="118"/>
                    <a:pt x="189" y="125"/>
                    <a:pt x="184" y="129"/>
                  </a:cubicBezTo>
                  <a:cubicBezTo>
                    <a:pt x="184" y="130"/>
                    <a:pt x="184" y="130"/>
                    <a:pt x="184" y="130"/>
                  </a:cubicBezTo>
                  <a:cubicBezTo>
                    <a:pt x="197" y="163"/>
                    <a:pt x="197" y="163"/>
                    <a:pt x="197" y="163"/>
                  </a:cubicBezTo>
                  <a:cubicBezTo>
                    <a:pt x="232" y="163"/>
                    <a:pt x="232" y="163"/>
                    <a:pt x="232" y="163"/>
                  </a:cubicBezTo>
                  <a:cubicBezTo>
                    <a:pt x="270" y="126"/>
                    <a:pt x="270" y="126"/>
                    <a:pt x="270" y="126"/>
                  </a:cubicBezTo>
                  <a:cubicBezTo>
                    <a:pt x="267" y="96"/>
                    <a:pt x="267" y="96"/>
                    <a:pt x="267" y="96"/>
                  </a:cubicBezTo>
                  <a:cubicBezTo>
                    <a:pt x="261" y="95"/>
                    <a:pt x="255" y="93"/>
                    <a:pt x="251" y="89"/>
                  </a:cubicBezTo>
                  <a:cubicBezTo>
                    <a:pt x="241" y="79"/>
                    <a:pt x="242" y="63"/>
                    <a:pt x="251" y="53"/>
                  </a:cubicBezTo>
                  <a:cubicBezTo>
                    <a:pt x="256" y="49"/>
                    <a:pt x="262" y="46"/>
                    <a:pt x="269" y="46"/>
                  </a:cubicBezTo>
                  <a:cubicBezTo>
                    <a:pt x="276" y="46"/>
                    <a:pt x="282" y="49"/>
                    <a:pt x="287" y="53"/>
                  </a:cubicBezTo>
                  <a:cubicBezTo>
                    <a:pt x="291" y="58"/>
                    <a:pt x="294" y="65"/>
                    <a:pt x="294" y="71"/>
                  </a:cubicBezTo>
                  <a:cubicBezTo>
                    <a:pt x="294" y="78"/>
                    <a:pt x="291" y="84"/>
                    <a:pt x="286" y="89"/>
                  </a:cubicBezTo>
                  <a:cubicBezTo>
                    <a:pt x="284" y="91"/>
                    <a:pt x="281" y="93"/>
                    <a:pt x="279" y="94"/>
                  </a:cubicBezTo>
                  <a:cubicBezTo>
                    <a:pt x="282" y="123"/>
                    <a:pt x="282" y="123"/>
                    <a:pt x="282" y="123"/>
                  </a:cubicBezTo>
                  <a:cubicBezTo>
                    <a:pt x="345" y="128"/>
                    <a:pt x="345" y="128"/>
                    <a:pt x="345" y="128"/>
                  </a:cubicBezTo>
                  <a:cubicBezTo>
                    <a:pt x="370" y="104"/>
                    <a:pt x="370" y="104"/>
                    <a:pt x="370" y="104"/>
                  </a:cubicBezTo>
                  <a:cubicBezTo>
                    <a:pt x="368" y="100"/>
                    <a:pt x="366" y="95"/>
                    <a:pt x="366" y="91"/>
                  </a:cubicBezTo>
                  <a:cubicBezTo>
                    <a:pt x="367" y="84"/>
                    <a:pt x="369" y="78"/>
                    <a:pt x="374" y="73"/>
                  </a:cubicBezTo>
                  <a:cubicBezTo>
                    <a:pt x="379" y="69"/>
                    <a:pt x="385" y="66"/>
                    <a:pt x="392" y="66"/>
                  </a:cubicBezTo>
                  <a:cubicBezTo>
                    <a:pt x="398" y="66"/>
                    <a:pt x="405" y="69"/>
                    <a:pt x="409" y="73"/>
                  </a:cubicBezTo>
                  <a:cubicBezTo>
                    <a:pt x="414" y="78"/>
                    <a:pt x="416" y="85"/>
                    <a:pt x="416" y="91"/>
                  </a:cubicBezTo>
                  <a:cubicBezTo>
                    <a:pt x="416" y="98"/>
                    <a:pt x="414" y="104"/>
                    <a:pt x="409" y="109"/>
                  </a:cubicBezTo>
                  <a:cubicBezTo>
                    <a:pt x="404" y="113"/>
                    <a:pt x="398" y="116"/>
                    <a:pt x="391" y="116"/>
                  </a:cubicBezTo>
                  <a:cubicBezTo>
                    <a:pt x="391" y="116"/>
                    <a:pt x="391" y="116"/>
                    <a:pt x="391" y="116"/>
                  </a:cubicBezTo>
                  <a:cubicBezTo>
                    <a:pt x="387" y="116"/>
                    <a:pt x="382" y="115"/>
                    <a:pt x="378" y="112"/>
                  </a:cubicBezTo>
                  <a:cubicBezTo>
                    <a:pt x="355" y="135"/>
                    <a:pt x="355" y="135"/>
                    <a:pt x="355" y="135"/>
                  </a:cubicBezTo>
                  <a:cubicBezTo>
                    <a:pt x="408" y="194"/>
                    <a:pt x="408" y="194"/>
                    <a:pt x="408" y="194"/>
                  </a:cubicBezTo>
                  <a:cubicBezTo>
                    <a:pt x="439" y="194"/>
                    <a:pt x="439" y="194"/>
                    <a:pt x="439" y="194"/>
                  </a:cubicBezTo>
                  <a:cubicBezTo>
                    <a:pt x="446" y="173"/>
                    <a:pt x="446" y="173"/>
                    <a:pt x="446" y="173"/>
                  </a:cubicBezTo>
                  <a:cubicBezTo>
                    <a:pt x="444" y="172"/>
                    <a:pt x="443" y="171"/>
                    <a:pt x="441" y="169"/>
                  </a:cubicBezTo>
                  <a:cubicBezTo>
                    <a:pt x="431" y="159"/>
                    <a:pt x="432" y="143"/>
                    <a:pt x="441" y="134"/>
                  </a:cubicBezTo>
                  <a:cubicBezTo>
                    <a:pt x="441" y="134"/>
                    <a:pt x="441" y="134"/>
                    <a:pt x="441" y="134"/>
                  </a:cubicBezTo>
                  <a:cubicBezTo>
                    <a:pt x="451" y="124"/>
                    <a:pt x="467" y="124"/>
                    <a:pt x="477" y="134"/>
                  </a:cubicBezTo>
                  <a:cubicBezTo>
                    <a:pt x="481" y="139"/>
                    <a:pt x="484" y="145"/>
                    <a:pt x="484" y="152"/>
                  </a:cubicBezTo>
                  <a:cubicBezTo>
                    <a:pt x="484" y="158"/>
                    <a:pt x="481" y="165"/>
                    <a:pt x="476" y="169"/>
                  </a:cubicBezTo>
                  <a:cubicBezTo>
                    <a:pt x="472" y="174"/>
                    <a:pt x="465" y="176"/>
                    <a:pt x="459" y="176"/>
                  </a:cubicBezTo>
                  <a:cubicBezTo>
                    <a:pt x="458" y="176"/>
                    <a:pt x="458" y="176"/>
                    <a:pt x="458" y="176"/>
                  </a:cubicBezTo>
                  <a:cubicBezTo>
                    <a:pt x="452" y="194"/>
                    <a:pt x="452" y="194"/>
                    <a:pt x="452" y="194"/>
                  </a:cubicBezTo>
                  <a:cubicBezTo>
                    <a:pt x="465" y="194"/>
                    <a:pt x="465" y="194"/>
                    <a:pt x="465" y="194"/>
                  </a:cubicBezTo>
                  <a:cubicBezTo>
                    <a:pt x="490" y="214"/>
                    <a:pt x="490" y="214"/>
                    <a:pt x="490" y="214"/>
                  </a:cubicBezTo>
                  <a:cubicBezTo>
                    <a:pt x="499" y="208"/>
                    <a:pt x="512" y="210"/>
                    <a:pt x="521" y="218"/>
                  </a:cubicBezTo>
                  <a:cubicBezTo>
                    <a:pt x="525" y="223"/>
                    <a:pt x="528" y="229"/>
                    <a:pt x="528" y="236"/>
                  </a:cubicBezTo>
                  <a:cubicBezTo>
                    <a:pt x="528" y="242"/>
                    <a:pt x="525" y="249"/>
                    <a:pt x="520" y="253"/>
                  </a:cubicBezTo>
                  <a:cubicBezTo>
                    <a:pt x="516" y="258"/>
                    <a:pt x="509" y="260"/>
                    <a:pt x="503" y="260"/>
                  </a:cubicBezTo>
                  <a:cubicBezTo>
                    <a:pt x="496" y="260"/>
                    <a:pt x="490" y="258"/>
                    <a:pt x="485" y="253"/>
                  </a:cubicBezTo>
                  <a:cubicBezTo>
                    <a:pt x="477" y="245"/>
                    <a:pt x="476" y="233"/>
                    <a:pt x="481" y="223"/>
                  </a:cubicBezTo>
                  <a:cubicBezTo>
                    <a:pt x="461" y="206"/>
                    <a:pt x="461" y="206"/>
                    <a:pt x="461" y="206"/>
                  </a:cubicBezTo>
                  <a:cubicBezTo>
                    <a:pt x="448" y="206"/>
                    <a:pt x="448" y="206"/>
                    <a:pt x="448" y="206"/>
                  </a:cubicBezTo>
                  <a:cubicBezTo>
                    <a:pt x="448" y="206"/>
                    <a:pt x="448" y="206"/>
                    <a:pt x="448" y="206"/>
                  </a:cubicBezTo>
                  <a:cubicBezTo>
                    <a:pt x="448" y="206"/>
                    <a:pt x="448" y="206"/>
                    <a:pt x="448" y="206"/>
                  </a:cubicBezTo>
                  <a:cubicBezTo>
                    <a:pt x="402" y="206"/>
                    <a:pt x="402" y="206"/>
                    <a:pt x="402" y="206"/>
                  </a:cubicBezTo>
                  <a:cubicBezTo>
                    <a:pt x="344" y="140"/>
                    <a:pt x="344" y="140"/>
                    <a:pt x="344" y="140"/>
                  </a:cubicBezTo>
                  <a:cubicBezTo>
                    <a:pt x="279" y="135"/>
                    <a:pt x="279" y="135"/>
                    <a:pt x="279" y="135"/>
                  </a:cubicBezTo>
                  <a:cubicBezTo>
                    <a:pt x="243" y="168"/>
                    <a:pt x="243" y="168"/>
                    <a:pt x="243" y="168"/>
                  </a:cubicBezTo>
                  <a:cubicBezTo>
                    <a:pt x="272" y="194"/>
                    <a:pt x="272" y="194"/>
                    <a:pt x="272" y="194"/>
                  </a:cubicBezTo>
                  <a:cubicBezTo>
                    <a:pt x="331" y="219"/>
                    <a:pt x="331" y="219"/>
                    <a:pt x="331" y="219"/>
                  </a:cubicBezTo>
                  <a:cubicBezTo>
                    <a:pt x="335" y="216"/>
                    <a:pt x="340" y="214"/>
                    <a:pt x="346" y="214"/>
                  </a:cubicBezTo>
                  <a:cubicBezTo>
                    <a:pt x="347" y="215"/>
                    <a:pt x="348" y="215"/>
                    <a:pt x="349" y="215"/>
                  </a:cubicBezTo>
                  <a:cubicBezTo>
                    <a:pt x="354" y="215"/>
                    <a:pt x="360" y="218"/>
                    <a:pt x="365" y="222"/>
                  </a:cubicBezTo>
                  <a:cubicBezTo>
                    <a:pt x="369" y="227"/>
                    <a:pt x="372" y="233"/>
                    <a:pt x="372" y="240"/>
                  </a:cubicBezTo>
                  <a:cubicBezTo>
                    <a:pt x="372" y="246"/>
                    <a:pt x="369" y="253"/>
                    <a:pt x="364" y="257"/>
                  </a:cubicBezTo>
                  <a:cubicBezTo>
                    <a:pt x="360" y="262"/>
                    <a:pt x="353" y="264"/>
                    <a:pt x="347" y="264"/>
                  </a:cubicBezTo>
                  <a:cubicBezTo>
                    <a:pt x="346" y="264"/>
                    <a:pt x="345" y="264"/>
                    <a:pt x="344" y="264"/>
                  </a:cubicBezTo>
                  <a:cubicBezTo>
                    <a:pt x="338" y="264"/>
                    <a:pt x="332" y="261"/>
                    <a:pt x="328" y="257"/>
                  </a:cubicBezTo>
                  <a:cubicBezTo>
                    <a:pt x="323" y="252"/>
                    <a:pt x="321" y="246"/>
                    <a:pt x="321" y="239"/>
                  </a:cubicBezTo>
                  <a:cubicBezTo>
                    <a:pt x="321" y="236"/>
                    <a:pt x="321" y="232"/>
                    <a:pt x="323" y="229"/>
                  </a:cubicBezTo>
                  <a:cubicBezTo>
                    <a:pt x="272" y="207"/>
                    <a:pt x="272" y="207"/>
                    <a:pt x="272" y="207"/>
                  </a:cubicBezTo>
                  <a:cubicBezTo>
                    <a:pt x="255" y="251"/>
                    <a:pt x="255" y="251"/>
                    <a:pt x="255" y="251"/>
                  </a:cubicBezTo>
                  <a:cubicBezTo>
                    <a:pt x="256" y="252"/>
                    <a:pt x="256" y="253"/>
                    <a:pt x="257" y="253"/>
                  </a:cubicBezTo>
                  <a:cubicBezTo>
                    <a:pt x="262" y="258"/>
                    <a:pt x="264" y="265"/>
                    <a:pt x="264" y="271"/>
                  </a:cubicBezTo>
                  <a:cubicBezTo>
                    <a:pt x="264" y="278"/>
                    <a:pt x="262" y="284"/>
                    <a:pt x="257" y="289"/>
                  </a:cubicBezTo>
                  <a:cubicBezTo>
                    <a:pt x="252" y="293"/>
                    <a:pt x="246" y="296"/>
                    <a:pt x="239" y="296"/>
                  </a:cubicBezTo>
                  <a:cubicBezTo>
                    <a:pt x="239" y="296"/>
                    <a:pt x="239" y="296"/>
                    <a:pt x="239" y="296"/>
                  </a:cubicBezTo>
                  <a:cubicBezTo>
                    <a:pt x="233" y="296"/>
                    <a:pt x="226" y="293"/>
                    <a:pt x="222" y="289"/>
                  </a:cubicBezTo>
                  <a:cubicBezTo>
                    <a:pt x="217" y="284"/>
                    <a:pt x="214" y="278"/>
                    <a:pt x="214" y="271"/>
                  </a:cubicBezTo>
                  <a:cubicBezTo>
                    <a:pt x="215" y="264"/>
                    <a:pt x="217" y="258"/>
                    <a:pt x="222" y="253"/>
                  </a:cubicBezTo>
                  <a:cubicBezTo>
                    <a:pt x="227" y="249"/>
                    <a:pt x="233" y="246"/>
                    <a:pt x="240" y="246"/>
                  </a:cubicBezTo>
                  <a:cubicBezTo>
                    <a:pt x="241" y="246"/>
                    <a:pt x="243" y="246"/>
                    <a:pt x="244" y="246"/>
                  </a:cubicBezTo>
                  <a:cubicBezTo>
                    <a:pt x="261" y="201"/>
                    <a:pt x="261" y="201"/>
                    <a:pt x="261" y="201"/>
                  </a:cubicBezTo>
                  <a:cubicBezTo>
                    <a:pt x="232" y="175"/>
                    <a:pt x="232" y="175"/>
                    <a:pt x="232" y="175"/>
                  </a:cubicBezTo>
                  <a:cubicBezTo>
                    <a:pt x="193" y="175"/>
                    <a:pt x="193" y="175"/>
                    <a:pt x="193" y="175"/>
                  </a:cubicBezTo>
                  <a:cubicBezTo>
                    <a:pt x="146" y="180"/>
                    <a:pt x="146" y="180"/>
                    <a:pt x="146" y="180"/>
                  </a:cubicBezTo>
                  <a:cubicBezTo>
                    <a:pt x="127" y="217"/>
                    <a:pt x="127" y="217"/>
                    <a:pt x="127" y="217"/>
                  </a:cubicBezTo>
                  <a:cubicBezTo>
                    <a:pt x="139" y="294"/>
                    <a:pt x="139" y="294"/>
                    <a:pt x="139" y="294"/>
                  </a:cubicBezTo>
                  <a:cubicBezTo>
                    <a:pt x="215" y="369"/>
                    <a:pt x="215" y="369"/>
                    <a:pt x="215" y="369"/>
                  </a:cubicBezTo>
                  <a:cubicBezTo>
                    <a:pt x="215" y="486"/>
                    <a:pt x="215" y="486"/>
                    <a:pt x="215" y="486"/>
                  </a:cubicBezTo>
                  <a:cubicBezTo>
                    <a:pt x="219" y="486"/>
                    <a:pt x="223" y="486"/>
                    <a:pt x="227" y="486"/>
                  </a:cubicBezTo>
                  <a:cubicBezTo>
                    <a:pt x="229" y="486"/>
                    <a:pt x="229" y="486"/>
                    <a:pt x="229" y="486"/>
                  </a:cubicBezTo>
                  <a:cubicBezTo>
                    <a:pt x="229" y="486"/>
                    <a:pt x="229" y="486"/>
                    <a:pt x="229" y="486"/>
                  </a:cubicBezTo>
                  <a:cubicBezTo>
                    <a:pt x="232" y="486"/>
                    <a:pt x="236" y="486"/>
                    <a:pt x="240" y="486"/>
                  </a:cubicBezTo>
                  <a:cubicBezTo>
                    <a:pt x="246" y="486"/>
                    <a:pt x="245" y="481"/>
                    <a:pt x="245" y="478"/>
                  </a:cubicBezTo>
                  <a:cubicBezTo>
                    <a:pt x="245" y="451"/>
                    <a:pt x="245" y="424"/>
                    <a:pt x="245" y="397"/>
                  </a:cubicBezTo>
                  <a:cubicBezTo>
                    <a:pt x="245" y="388"/>
                    <a:pt x="246" y="378"/>
                    <a:pt x="245" y="369"/>
                  </a:cubicBezTo>
                  <a:cubicBezTo>
                    <a:pt x="243" y="347"/>
                    <a:pt x="254" y="332"/>
                    <a:pt x="271" y="321"/>
                  </a:cubicBezTo>
                  <a:cubicBezTo>
                    <a:pt x="280" y="315"/>
                    <a:pt x="289" y="310"/>
                    <a:pt x="298" y="305"/>
                  </a:cubicBezTo>
                  <a:cubicBezTo>
                    <a:pt x="311" y="298"/>
                    <a:pt x="323" y="295"/>
                    <a:pt x="338" y="299"/>
                  </a:cubicBezTo>
                  <a:cubicBezTo>
                    <a:pt x="363" y="306"/>
                    <a:pt x="388" y="303"/>
                    <a:pt x="410" y="289"/>
                  </a:cubicBezTo>
                  <a:cubicBezTo>
                    <a:pt x="412" y="288"/>
                    <a:pt x="416" y="288"/>
                    <a:pt x="419" y="289"/>
                  </a:cubicBezTo>
                  <a:cubicBezTo>
                    <a:pt x="452" y="297"/>
                    <a:pt x="485" y="300"/>
                    <a:pt x="518" y="287"/>
                  </a:cubicBezTo>
                  <a:cubicBezTo>
                    <a:pt x="558" y="271"/>
                    <a:pt x="576" y="238"/>
                    <a:pt x="569" y="195"/>
                  </a:cubicBezTo>
                  <a:close/>
                  <a:moveTo>
                    <a:pt x="85" y="325"/>
                  </a:moveTo>
                  <a:cubicBezTo>
                    <a:pt x="81" y="329"/>
                    <a:pt x="81" y="334"/>
                    <a:pt x="85" y="338"/>
                  </a:cubicBezTo>
                  <a:cubicBezTo>
                    <a:pt x="88" y="341"/>
                    <a:pt x="94" y="341"/>
                    <a:pt x="97" y="338"/>
                  </a:cubicBezTo>
                  <a:cubicBezTo>
                    <a:pt x="99" y="336"/>
                    <a:pt x="100" y="334"/>
                    <a:pt x="100" y="332"/>
                  </a:cubicBezTo>
                  <a:cubicBezTo>
                    <a:pt x="100" y="329"/>
                    <a:pt x="99" y="327"/>
                    <a:pt x="97" y="325"/>
                  </a:cubicBezTo>
                  <a:cubicBezTo>
                    <a:pt x="94" y="322"/>
                    <a:pt x="88" y="322"/>
                    <a:pt x="85" y="325"/>
                  </a:cubicBezTo>
                  <a:close/>
                  <a:moveTo>
                    <a:pt x="465" y="158"/>
                  </a:moveTo>
                  <a:cubicBezTo>
                    <a:pt x="467" y="156"/>
                    <a:pt x="468" y="154"/>
                    <a:pt x="468" y="152"/>
                  </a:cubicBezTo>
                  <a:cubicBezTo>
                    <a:pt x="468" y="149"/>
                    <a:pt x="467" y="147"/>
                    <a:pt x="465" y="145"/>
                  </a:cubicBezTo>
                  <a:cubicBezTo>
                    <a:pt x="462" y="142"/>
                    <a:pt x="456" y="142"/>
                    <a:pt x="453" y="145"/>
                  </a:cubicBezTo>
                  <a:cubicBezTo>
                    <a:pt x="449" y="149"/>
                    <a:pt x="449" y="154"/>
                    <a:pt x="453" y="158"/>
                  </a:cubicBezTo>
                  <a:cubicBezTo>
                    <a:pt x="456" y="161"/>
                    <a:pt x="462" y="161"/>
                    <a:pt x="465" y="158"/>
                  </a:cubicBezTo>
                  <a:close/>
                  <a:moveTo>
                    <a:pt x="65" y="203"/>
                  </a:moveTo>
                  <a:cubicBezTo>
                    <a:pt x="61" y="207"/>
                    <a:pt x="61" y="212"/>
                    <a:pt x="65" y="216"/>
                  </a:cubicBezTo>
                  <a:cubicBezTo>
                    <a:pt x="68" y="219"/>
                    <a:pt x="74" y="219"/>
                    <a:pt x="77" y="216"/>
                  </a:cubicBezTo>
                  <a:cubicBezTo>
                    <a:pt x="79" y="214"/>
                    <a:pt x="80" y="212"/>
                    <a:pt x="80" y="210"/>
                  </a:cubicBezTo>
                  <a:cubicBezTo>
                    <a:pt x="80" y="207"/>
                    <a:pt x="79" y="205"/>
                    <a:pt x="77" y="203"/>
                  </a:cubicBezTo>
                  <a:cubicBezTo>
                    <a:pt x="74" y="200"/>
                    <a:pt x="68" y="200"/>
                    <a:pt x="65" y="203"/>
                  </a:cubicBezTo>
                  <a:close/>
                  <a:moveTo>
                    <a:pt x="269" y="62"/>
                  </a:moveTo>
                  <a:cubicBezTo>
                    <a:pt x="269" y="62"/>
                    <a:pt x="269" y="62"/>
                    <a:pt x="269" y="62"/>
                  </a:cubicBezTo>
                  <a:cubicBezTo>
                    <a:pt x="266" y="62"/>
                    <a:pt x="264" y="63"/>
                    <a:pt x="263" y="65"/>
                  </a:cubicBezTo>
                  <a:cubicBezTo>
                    <a:pt x="261" y="66"/>
                    <a:pt x="260" y="69"/>
                    <a:pt x="260" y="71"/>
                  </a:cubicBezTo>
                  <a:cubicBezTo>
                    <a:pt x="260" y="73"/>
                    <a:pt x="261" y="76"/>
                    <a:pt x="262" y="77"/>
                  </a:cubicBezTo>
                  <a:cubicBezTo>
                    <a:pt x="264" y="79"/>
                    <a:pt x="266" y="80"/>
                    <a:pt x="269" y="80"/>
                  </a:cubicBezTo>
                  <a:cubicBezTo>
                    <a:pt x="271" y="80"/>
                    <a:pt x="273" y="79"/>
                    <a:pt x="275" y="77"/>
                  </a:cubicBezTo>
                  <a:cubicBezTo>
                    <a:pt x="277" y="76"/>
                    <a:pt x="278" y="73"/>
                    <a:pt x="278" y="71"/>
                  </a:cubicBezTo>
                  <a:cubicBezTo>
                    <a:pt x="278" y="69"/>
                    <a:pt x="277" y="66"/>
                    <a:pt x="275" y="65"/>
                  </a:cubicBezTo>
                  <a:cubicBezTo>
                    <a:pt x="274" y="63"/>
                    <a:pt x="271" y="62"/>
                    <a:pt x="269" y="62"/>
                  </a:cubicBezTo>
                  <a:close/>
                  <a:moveTo>
                    <a:pt x="398" y="97"/>
                  </a:moveTo>
                  <a:cubicBezTo>
                    <a:pt x="399" y="96"/>
                    <a:pt x="400" y="93"/>
                    <a:pt x="400" y="91"/>
                  </a:cubicBezTo>
                  <a:cubicBezTo>
                    <a:pt x="400" y="89"/>
                    <a:pt x="400" y="86"/>
                    <a:pt x="398" y="85"/>
                  </a:cubicBezTo>
                  <a:cubicBezTo>
                    <a:pt x="396" y="83"/>
                    <a:pt x="394" y="82"/>
                    <a:pt x="392" y="82"/>
                  </a:cubicBezTo>
                  <a:cubicBezTo>
                    <a:pt x="391" y="82"/>
                    <a:pt x="391" y="82"/>
                    <a:pt x="391" y="82"/>
                  </a:cubicBezTo>
                  <a:cubicBezTo>
                    <a:pt x="389" y="82"/>
                    <a:pt x="387" y="83"/>
                    <a:pt x="385" y="85"/>
                  </a:cubicBezTo>
                  <a:cubicBezTo>
                    <a:pt x="385" y="85"/>
                    <a:pt x="385" y="85"/>
                    <a:pt x="385" y="85"/>
                  </a:cubicBezTo>
                  <a:cubicBezTo>
                    <a:pt x="383" y="86"/>
                    <a:pt x="383" y="89"/>
                    <a:pt x="382" y="91"/>
                  </a:cubicBezTo>
                  <a:cubicBezTo>
                    <a:pt x="382" y="93"/>
                    <a:pt x="383" y="96"/>
                    <a:pt x="385" y="97"/>
                  </a:cubicBezTo>
                  <a:cubicBezTo>
                    <a:pt x="387" y="99"/>
                    <a:pt x="389" y="100"/>
                    <a:pt x="391" y="100"/>
                  </a:cubicBezTo>
                  <a:cubicBezTo>
                    <a:pt x="394" y="100"/>
                    <a:pt x="396" y="99"/>
                    <a:pt x="398" y="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3200" dirty="0"/>
            </a:p>
          </p:txBody>
        </p:sp>
      </p:grpSp>
      <p:grpSp>
        <p:nvGrpSpPr>
          <p:cNvPr id="9" name="Group 8"/>
          <p:cNvGrpSpPr/>
          <p:nvPr/>
        </p:nvGrpSpPr>
        <p:grpSpPr>
          <a:xfrm>
            <a:off x="4166232" y="2581264"/>
            <a:ext cx="2813326" cy="2094476"/>
            <a:chOff x="4166232" y="825207"/>
            <a:chExt cx="2813326" cy="2094476"/>
          </a:xfrm>
        </p:grpSpPr>
        <p:cxnSp>
          <p:nvCxnSpPr>
            <p:cNvPr id="13" name="Straight Connector 12"/>
            <p:cNvCxnSpPr/>
            <p:nvPr/>
          </p:nvCxnSpPr>
          <p:spPr>
            <a:xfrm>
              <a:off x="4195944" y="2919683"/>
              <a:ext cx="2783614" cy="0"/>
            </a:xfrm>
            <a:prstGeom prst="line">
              <a:avLst/>
            </a:prstGeom>
            <a:ln w="76200" cap="sq"/>
          </p:spPr>
          <p:style>
            <a:lnRef idx="1">
              <a:schemeClr val="accent1"/>
            </a:lnRef>
            <a:fillRef idx="0">
              <a:schemeClr val="accent1"/>
            </a:fillRef>
            <a:effectRef idx="0">
              <a:schemeClr val="accent1"/>
            </a:effectRef>
            <a:fontRef idx="minor">
              <a:schemeClr val="lt1"/>
            </a:fontRef>
          </p:style>
        </p:cxnSp>
        <p:sp>
          <p:nvSpPr>
            <p:cNvPr id="18" name="Rectangle 17"/>
            <p:cNvSpPr/>
            <p:nvPr/>
          </p:nvSpPr>
          <p:spPr>
            <a:xfrm>
              <a:off x="4166232" y="1902313"/>
              <a:ext cx="2801015" cy="913455"/>
            </a:xfrm>
            <a:prstGeom prst="rect">
              <a:avLst/>
            </a:prstGeom>
          </p:spPr>
          <p:txBody>
            <a:bodyPr wrap="square" lIns="0">
              <a:spAutoFit/>
            </a:bodyPr>
            <a:lstStyle/>
            <a:p>
              <a:pPr>
                <a:lnSpc>
                  <a:spcPct val="92000"/>
                </a:lnSpc>
                <a:buClr>
                  <a:srgbClr val="000000"/>
                </a:buClr>
                <a:buSzPct val="100000"/>
              </a:pPr>
              <a:r>
                <a:rPr lang="en-US" sz="2900" b="1" dirty="0">
                  <a:latin typeface="Arial" charset="0"/>
                </a:rPr>
                <a:t>Test Suite Optimization</a:t>
              </a:r>
            </a:p>
          </p:txBody>
        </p:sp>
        <p:sp>
          <p:nvSpPr>
            <p:cNvPr id="36" name="Freeform 296"/>
            <p:cNvSpPr>
              <a:spLocks noEditPoints="1"/>
            </p:cNvSpPr>
            <p:nvPr/>
          </p:nvSpPr>
          <p:spPr bwMode="auto">
            <a:xfrm>
              <a:off x="4195944" y="825207"/>
              <a:ext cx="846018" cy="926486"/>
            </a:xfrm>
            <a:custGeom>
              <a:avLst/>
              <a:gdLst>
                <a:gd name="T0" fmla="*/ 0 w 1124"/>
                <a:gd name="T1" fmla="*/ 1232 h 1232"/>
                <a:gd name="T2" fmla="*/ 307 w 1124"/>
                <a:gd name="T3" fmla="*/ 1232 h 1232"/>
                <a:gd name="T4" fmla="*/ 307 w 1124"/>
                <a:gd name="T5" fmla="*/ 925 h 1232"/>
                <a:gd name="T6" fmla="*/ 0 w 1124"/>
                <a:gd name="T7" fmla="*/ 925 h 1232"/>
                <a:gd name="T8" fmla="*/ 0 w 1124"/>
                <a:gd name="T9" fmla="*/ 1232 h 1232"/>
                <a:gd name="T10" fmla="*/ 817 w 1124"/>
                <a:gd name="T11" fmla="*/ 568 h 1232"/>
                <a:gd name="T12" fmla="*/ 817 w 1124"/>
                <a:gd name="T13" fmla="*/ 1232 h 1232"/>
                <a:gd name="T14" fmla="*/ 1124 w 1124"/>
                <a:gd name="T15" fmla="*/ 1232 h 1232"/>
                <a:gd name="T16" fmla="*/ 1124 w 1124"/>
                <a:gd name="T17" fmla="*/ 568 h 1232"/>
                <a:gd name="T18" fmla="*/ 817 w 1124"/>
                <a:gd name="T19" fmla="*/ 568 h 1232"/>
                <a:gd name="T20" fmla="*/ 409 w 1124"/>
                <a:gd name="T21" fmla="*/ 1232 h 1232"/>
                <a:gd name="T22" fmla="*/ 715 w 1124"/>
                <a:gd name="T23" fmla="*/ 1232 h 1232"/>
                <a:gd name="T24" fmla="*/ 715 w 1124"/>
                <a:gd name="T25" fmla="*/ 823 h 1232"/>
                <a:gd name="T26" fmla="*/ 409 w 1124"/>
                <a:gd name="T27" fmla="*/ 823 h 1232"/>
                <a:gd name="T28" fmla="*/ 409 w 1124"/>
                <a:gd name="T29" fmla="*/ 1232 h 1232"/>
                <a:gd name="T30" fmla="*/ 895 w 1124"/>
                <a:gd name="T31" fmla="*/ 260 h 1232"/>
                <a:gd name="T32" fmla="*/ 1085 w 1124"/>
                <a:gd name="T33" fmla="*/ 343 h 1232"/>
                <a:gd name="T34" fmla="*/ 950 w 1124"/>
                <a:gd name="T35" fmla="*/ 0 h 1232"/>
                <a:gd name="T36" fmla="*/ 607 w 1124"/>
                <a:gd name="T37" fmla="*/ 134 h 1232"/>
                <a:gd name="T38" fmla="*/ 797 w 1124"/>
                <a:gd name="T39" fmla="*/ 217 h 1232"/>
                <a:gd name="T40" fmla="*/ 0 w 1124"/>
                <a:gd name="T41" fmla="*/ 721 h 1232"/>
                <a:gd name="T42" fmla="*/ 0 w 1124"/>
                <a:gd name="T43" fmla="*/ 823 h 1232"/>
                <a:gd name="T44" fmla="*/ 895 w 1124"/>
                <a:gd name="T45" fmla="*/ 260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4" h="1232">
                  <a:moveTo>
                    <a:pt x="0" y="1232"/>
                  </a:moveTo>
                  <a:cubicBezTo>
                    <a:pt x="0" y="1232"/>
                    <a:pt x="0" y="1232"/>
                    <a:pt x="307" y="1232"/>
                  </a:cubicBezTo>
                  <a:cubicBezTo>
                    <a:pt x="307" y="925"/>
                    <a:pt x="307" y="925"/>
                    <a:pt x="307" y="925"/>
                  </a:cubicBezTo>
                  <a:cubicBezTo>
                    <a:pt x="307" y="925"/>
                    <a:pt x="307" y="925"/>
                    <a:pt x="0" y="925"/>
                  </a:cubicBezTo>
                  <a:cubicBezTo>
                    <a:pt x="0" y="925"/>
                    <a:pt x="0" y="925"/>
                    <a:pt x="0" y="1232"/>
                  </a:cubicBezTo>
                  <a:close/>
                  <a:moveTo>
                    <a:pt x="817" y="568"/>
                  </a:moveTo>
                  <a:cubicBezTo>
                    <a:pt x="817" y="1232"/>
                    <a:pt x="817" y="1232"/>
                    <a:pt x="817" y="1232"/>
                  </a:cubicBezTo>
                  <a:cubicBezTo>
                    <a:pt x="1124" y="1232"/>
                    <a:pt x="1124" y="1232"/>
                    <a:pt x="1124" y="1232"/>
                  </a:cubicBezTo>
                  <a:cubicBezTo>
                    <a:pt x="1124" y="568"/>
                    <a:pt x="1124" y="568"/>
                    <a:pt x="1124" y="568"/>
                  </a:cubicBezTo>
                  <a:lnTo>
                    <a:pt x="817" y="568"/>
                  </a:lnTo>
                  <a:close/>
                  <a:moveTo>
                    <a:pt x="409" y="1232"/>
                  </a:moveTo>
                  <a:cubicBezTo>
                    <a:pt x="409" y="1232"/>
                    <a:pt x="409" y="1232"/>
                    <a:pt x="715" y="1232"/>
                  </a:cubicBezTo>
                  <a:cubicBezTo>
                    <a:pt x="715" y="823"/>
                    <a:pt x="715" y="823"/>
                    <a:pt x="715" y="823"/>
                  </a:cubicBezTo>
                  <a:cubicBezTo>
                    <a:pt x="715" y="823"/>
                    <a:pt x="715" y="823"/>
                    <a:pt x="409" y="823"/>
                  </a:cubicBezTo>
                  <a:cubicBezTo>
                    <a:pt x="409" y="823"/>
                    <a:pt x="409" y="823"/>
                    <a:pt x="409" y="1232"/>
                  </a:cubicBezTo>
                  <a:close/>
                  <a:moveTo>
                    <a:pt x="895" y="260"/>
                  </a:moveTo>
                  <a:cubicBezTo>
                    <a:pt x="1085" y="343"/>
                    <a:pt x="1085" y="343"/>
                    <a:pt x="1085" y="343"/>
                  </a:cubicBezTo>
                  <a:cubicBezTo>
                    <a:pt x="950" y="0"/>
                    <a:pt x="950" y="0"/>
                    <a:pt x="950" y="0"/>
                  </a:cubicBezTo>
                  <a:cubicBezTo>
                    <a:pt x="607" y="134"/>
                    <a:pt x="607" y="134"/>
                    <a:pt x="607" y="134"/>
                  </a:cubicBezTo>
                  <a:cubicBezTo>
                    <a:pt x="797" y="217"/>
                    <a:pt x="797" y="217"/>
                    <a:pt x="797" y="217"/>
                  </a:cubicBezTo>
                  <a:cubicBezTo>
                    <a:pt x="630" y="568"/>
                    <a:pt x="380" y="721"/>
                    <a:pt x="0" y="721"/>
                  </a:cubicBezTo>
                  <a:cubicBezTo>
                    <a:pt x="0" y="721"/>
                    <a:pt x="0" y="721"/>
                    <a:pt x="0" y="823"/>
                  </a:cubicBezTo>
                  <a:cubicBezTo>
                    <a:pt x="416" y="823"/>
                    <a:pt x="704" y="647"/>
                    <a:pt x="895" y="2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900" dirty="0"/>
            </a:p>
          </p:txBody>
        </p:sp>
      </p:grpSp>
      <p:grpSp>
        <p:nvGrpSpPr>
          <p:cNvPr id="16" name="Group 15"/>
          <p:cNvGrpSpPr/>
          <p:nvPr/>
        </p:nvGrpSpPr>
        <p:grpSpPr>
          <a:xfrm>
            <a:off x="11139408" y="2581381"/>
            <a:ext cx="3033792" cy="2094359"/>
            <a:chOff x="11139408" y="825324"/>
            <a:chExt cx="3033792" cy="2094359"/>
          </a:xfrm>
        </p:grpSpPr>
        <p:cxnSp>
          <p:nvCxnSpPr>
            <p:cNvPr id="15" name="Straight Connector 14"/>
            <p:cNvCxnSpPr/>
            <p:nvPr/>
          </p:nvCxnSpPr>
          <p:spPr>
            <a:xfrm>
              <a:off x="11164032" y="2919683"/>
              <a:ext cx="2783614" cy="0"/>
            </a:xfrm>
            <a:prstGeom prst="line">
              <a:avLst/>
            </a:prstGeom>
            <a:ln w="76200" cap="sq"/>
          </p:spPr>
          <p:style>
            <a:lnRef idx="1">
              <a:schemeClr val="accent1"/>
            </a:lnRef>
            <a:fillRef idx="0">
              <a:schemeClr val="accent1"/>
            </a:fillRef>
            <a:effectRef idx="0">
              <a:schemeClr val="accent1"/>
            </a:effectRef>
            <a:fontRef idx="minor">
              <a:schemeClr val="lt1"/>
            </a:fontRef>
          </p:style>
        </p:cxnSp>
        <p:sp>
          <p:nvSpPr>
            <p:cNvPr id="20" name="Rectangle 19"/>
            <p:cNvSpPr/>
            <p:nvPr/>
          </p:nvSpPr>
          <p:spPr>
            <a:xfrm>
              <a:off x="11139408" y="1902313"/>
              <a:ext cx="3033792" cy="913455"/>
            </a:xfrm>
            <a:prstGeom prst="rect">
              <a:avLst/>
            </a:prstGeom>
          </p:spPr>
          <p:txBody>
            <a:bodyPr wrap="square" lIns="0">
              <a:spAutoFit/>
            </a:bodyPr>
            <a:lstStyle/>
            <a:p>
              <a:pPr>
                <a:lnSpc>
                  <a:spcPct val="92000"/>
                </a:lnSpc>
                <a:buClr>
                  <a:srgbClr val="000000"/>
                </a:buClr>
                <a:buSzPct val="100000"/>
              </a:pPr>
              <a:r>
                <a:rPr lang="en-US" sz="2900" b="1" dirty="0">
                  <a:latin typeface="Arial" charset="0"/>
                </a:rPr>
                <a:t>Other Corrective Actions</a:t>
              </a:r>
            </a:p>
          </p:txBody>
        </p:sp>
        <p:sp>
          <p:nvSpPr>
            <p:cNvPr id="37" name="Freeform 9"/>
            <p:cNvSpPr>
              <a:spLocks noEditPoints="1"/>
            </p:cNvSpPr>
            <p:nvPr/>
          </p:nvSpPr>
          <p:spPr bwMode="auto">
            <a:xfrm>
              <a:off x="11164032" y="825324"/>
              <a:ext cx="926368" cy="926369"/>
            </a:xfrm>
            <a:custGeom>
              <a:avLst/>
              <a:gdLst>
                <a:gd name="T0" fmla="*/ 629 w 856"/>
                <a:gd name="T1" fmla="*/ 245 h 856"/>
                <a:gd name="T2" fmla="*/ 363 w 856"/>
                <a:gd name="T3" fmla="*/ 511 h 856"/>
                <a:gd name="T4" fmla="*/ 228 w 856"/>
                <a:gd name="T5" fmla="*/ 377 h 856"/>
                <a:gd name="T6" fmla="*/ 166 w 856"/>
                <a:gd name="T7" fmla="*/ 439 h 856"/>
                <a:gd name="T8" fmla="*/ 363 w 856"/>
                <a:gd name="T9" fmla="*/ 635 h 856"/>
                <a:gd name="T10" fmla="*/ 425 w 856"/>
                <a:gd name="T11" fmla="*/ 573 h 856"/>
                <a:gd name="T12" fmla="*/ 691 w 856"/>
                <a:gd name="T13" fmla="*/ 307 h 856"/>
                <a:gd name="T14" fmla="*/ 629 w 856"/>
                <a:gd name="T15" fmla="*/ 245 h 856"/>
                <a:gd name="T16" fmla="*/ 428 w 856"/>
                <a:gd name="T17" fmla="*/ 0 h 856"/>
                <a:gd name="T18" fmla="*/ 0 w 856"/>
                <a:gd name="T19" fmla="*/ 428 h 856"/>
                <a:gd name="T20" fmla="*/ 428 w 856"/>
                <a:gd name="T21" fmla="*/ 856 h 856"/>
                <a:gd name="T22" fmla="*/ 856 w 856"/>
                <a:gd name="T23" fmla="*/ 428 h 856"/>
                <a:gd name="T24" fmla="*/ 428 w 856"/>
                <a:gd name="T25" fmla="*/ 0 h 856"/>
                <a:gd name="T26" fmla="*/ 428 w 856"/>
                <a:gd name="T27" fmla="*/ 760 h 856"/>
                <a:gd name="T28" fmla="*/ 96 w 856"/>
                <a:gd name="T29" fmla="*/ 428 h 856"/>
                <a:gd name="T30" fmla="*/ 428 w 856"/>
                <a:gd name="T31" fmla="*/ 96 h 856"/>
                <a:gd name="T32" fmla="*/ 760 w 856"/>
                <a:gd name="T33" fmla="*/ 428 h 856"/>
                <a:gd name="T34" fmla="*/ 428 w 856"/>
                <a:gd name="T35" fmla="*/ 76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6" h="856">
                  <a:moveTo>
                    <a:pt x="629" y="245"/>
                  </a:moveTo>
                  <a:cubicBezTo>
                    <a:pt x="363" y="511"/>
                    <a:pt x="363" y="511"/>
                    <a:pt x="363" y="511"/>
                  </a:cubicBezTo>
                  <a:cubicBezTo>
                    <a:pt x="228" y="377"/>
                    <a:pt x="228" y="377"/>
                    <a:pt x="228" y="377"/>
                  </a:cubicBezTo>
                  <a:cubicBezTo>
                    <a:pt x="166" y="439"/>
                    <a:pt x="166" y="439"/>
                    <a:pt x="166" y="439"/>
                  </a:cubicBezTo>
                  <a:cubicBezTo>
                    <a:pt x="363" y="635"/>
                    <a:pt x="363" y="635"/>
                    <a:pt x="363" y="635"/>
                  </a:cubicBezTo>
                  <a:cubicBezTo>
                    <a:pt x="425" y="573"/>
                    <a:pt x="425" y="573"/>
                    <a:pt x="425" y="573"/>
                  </a:cubicBezTo>
                  <a:cubicBezTo>
                    <a:pt x="691" y="307"/>
                    <a:pt x="691" y="307"/>
                    <a:pt x="691" y="307"/>
                  </a:cubicBezTo>
                  <a:lnTo>
                    <a:pt x="629" y="245"/>
                  </a:lnTo>
                  <a:close/>
                  <a:moveTo>
                    <a:pt x="428" y="0"/>
                  </a:moveTo>
                  <a:cubicBezTo>
                    <a:pt x="191" y="0"/>
                    <a:pt x="0" y="192"/>
                    <a:pt x="0" y="428"/>
                  </a:cubicBezTo>
                  <a:cubicBezTo>
                    <a:pt x="0" y="664"/>
                    <a:pt x="191" y="856"/>
                    <a:pt x="428" y="856"/>
                  </a:cubicBezTo>
                  <a:cubicBezTo>
                    <a:pt x="664" y="856"/>
                    <a:pt x="856" y="664"/>
                    <a:pt x="856" y="428"/>
                  </a:cubicBezTo>
                  <a:cubicBezTo>
                    <a:pt x="856" y="192"/>
                    <a:pt x="664" y="0"/>
                    <a:pt x="428" y="0"/>
                  </a:cubicBezTo>
                  <a:close/>
                  <a:moveTo>
                    <a:pt x="428" y="760"/>
                  </a:moveTo>
                  <a:cubicBezTo>
                    <a:pt x="244" y="760"/>
                    <a:pt x="96" y="611"/>
                    <a:pt x="96" y="428"/>
                  </a:cubicBezTo>
                  <a:cubicBezTo>
                    <a:pt x="96" y="245"/>
                    <a:pt x="244" y="96"/>
                    <a:pt x="428" y="96"/>
                  </a:cubicBezTo>
                  <a:cubicBezTo>
                    <a:pt x="611" y="96"/>
                    <a:pt x="760" y="245"/>
                    <a:pt x="760" y="428"/>
                  </a:cubicBezTo>
                  <a:cubicBezTo>
                    <a:pt x="760" y="611"/>
                    <a:pt x="611" y="760"/>
                    <a:pt x="428" y="7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900" dirty="0"/>
            </a:p>
          </p:txBody>
        </p:sp>
      </p:grpSp>
      <p:grpSp>
        <p:nvGrpSpPr>
          <p:cNvPr id="10" name="Group 9"/>
          <p:cNvGrpSpPr/>
          <p:nvPr/>
        </p:nvGrpSpPr>
        <p:grpSpPr>
          <a:xfrm>
            <a:off x="7658976" y="2606656"/>
            <a:ext cx="2825638" cy="2069084"/>
            <a:chOff x="7658976" y="850599"/>
            <a:chExt cx="2825638" cy="2069084"/>
          </a:xfrm>
        </p:grpSpPr>
        <p:cxnSp>
          <p:nvCxnSpPr>
            <p:cNvPr id="14" name="Straight Connector 13"/>
            <p:cNvCxnSpPr/>
            <p:nvPr/>
          </p:nvCxnSpPr>
          <p:spPr>
            <a:xfrm>
              <a:off x="7701000" y="2919683"/>
              <a:ext cx="2783614" cy="0"/>
            </a:xfrm>
            <a:prstGeom prst="line">
              <a:avLst/>
            </a:prstGeom>
            <a:ln w="76200" cap="sq"/>
          </p:spPr>
          <p:style>
            <a:lnRef idx="1">
              <a:schemeClr val="accent1"/>
            </a:lnRef>
            <a:fillRef idx="0">
              <a:schemeClr val="accent1"/>
            </a:fillRef>
            <a:effectRef idx="0">
              <a:schemeClr val="accent1"/>
            </a:effectRef>
            <a:fontRef idx="minor">
              <a:schemeClr val="lt1"/>
            </a:fontRef>
          </p:style>
        </p:cxnSp>
        <p:sp>
          <p:nvSpPr>
            <p:cNvPr id="19" name="Rectangle 18"/>
            <p:cNvSpPr/>
            <p:nvPr/>
          </p:nvSpPr>
          <p:spPr>
            <a:xfrm>
              <a:off x="7658976" y="1902313"/>
              <a:ext cx="2801015" cy="913455"/>
            </a:xfrm>
            <a:prstGeom prst="rect">
              <a:avLst/>
            </a:prstGeom>
          </p:spPr>
          <p:txBody>
            <a:bodyPr wrap="square" lIns="0">
              <a:spAutoFit/>
            </a:bodyPr>
            <a:lstStyle/>
            <a:p>
              <a:pPr>
                <a:lnSpc>
                  <a:spcPct val="92000"/>
                </a:lnSpc>
                <a:buClr>
                  <a:srgbClr val="000000"/>
                </a:buClr>
                <a:buSzPct val="100000"/>
              </a:pPr>
              <a:r>
                <a:rPr lang="en-US" sz="2900" b="1" dirty="0">
                  <a:latin typeface="Arial" charset="0"/>
                </a:rPr>
                <a:t>AI in</a:t>
              </a:r>
              <a:br>
                <a:rPr lang="en-US" sz="2900" b="1" dirty="0">
                  <a:latin typeface="Arial" charset="0"/>
                </a:rPr>
              </a:br>
              <a:r>
                <a:rPr lang="en-US" sz="2900" b="1" dirty="0">
                  <a:latin typeface="Arial" charset="0"/>
                </a:rPr>
                <a:t>Reporting</a:t>
              </a:r>
            </a:p>
          </p:txBody>
        </p:sp>
        <p:sp>
          <p:nvSpPr>
            <p:cNvPr id="38" name="Freeform 60"/>
            <p:cNvSpPr>
              <a:spLocks noEditPoints="1"/>
            </p:cNvSpPr>
            <p:nvPr/>
          </p:nvSpPr>
          <p:spPr bwMode="auto">
            <a:xfrm>
              <a:off x="7701000" y="850599"/>
              <a:ext cx="827233" cy="901094"/>
            </a:xfrm>
            <a:custGeom>
              <a:avLst/>
              <a:gdLst>
                <a:gd name="T0" fmla="*/ 196 w 964"/>
                <a:gd name="T1" fmla="*/ 0 h 1048"/>
                <a:gd name="T2" fmla="*/ 196 w 964"/>
                <a:gd name="T3" fmla="*/ 140 h 1048"/>
                <a:gd name="T4" fmla="*/ 812 w 964"/>
                <a:gd name="T5" fmla="*/ 140 h 1048"/>
                <a:gd name="T6" fmla="*/ 812 w 964"/>
                <a:gd name="T7" fmla="*/ 864 h 1048"/>
                <a:gd name="T8" fmla="*/ 964 w 964"/>
                <a:gd name="T9" fmla="*/ 864 h 1048"/>
                <a:gd name="T10" fmla="*/ 964 w 964"/>
                <a:gd name="T11" fmla="*/ 0 h 1048"/>
                <a:gd name="T12" fmla="*/ 196 w 964"/>
                <a:gd name="T13" fmla="*/ 0 h 1048"/>
                <a:gd name="T14" fmla="*/ 0 w 964"/>
                <a:gd name="T15" fmla="*/ 664 h 1048"/>
                <a:gd name="T16" fmla="*/ 0 w 964"/>
                <a:gd name="T17" fmla="*/ 760 h 1048"/>
                <a:gd name="T18" fmla="*/ 0 w 964"/>
                <a:gd name="T19" fmla="*/ 1048 h 1048"/>
                <a:gd name="T20" fmla="*/ 20 w 964"/>
                <a:gd name="T21" fmla="*/ 1048 h 1048"/>
                <a:gd name="T22" fmla="*/ 44 w 964"/>
                <a:gd name="T23" fmla="*/ 1048 h 1048"/>
                <a:gd name="T24" fmla="*/ 156 w 964"/>
                <a:gd name="T25" fmla="*/ 1048 h 1048"/>
                <a:gd name="T26" fmla="*/ 288 w 964"/>
                <a:gd name="T27" fmla="*/ 1048 h 1048"/>
                <a:gd name="T28" fmla="*/ 548 w 964"/>
                <a:gd name="T29" fmla="*/ 1048 h 1048"/>
                <a:gd name="T30" fmla="*/ 768 w 964"/>
                <a:gd name="T31" fmla="*/ 1048 h 1048"/>
                <a:gd name="T32" fmla="*/ 768 w 964"/>
                <a:gd name="T33" fmla="*/ 184 h 1048"/>
                <a:gd name="T34" fmla="*/ 0 w 964"/>
                <a:gd name="T35" fmla="*/ 184 h 1048"/>
                <a:gd name="T36" fmla="*/ 0 w 964"/>
                <a:gd name="T37" fmla="*/ 664 h 1048"/>
                <a:gd name="T38" fmla="*/ 672 w 964"/>
                <a:gd name="T39" fmla="*/ 954 h 1048"/>
                <a:gd name="T40" fmla="*/ 220 w 964"/>
                <a:gd name="T41" fmla="*/ 954 h 1048"/>
                <a:gd name="T42" fmla="*/ 220 w 964"/>
                <a:gd name="T43" fmla="*/ 858 h 1048"/>
                <a:gd name="T44" fmla="*/ 672 w 964"/>
                <a:gd name="T45" fmla="*/ 858 h 1048"/>
                <a:gd name="T46" fmla="*/ 672 w 964"/>
                <a:gd name="T47" fmla="*/ 954 h 1048"/>
                <a:gd name="T48" fmla="*/ 96 w 964"/>
                <a:gd name="T49" fmla="*/ 280 h 1048"/>
                <a:gd name="T50" fmla="*/ 672 w 964"/>
                <a:gd name="T51" fmla="*/ 280 h 1048"/>
                <a:gd name="T52" fmla="*/ 672 w 964"/>
                <a:gd name="T53" fmla="*/ 376 h 1048"/>
                <a:gd name="T54" fmla="*/ 96 w 964"/>
                <a:gd name="T55" fmla="*/ 376 h 1048"/>
                <a:gd name="T56" fmla="*/ 96 w 964"/>
                <a:gd name="T57" fmla="*/ 280 h 1048"/>
                <a:gd name="T58" fmla="*/ 96 w 964"/>
                <a:gd name="T59" fmla="*/ 472 h 1048"/>
                <a:gd name="T60" fmla="*/ 672 w 964"/>
                <a:gd name="T61" fmla="*/ 472 h 1048"/>
                <a:gd name="T62" fmla="*/ 672 w 964"/>
                <a:gd name="T63" fmla="*/ 568 h 1048"/>
                <a:gd name="T64" fmla="*/ 96 w 964"/>
                <a:gd name="T65" fmla="*/ 568 h 1048"/>
                <a:gd name="T66" fmla="*/ 96 w 964"/>
                <a:gd name="T67" fmla="*/ 472 h 1048"/>
                <a:gd name="T68" fmla="*/ 94 w 964"/>
                <a:gd name="T69" fmla="*/ 664 h 1048"/>
                <a:gd name="T70" fmla="*/ 288 w 964"/>
                <a:gd name="T71" fmla="*/ 664 h 1048"/>
                <a:gd name="T72" fmla="*/ 672 w 964"/>
                <a:gd name="T73" fmla="*/ 664 h 1048"/>
                <a:gd name="T74" fmla="*/ 672 w 964"/>
                <a:gd name="T75" fmla="*/ 760 h 1048"/>
                <a:gd name="T76" fmla="*/ 288 w 964"/>
                <a:gd name="T77" fmla="*/ 760 h 1048"/>
                <a:gd name="T78" fmla="*/ 94 w 964"/>
                <a:gd name="T79" fmla="*/ 760 h 1048"/>
                <a:gd name="T80" fmla="*/ 94 w 964"/>
                <a:gd name="T81" fmla="*/ 664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4" h="1048">
                  <a:moveTo>
                    <a:pt x="196" y="0"/>
                  </a:moveTo>
                  <a:cubicBezTo>
                    <a:pt x="196" y="140"/>
                    <a:pt x="196" y="140"/>
                    <a:pt x="196" y="140"/>
                  </a:cubicBezTo>
                  <a:cubicBezTo>
                    <a:pt x="812" y="140"/>
                    <a:pt x="812" y="140"/>
                    <a:pt x="812" y="140"/>
                  </a:cubicBezTo>
                  <a:cubicBezTo>
                    <a:pt x="812" y="864"/>
                    <a:pt x="812" y="864"/>
                    <a:pt x="812" y="864"/>
                  </a:cubicBezTo>
                  <a:cubicBezTo>
                    <a:pt x="964" y="864"/>
                    <a:pt x="964" y="864"/>
                    <a:pt x="964" y="864"/>
                  </a:cubicBezTo>
                  <a:cubicBezTo>
                    <a:pt x="964" y="0"/>
                    <a:pt x="964" y="0"/>
                    <a:pt x="964" y="0"/>
                  </a:cubicBezTo>
                  <a:lnTo>
                    <a:pt x="196" y="0"/>
                  </a:lnTo>
                  <a:close/>
                  <a:moveTo>
                    <a:pt x="0" y="664"/>
                  </a:moveTo>
                  <a:cubicBezTo>
                    <a:pt x="0" y="760"/>
                    <a:pt x="0" y="760"/>
                    <a:pt x="0" y="760"/>
                  </a:cubicBezTo>
                  <a:cubicBezTo>
                    <a:pt x="0" y="1048"/>
                    <a:pt x="0" y="1048"/>
                    <a:pt x="0" y="1048"/>
                  </a:cubicBezTo>
                  <a:cubicBezTo>
                    <a:pt x="20" y="1048"/>
                    <a:pt x="20" y="1048"/>
                    <a:pt x="20" y="1048"/>
                  </a:cubicBezTo>
                  <a:cubicBezTo>
                    <a:pt x="44" y="1048"/>
                    <a:pt x="44" y="1048"/>
                    <a:pt x="44" y="1048"/>
                  </a:cubicBezTo>
                  <a:cubicBezTo>
                    <a:pt x="156" y="1048"/>
                    <a:pt x="156" y="1048"/>
                    <a:pt x="156" y="1048"/>
                  </a:cubicBezTo>
                  <a:cubicBezTo>
                    <a:pt x="288" y="1048"/>
                    <a:pt x="288" y="1048"/>
                    <a:pt x="288" y="1048"/>
                  </a:cubicBezTo>
                  <a:cubicBezTo>
                    <a:pt x="288" y="1048"/>
                    <a:pt x="288" y="1048"/>
                    <a:pt x="548" y="1048"/>
                  </a:cubicBezTo>
                  <a:cubicBezTo>
                    <a:pt x="768" y="1048"/>
                    <a:pt x="768" y="1048"/>
                    <a:pt x="768" y="1048"/>
                  </a:cubicBezTo>
                  <a:cubicBezTo>
                    <a:pt x="768" y="1048"/>
                    <a:pt x="768" y="1048"/>
                    <a:pt x="768" y="184"/>
                  </a:cubicBezTo>
                  <a:cubicBezTo>
                    <a:pt x="0" y="184"/>
                    <a:pt x="0" y="184"/>
                    <a:pt x="0" y="184"/>
                  </a:cubicBezTo>
                  <a:cubicBezTo>
                    <a:pt x="0" y="184"/>
                    <a:pt x="0" y="184"/>
                    <a:pt x="0" y="664"/>
                  </a:cubicBezTo>
                  <a:close/>
                  <a:moveTo>
                    <a:pt x="672" y="954"/>
                  </a:moveTo>
                  <a:cubicBezTo>
                    <a:pt x="220" y="954"/>
                    <a:pt x="220" y="954"/>
                    <a:pt x="220" y="954"/>
                  </a:cubicBezTo>
                  <a:cubicBezTo>
                    <a:pt x="220" y="858"/>
                    <a:pt x="220" y="858"/>
                    <a:pt x="220" y="858"/>
                  </a:cubicBezTo>
                  <a:cubicBezTo>
                    <a:pt x="672" y="858"/>
                    <a:pt x="672" y="858"/>
                    <a:pt x="672" y="858"/>
                  </a:cubicBezTo>
                  <a:lnTo>
                    <a:pt x="672" y="954"/>
                  </a:lnTo>
                  <a:close/>
                  <a:moveTo>
                    <a:pt x="96" y="280"/>
                  </a:moveTo>
                  <a:cubicBezTo>
                    <a:pt x="96" y="280"/>
                    <a:pt x="96" y="280"/>
                    <a:pt x="672" y="280"/>
                  </a:cubicBezTo>
                  <a:cubicBezTo>
                    <a:pt x="672" y="376"/>
                    <a:pt x="672" y="376"/>
                    <a:pt x="672" y="376"/>
                  </a:cubicBezTo>
                  <a:cubicBezTo>
                    <a:pt x="672" y="376"/>
                    <a:pt x="672" y="376"/>
                    <a:pt x="96" y="376"/>
                  </a:cubicBezTo>
                  <a:cubicBezTo>
                    <a:pt x="96" y="376"/>
                    <a:pt x="96" y="376"/>
                    <a:pt x="96" y="280"/>
                  </a:cubicBezTo>
                  <a:close/>
                  <a:moveTo>
                    <a:pt x="96" y="472"/>
                  </a:moveTo>
                  <a:cubicBezTo>
                    <a:pt x="96" y="472"/>
                    <a:pt x="96" y="472"/>
                    <a:pt x="672" y="472"/>
                  </a:cubicBezTo>
                  <a:cubicBezTo>
                    <a:pt x="672" y="568"/>
                    <a:pt x="672" y="568"/>
                    <a:pt x="672" y="568"/>
                  </a:cubicBezTo>
                  <a:cubicBezTo>
                    <a:pt x="672" y="568"/>
                    <a:pt x="672" y="568"/>
                    <a:pt x="96" y="568"/>
                  </a:cubicBezTo>
                  <a:cubicBezTo>
                    <a:pt x="96" y="568"/>
                    <a:pt x="96" y="568"/>
                    <a:pt x="96" y="472"/>
                  </a:cubicBezTo>
                  <a:close/>
                  <a:moveTo>
                    <a:pt x="94" y="664"/>
                  </a:moveTo>
                  <a:cubicBezTo>
                    <a:pt x="288" y="664"/>
                    <a:pt x="288" y="664"/>
                    <a:pt x="288" y="664"/>
                  </a:cubicBezTo>
                  <a:cubicBezTo>
                    <a:pt x="288" y="664"/>
                    <a:pt x="288" y="664"/>
                    <a:pt x="672" y="664"/>
                  </a:cubicBezTo>
                  <a:cubicBezTo>
                    <a:pt x="672" y="760"/>
                    <a:pt x="672" y="760"/>
                    <a:pt x="672" y="760"/>
                  </a:cubicBezTo>
                  <a:cubicBezTo>
                    <a:pt x="672" y="760"/>
                    <a:pt x="672" y="760"/>
                    <a:pt x="288" y="760"/>
                  </a:cubicBezTo>
                  <a:cubicBezTo>
                    <a:pt x="94" y="760"/>
                    <a:pt x="94" y="760"/>
                    <a:pt x="94" y="760"/>
                  </a:cubicBezTo>
                  <a:cubicBezTo>
                    <a:pt x="94" y="664"/>
                    <a:pt x="94" y="664"/>
                    <a:pt x="94" y="6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900" dirty="0"/>
            </a:p>
          </p:txBody>
        </p:sp>
      </p:grpSp>
      <p:sp>
        <p:nvSpPr>
          <p:cNvPr id="24" name="Rectangle 23">
            <a:extLst>
              <a:ext uri="{FF2B5EF4-FFF2-40B4-BE49-F238E27FC236}">
                <a16:creationId xmlns:a16="http://schemas.microsoft.com/office/drawing/2014/main" id="{AAB90ED5-3587-4735-882C-9CA6BA95A0AB}"/>
              </a:ext>
            </a:extLst>
          </p:cNvPr>
          <p:cNvSpPr/>
          <p:nvPr/>
        </p:nvSpPr>
        <p:spPr>
          <a:xfrm>
            <a:off x="328600" y="4792009"/>
            <a:ext cx="3276600" cy="1451551"/>
          </a:xfrm>
          <a:prstGeom prst="rect">
            <a:avLst/>
          </a:prstGeom>
        </p:spPr>
        <p:txBody>
          <a:bodyPr wrap="square" lIns="0">
            <a:spAutoFit/>
          </a:bodyPr>
          <a:lstStyle/>
          <a:p>
            <a:pPr marL="342900" indent="-342900">
              <a:lnSpc>
                <a:spcPct val="92000"/>
              </a:lnSpc>
              <a:buClr>
                <a:srgbClr val="000000"/>
              </a:buClr>
              <a:buSzPct val="100000"/>
              <a:buFont typeface="Arial" panose="020B0604020202020204" pitchFamily="34" charset="0"/>
              <a:buChar char="•"/>
            </a:pPr>
            <a:r>
              <a:rPr lang="en-US" sz="1600" b="1" dirty="0">
                <a:latin typeface="Arial" charset="0"/>
              </a:rPr>
              <a:t>Managing environmental issues when occurred.</a:t>
            </a:r>
          </a:p>
          <a:p>
            <a:pPr marL="342900" indent="-342900">
              <a:lnSpc>
                <a:spcPct val="92000"/>
              </a:lnSpc>
              <a:buClr>
                <a:srgbClr val="000000"/>
              </a:buClr>
              <a:buSzPct val="100000"/>
              <a:buFont typeface="Arial" panose="020B0604020202020204" pitchFamily="34" charset="0"/>
              <a:buChar char="•"/>
            </a:pPr>
            <a:r>
              <a:rPr lang="en-US" sz="1600" b="1" dirty="0">
                <a:latin typeface="Arial" charset="0"/>
              </a:rPr>
              <a:t>Retesting failed test cases, if needed.</a:t>
            </a:r>
          </a:p>
          <a:p>
            <a:pPr marL="342900" indent="-342900">
              <a:lnSpc>
                <a:spcPct val="92000"/>
              </a:lnSpc>
              <a:buClr>
                <a:srgbClr val="000000"/>
              </a:buClr>
              <a:buSzPct val="100000"/>
              <a:buFont typeface="Arial" panose="020B0604020202020204" pitchFamily="34" charset="0"/>
              <a:buChar char="•"/>
            </a:pPr>
            <a:r>
              <a:rPr lang="en-US" sz="1600" b="1" dirty="0">
                <a:latin typeface="Arial" charset="0"/>
              </a:rPr>
              <a:t>Identifying failed objects using prescribed technique.</a:t>
            </a:r>
          </a:p>
        </p:txBody>
      </p:sp>
      <p:sp>
        <p:nvSpPr>
          <p:cNvPr id="25" name="Rectangle 24">
            <a:extLst>
              <a:ext uri="{FF2B5EF4-FFF2-40B4-BE49-F238E27FC236}">
                <a16:creationId xmlns:a16="http://schemas.microsoft.com/office/drawing/2014/main" id="{B6E19BCF-8C67-4A61-BA20-98359E17FDA9}"/>
              </a:ext>
            </a:extLst>
          </p:cNvPr>
          <p:cNvSpPr/>
          <p:nvPr/>
        </p:nvSpPr>
        <p:spPr>
          <a:xfrm>
            <a:off x="3824288" y="4791462"/>
            <a:ext cx="3276600" cy="1451551"/>
          </a:xfrm>
          <a:prstGeom prst="rect">
            <a:avLst/>
          </a:prstGeom>
        </p:spPr>
        <p:txBody>
          <a:bodyPr wrap="square" lIns="0">
            <a:spAutoFit/>
          </a:bodyPr>
          <a:lstStyle/>
          <a:p>
            <a:pPr marL="342900" indent="-342900">
              <a:lnSpc>
                <a:spcPct val="92000"/>
              </a:lnSpc>
              <a:buClr>
                <a:srgbClr val="000000"/>
              </a:buClr>
              <a:buSzPct val="100000"/>
              <a:buFont typeface="Arial" panose="020B0604020202020204" pitchFamily="34" charset="0"/>
              <a:buChar char="•"/>
            </a:pPr>
            <a:r>
              <a:rPr lang="en-US" sz="1600" b="1" dirty="0">
                <a:latin typeface="Arial" charset="0"/>
              </a:rPr>
              <a:t>Available target nodes identification and Test scheduling on the fly.</a:t>
            </a:r>
          </a:p>
          <a:p>
            <a:pPr marL="342900" indent="-342900">
              <a:lnSpc>
                <a:spcPct val="92000"/>
              </a:lnSpc>
              <a:buClr>
                <a:srgbClr val="000000"/>
              </a:buClr>
              <a:buSzPct val="100000"/>
              <a:buFont typeface="Arial" panose="020B0604020202020204" pitchFamily="34" charset="0"/>
              <a:buChar char="•"/>
            </a:pPr>
            <a:r>
              <a:rPr lang="en-US" sz="1600" b="1" dirty="0">
                <a:latin typeface="Arial" charset="0"/>
              </a:rPr>
              <a:t>Impact of a defect on other test cases (auto skip enabling)</a:t>
            </a:r>
          </a:p>
        </p:txBody>
      </p:sp>
      <p:sp>
        <p:nvSpPr>
          <p:cNvPr id="26" name="Rectangle 25">
            <a:extLst>
              <a:ext uri="{FF2B5EF4-FFF2-40B4-BE49-F238E27FC236}">
                <a16:creationId xmlns:a16="http://schemas.microsoft.com/office/drawing/2014/main" id="{A3902EA5-0DA4-44EC-8CA8-01C0BF0441DE}"/>
              </a:ext>
            </a:extLst>
          </p:cNvPr>
          <p:cNvSpPr/>
          <p:nvPr/>
        </p:nvSpPr>
        <p:spPr>
          <a:xfrm>
            <a:off x="7329488" y="4791064"/>
            <a:ext cx="3276600" cy="1904624"/>
          </a:xfrm>
          <a:prstGeom prst="rect">
            <a:avLst/>
          </a:prstGeom>
        </p:spPr>
        <p:txBody>
          <a:bodyPr wrap="square" lIns="0">
            <a:spAutoFit/>
          </a:bodyPr>
          <a:lstStyle/>
          <a:p>
            <a:pPr marL="342900" indent="-342900">
              <a:lnSpc>
                <a:spcPct val="92000"/>
              </a:lnSpc>
              <a:buClr>
                <a:srgbClr val="000000"/>
              </a:buClr>
              <a:buSzPct val="100000"/>
              <a:buFont typeface="Arial" panose="020B0604020202020204" pitchFamily="34" charset="0"/>
              <a:buChar char="•"/>
            </a:pPr>
            <a:r>
              <a:rPr lang="en-US" sz="1600" b="1" dirty="0">
                <a:latin typeface="Arial" charset="0"/>
              </a:rPr>
              <a:t>Publish interactive dashboards.</a:t>
            </a:r>
          </a:p>
          <a:p>
            <a:pPr marL="342900" indent="-342900">
              <a:lnSpc>
                <a:spcPct val="92000"/>
              </a:lnSpc>
              <a:buClr>
                <a:srgbClr val="000000"/>
              </a:buClr>
              <a:buSzPct val="100000"/>
              <a:buFont typeface="Arial" panose="020B0604020202020204" pitchFamily="34" charset="0"/>
              <a:buChar char="•"/>
            </a:pPr>
            <a:r>
              <a:rPr lang="en-US" sz="1600" b="1" dirty="0">
                <a:latin typeface="Arial" charset="0"/>
              </a:rPr>
              <a:t>Defect trends.</a:t>
            </a:r>
          </a:p>
          <a:p>
            <a:pPr marL="342900" indent="-342900">
              <a:lnSpc>
                <a:spcPct val="92000"/>
              </a:lnSpc>
              <a:buClr>
                <a:srgbClr val="000000"/>
              </a:buClr>
              <a:buSzPct val="100000"/>
              <a:buFont typeface="Arial" panose="020B0604020202020204" pitchFamily="34" charset="0"/>
              <a:buChar char="•"/>
            </a:pPr>
            <a:r>
              <a:rPr lang="en-US" sz="1600" b="1" dirty="0">
                <a:latin typeface="Arial" charset="0"/>
              </a:rPr>
              <a:t>Distinguish errors vs failures.</a:t>
            </a:r>
          </a:p>
          <a:p>
            <a:pPr marL="342900" indent="-342900">
              <a:lnSpc>
                <a:spcPct val="92000"/>
              </a:lnSpc>
              <a:buClr>
                <a:srgbClr val="000000"/>
              </a:buClr>
              <a:buSzPct val="100000"/>
              <a:buFont typeface="Arial" panose="020B0604020202020204" pitchFamily="34" charset="0"/>
              <a:buChar char="•"/>
            </a:pPr>
            <a:r>
              <a:rPr lang="en-US" sz="1600" b="1" dirty="0">
                <a:latin typeface="Arial" charset="0"/>
              </a:rPr>
              <a:t>Reports baselining.</a:t>
            </a:r>
          </a:p>
          <a:p>
            <a:pPr marL="342900" indent="-342900">
              <a:lnSpc>
                <a:spcPct val="92000"/>
              </a:lnSpc>
              <a:buClr>
                <a:srgbClr val="000000"/>
              </a:buClr>
              <a:buSzPct val="100000"/>
              <a:buFont typeface="Arial" panose="020B0604020202020204" pitchFamily="34" charset="0"/>
              <a:buChar char="•"/>
            </a:pPr>
            <a:r>
              <a:rPr lang="en-US" sz="1600" b="1" dirty="0">
                <a:latin typeface="Arial" charset="0"/>
              </a:rPr>
              <a:t>Auto comparison with past reports.</a:t>
            </a:r>
          </a:p>
        </p:txBody>
      </p:sp>
      <p:sp>
        <p:nvSpPr>
          <p:cNvPr id="27" name="Rectangle 26">
            <a:extLst>
              <a:ext uri="{FF2B5EF4-FFF2-40B4-BE49-F238E27FC236}">
                <a16:creationId xmlns:a16="http://schemas.microsoft.com/office/drawing/2014/main" id="{DAAE9711-EE22-4CD0-8AF3-5A02B83FB8EA}"/>
              </a:ext>
            </a:extLst>
          </p:cNvPr>
          <p:cNvSpPr/>
          <p:nvPr/>
        </p:nvSpPr>
        <p:spPr>
          <a:xfrm>
            <a:off x="10787064" y="4791064"/>
            <a:ext cx="3276600" cy="1225015"/>
          </a:xfrm>
          <a:prstGeom prst="rect">
            <a:avLst/>
          </a:prstGeom>
        </p:spPr>
        <p:txBody>
          <a:bodyPr wrap="square" lIns="0">
            <a:spAutoFit/>
          </a:bodyPr>
          <a:lstStyle/>
          <a:p>
            <a:pPr marL="342900" indent="-342900">
              <a:lnSpc>
                <a:spcPct val="92000"/>
              </a:lnSpc>
              <a:buClr>
                <a:srgbClr val="000000"/>
              </a:buClr>
              <a:buSzPct val="100000"/>
              <a:buFont typeface="Arial" panose="020B0604020202020204" pitchFamily="34" charset="0"/>
              <a:buChar char="•"/>
            </a:pPr>
            <a:r>
              <a:rPr lang="en-US" sz="1600" b="1" dirty="0">
                <a:latin typeface="Arial" charset="0"/>
              </a:rPr>
              <a:t>Functional – Alternative routes in case of failure or report failure.</a:t>
            </a:r>
          </a:p>
          <a:p>
            <a:pPr marL="342900" indent="-342900">
              <a:lnSpc>
                <a:spcPct val="92000"/>
              </a:lnSpc>
              <a:buClr>
                <a:srgbClr val="000000"/>
              </a:buClr>
              <a:buSzPct val="100000"/>
              <a:buFont typeface="Arial" panose="020B0604020202020204" pitchFamily="34" charset="0"/>
              <a:buChar char="•"/>
            </a:pPr>
            <a:r>
              <a:rPr lang="en-US" sz="1600" b="1" dirty="0">
                <a:latin typeface="Arial" charset="0"/>
              </a:rPr>
              <a:t>Non-functional – Report to the respective stakeholders.</a:t>
            </a:r>
          </a:p>
        </p:txBody>
      </p:sp>
    </p:spTree>
    <p:extLst>
      <p:ext uri="{BB962C8B-B14F-4D97-AF65-F5344CB8AC3E}">
        <p14:creationId xmlns:p14="http://schemas.microsoft.com/office/powerpoint/2010/main" val="343590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62209" y="1257263"/>
            <a:ext cx="7882391" cy="5075889"/>
            <a:chOff x="6214609" y="1409663"/>
            <a:chExt cx="7882391" cy="5075889"/>
          </a:xfrm>
        </p:grpSpPr>
        <p:sp>
          <p:nvSpPr>
            <p:cNvPr id="16" name="Rectangle 15"/>
            <p:cNvSpPr/>
            <p:nvPr/>
          </p:nvSpPr>
          <p:spPr>
            <a:xfrm>
              <a:off x="6214609" y="1409663"/>
              <a:ext cx="7882391" cy="1270124"/>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180000" tIns="108000" bIns="144000" rtlCol="0" anchor="ctr">
              <a:noAutofit/>
            </a:bodyPr>
            <a:lstStyle/>
            <a:p>
              <a:endParaRPr lang="en-US" altLang="en-US" sz="2200" dirty="0">
                <a:solidFill>
                  <a:schemeClr val="tx1"/>
                </a:solidFill>
              </a:endParaRPr>
            </a:p>
          </p:txBody>
        </p:sp>
        <p:sp>
          <p:nvSpPr>
            <p:cNvPr id="17" name="Rectangle 16"/>
            <p:cNvSpPr/>
            <p:nvPr/>
          </p:nvSpPr>
          <p:spPr>
            <a:xfrm>
              <a:off x="6214609" y="2804715"/>
              <a:ext cx="7882391" cy="262434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180000" tIns="108000" bIns="144000" rtlCol="0" anchor="ctr">
              <a:noAutofit/>
            </a:bodyPr>
            <a:lstStyle/>
            <a:p>
              <a:pPr>
                <a:defRPr/>
              </a:pPr>
              <a:endParaRPr lang="en-US" altLang="en-US" sz="2200" dirty="0">
                <a:solidFill>
                  <a:schemeClr val="tx1"/>
                </a:solidFill>
              </a:endParaRPr>
            </a:p>
          </p:txBody>
        </p:sp>
        <p:sp>
          <p:nvSpPr>
            <p:cNvPr id="19" name="Rectangle 18"/>
            <p:cNvSpPr/>
            <p:nvPr/>
          </p:nvSpPr>
          <p:spPr>
            <a:xfrm>
              <a:off x="6214609" y="5553983"/>
              <a:ext cx="7882391" cy="931569"/>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180000" tIns="108000" bIns="144000" rtlCol="0" anchor="ctr">
              <a:noAutofit/>
            </a:bodyPr>
            <a:lstStyle/>
            <a:p>
              <a:pPr>
                <a:defRPr/>
              </a:pPr>
              <a:endParaRPr lang="en-US" altLang="en-US" sz="2200" dirty="0"/>
            </a:p>
          </p:txBody>
        </p:sp>
      </p:grpSp>
      <p:sp>
        <p:nvSpPr>
          <p:cNvPr id="118" name="Title 117"/>
          <p:cNvSpPr>
            <a:spLocks noGrp="1"/>
          </p:cNvSpPr>
          <p:nvPr>
            <p:ph type="title"/>
          </p:nvPr>
        </p:nvSpPr>
        <p:spPr>
          <a:xfrm>
            <a:off x="685800" y="639763"/>
            <a:ext cx="13258800" cy="503237"/>
          </a:xfrm>
        </p:spPr>
        <p:txBody>
          <a:bodyPr>
            <a:noAutofit/>
          </a:bodyPr>
          <a:lstStyle/>
          <a:p>
            <a:r>
              <a:rPr lang="en-GB" sz="4000" dirty="0">
                <a:cs typeface="Arial" pitchFamily="34" charset="0"/>
              </a:rPr>
              <a:t>TestMagic</a:t>
            </a:r>
            <a:r>
              <a:rPr lang="en-GB" sz="4000" baseline="30000" dirty="0">
                <a:cs typeface="Arial" pitchFamily="34" charset="0"/>
              </a:rPr>
              <a:t>TM</a:t>
            </a:r>
            <a:r>
              <a:rPr lang="en-GB" sz="4000" dirty="0">
                <a:cs typeface="Arial" pitchFamily="34" charset="0"/>
              </a:rPr>
              <a:t> </a:t>
            </a:r>
            <a:r>
              <a:rPr lang="en-US" altLang="en-US" sz="4000" dirty="0">
                <a:cs typeface="Arial" pitchFamily="34" charset="0"/>
              </a:rPr>
              <a:t>- Self Healing need ELIMINATED using AI </a:t>
            </a:r>
            <a:br>
              <a:rPr lang="en-US" altLang="en-US" sz="4000" dirty="0">
                <a:solidFill>
                  <a:srgbClr val="FF6600"/>
                </a:solidFill>
                <a:cs typeface="Arial" pitchFamily="34" charset="0"/>
              </a:rPr>
            </a:br>
            <a:br>
              <a:rPr lang="en-IN" altLang="en-US" sz="4000" dirty="0"/>
            </a:br>
            <a:br>
              <a:rPr lang="en-IN" altLang="en-US" sz="4000" dirty="0"/>
            </a:br>
            <a:br>
              <a:rPr lang="en-US" altLang="en-US" sz="4000" dirty="0"/>
            </a:br>
            <a:br>
              <a:rPr lang="en-US" altLang="en-US" sz="4000" dirty="0"/>
            </a:br>
            <a:br>
              <a:rPr lang="en-US" altLang="en-US" sz="4000" dirty="0"/>
            </a:br>
            <a:r>
              <a:rPr lang="en-US" altLang="en-US" sz="4000" dirty="0"/>
              <a:t>  </a:t>
            </a:r>
          </a:p>
        </p:txBody>
      </p:sp>
      <p:sp>
        <p:nvSpPr>
          <p:cNvPr id="3" name="Rectangle 2"/>
          <p:cNvSpPr/>
          <p:nvPr/>
        </p:nvSpPr>
        <p:spPr>
          <a:xfrm>
            <a:off x="6062209" y="1257263"/>
            <a:ext cx="7882391" cy="1270124"/>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180000" tIns="108000" bIns="144000" rtlCol="0" anchor="ctr">
            <a:spAutoFit/>
          </a:bodyPr>
          <a:lstStyle/>
          <a:p>
            <a:pPr algn="just"/>
            <a:r>
              <a:rPr lang="en-US" altLang="en-US" sz="2200" dirty="0" err="1">
                <a:solidFill>
                  <a:schemeClr val="tx1"/>
                </a:solidFill>
              </a:rPr>
              <a:t>TestMagic</a:t>
            </a:r>
            <a:r>
              <a:rPr lang="en-US" altLang="en-US" sz="2200" dirty="0">
                <a:solidFill>
                  <a:schemeClr val="tx1"/>
                </a:solidFill>
              </a:rPr>
              <a:t> uses proprietary AI algorithms built using C and C++ components to identify objects independent of hierarchy in the applications.</a:t>
            </a:r>
          </a:p>
        </p:txBody>
      </p:sp>
      <p:sp>
        <p:nvSpPr>
          <p:cNvPr id="9" name="Rectangle 8"/>
          <p:cNvSpPr/>
          <p:nvPr/>
        </p:nvSpPr>
        <p:spPr>
          <a:xfrm>
            <a:off x="6062209" y="2595163"/>
            <a:ext cx="7882391" cy="2624340"/>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180000" tIns="108000" bIns="144000" rtlCol="0" anchor="ctr">
            <a:spAutoFit/>
          </a:bodyPr>
          <a:lstStyle/>
          <a:p>
            <a:pPr>
              <a:defRPr/>
            </a:pPr>
            <a:r>
              <a:rPr lang="en-US" altLang="en-US" sz="2200" dirty="0">
                <a:solidFill>
                  <a:schemeClr val="tx1"/>
                </a:solidFill>
              </a:rPr>
              <a:t>Removes the need for traditional methods of object identification like:</a:t>
            </a:r>
          </a:p>
          <a:p>
            <a:pPr marL="342900" indent="-163513">
              <a:buFont typeface="Arial" panose="020B0604020202020204" pitchFamily="34" charset="0"/>
              <a:buChar char="•"/>
              <a:defRPr/>
            </a:pPr>
            <a:r>
              <a:rPr lang="en-US" altLang="en-US" sz="2200" dirty="0">
                <a:solidFill>
                  <a:schemeClr val="tx1"/>
                </a:solidFill>
              </a:rPr>
              <a:t>Xpath</a:t>
            </a:r>
          </a:p>
          <a:p>
            <a:pPr marL="342900" indent="-163513">
              <a:buFont typeface="Arial" panose="020B0604020202020204" pitchFamily="34" charset="0"/>
              <a:buChar char="•"/>
              <a:defRPr/>
            </a:pPr>
            <a:r>
              <a:rPr lang="en-US" altLang="en-US" sz="2200" dirty="0">
                <a:solidFill>
                  <a:schemeClr val="tx1"/>
                </a:solidFill>
              </a:rPr>
              <a:t>Descriptive Programing</a:t>
            </a:r>
          </a:p>
          <a:p>
            <a:pPr marL="342900" indent="-163513">
              <a:buFont typeface="Arial" panose="020B0604020202020204" pitchFamily="34" charset="0"/>
              <a:buChar char="•"/>
              <a:defRPr/>
            </a:pPr>
            <a:r>
              <a:rPr lang="en-US" altLang="en-US" sz="2200" dirty="0">
                <a:solidFill>
                  <a:schemeClr val="tx1"/>
                </a:solidFill>
              </a:rPr>
              <a:t>Fuzzy Logic</a:t>
            </a:r>
          </a:p>
          <a:p>
            <a:pPr marL="342900" indent="-163513">
              <a:buFont typeface="Arial" panose="020B0604020202020204" pitchFamily="34" charset="0"/>
              <a:buChar char="•"/>
              <a:defRPr/>
            </a:pPr>
            <a:r>
              <a:rPr lang="en-US" altLang="en-US" sz="2200" dirty="0">
                <a:solidFill>
                  <a:schemeClr val="tx1"/>
                </a:solidFill>
              </a:rPr>
              <a:t>Maintaining Object Repository</a:t>
            </a:r>
          </a:p>
          <a:p>
            <a:pPr marL="342900" indent="-163513">
              <a:buFont typeface="Arial" panose="020B0604020202020204" pitchFamily="34" charset="0"/>
              <a:buChar char="•"/>
              <a:defRPr/>
            </a:pPr>
            <a:r>
              <a:rPr lang="en-US" altLang="en-US" sz="2200" dirty="0">
                <a:solidFill>
                  <a:schemeClr val="tx1"/>
                </a:solidFill>
              </a:rPr>
              <a:t>Object Mapping.</a:t>
            </a:r>
          </a:p>
        </p:txBody>
      </p:sp>
      <p:sp>
        <p:nvSpPr>
          <p:cNvPr id="10" name="Rectangle 9"/>
          <p:cNvSpPr/>
          <p:nvPr/>
        </p:nvSpPr>
        <p:spPr>
          <a:xfrm>
            <a:off x="6062209" y="5338760"/>
            <a:ext cx="7882391" cy="1270124"/>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180000" tIns="108000" bIns="144000" rtlCol="0" anchor="ctr">
            <a:spAutoFit/>
          </a:bodyPr>
          <a:lstStyle/>
          <a:p>
            <a:pPr algn="just">
              <a:defRPr/>
            </a:pPr>
            <a:r>
              <a:rPr lang="en-US" altLang="en-US" sz="2200" dirty="0">
                <a:solidFill>
                  <a:schemeClr val="tx1"/>
                </a:solidFill>
              </a:rPr>
              <a:t>Change in Object properties, Hierarchy, Position or Technology change etc. doesn’t impact test automation done using </a:t>
            </a:r>
            <a:r>
              <a:rPr lang="en-US" altLang="en-US" sz="2200" dirty="0" err="1">
                <a:solidFill>
                  <a:schemeClr val="tx1"/>
                </a:solidFill>
              </a:rPr>
              <a:t>TestMagic</a:t>
            </a:r>
            <a:r>
              <a:rPr lang="en-US" altLang="en-US" sz="2200" dirty="0">
                <a:solidFill>
                  <a:schemeClr val="tx1"/>
                </a:solidFill>
              </a:rPr>
              <a:t>. </a:t>
            </a:r>
            <a:endParaRPr lang="en-US" altLang="en-US" sz="2200" dirty="0"/>
          </a:p>
        </p:txBody>
      </p:sp>
      <p:sp>
        <p:nvSpPr>
          <p:cNvPr id="11" name="Rectangle 10"/>
          <p:cNvSpPr/>
          <p:nvPr/>
        </p:nvSpPr>
        <p:spPr>
          <a:xfrm>
            <a:off x="6062209" y="6705600"/>
            <a:ext cx="7882391" cy="931569"/>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180000" tIns="108000" bIns="144000" rtlCol="0" anchor="ctr">
            <a:spAutoFit/>
          </a:bodyPr>
          <a:lstStyle/>
          <a:p>
            <a:pPr algn="just">
              <a:defRPr/>
            </a:pPr>
            <a:r>
              <a:rPr lang="en-US" altLang="en-US" sz="2200" dirty="0">
                <a:solidFill>
                  <a:schemeClr val="tx1"/>
                </a:solidFill>
              </a:rPr>
              <a:t>Removes traditional test automation tools bottlenecks by avoiding changes in script and increased maintenance costs.</a:t>
            </a:r>
          </a:p>
        </p:txBody>
      </p:sp>
      <p:grpSp>
        <p:nvGrpSpPr>
          <p:cNvPr id="8" name="Group 7"/>
          <p:cNvGrpSpPr/>
          <p:nvPr/>
        </p:nvGrpSpPr>
        <p:grpSpPr>
          <a:xfrm>
            <a:off x="685800" y="2510984"/>
            <a:ext cx="3624944" cy="3624944"/>
            <a:chOff x="685800" y="2498272"/>
            <a:chExt cx="3624944" cy="3624944"/>
          </a:xfrm>
        </p:grpSpPr>
        <p:sp>
          <p:nvSpPr>
            <p:cNvPr id="5" name="Oval 4"/>
            <p:cNvSpPr/>
            <p:nvPr/>
          </p:nvSpPr>
          <p:spPr>
            <a:xfrm>
              <a:off x="685800" y="2498272"/>
              <a:ext cx="3624944" cy="3624944"/>
            </a:xfrm>
            <a:prstGeom prst="ellipse">
              <a:avLst/>
            </a:prstGeom>
            <a:solidFill>
              <a:schemeClr val="bg1"/>
            </a:solidFill>
            <a:ln w="28575">
              <a:solidFill>
                <a:schemeClr val="bg1">
                  <a:lumMod val="75000"/>
                </a:schemeClr>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422" y="3571103"/>
              <a:ext cx="2933700" cy="1479281"/>
            </a:xfrm>
            <a:prstGeom prst="rect">
              <a:avLst/>
            </a:prstGeom>
          </p:spPr>
        </p:pic>
      </p:grpSp>
      <p:cxnSp>
        <p:nvCxnSpPr>
          <p:cNvPr id="15" name="Elbow Connector 14"/>
          <p:cNvCxnSpPr>
            <a:stCxn id="5" idx="6"/>
            <a:endCxn id="3" idx="1"/>
          </p:cNvCxnSpPr>
          <p:nvPr/>
        </p:nvCxnSpPr>
        <p:spPr>
          <a:xfrm flipV="1">
            <a:off x="4310744" y="1892325"/>
            <a:ext cx="1751465" cy="2431131"/>
          </a:xfrm>
          <a:prstGeom prst="bentConnector3">
            <a:avLst>
              <a:gd name="adj1" fmla="val 50000"/>
            </a:avLst>
          </a:prstGeom>
          <a:ln w="38100" cap="sq">
            <a:tailEnd type="oval"/>
          </a:ln>
        </p:spPr>
        <p:style>
          <a:lnRef idx="1">
            <a:schemeClr val="accent1"/>
          </a:lnRef>
          <a:fillRef idx="0">
            <a:schemeClr val="accent1"/>
          </a:fillRef>
          <a:effectRef idx="0">
            <a:schemeClr val="accent1"/>
          </a:effectRef>
          <a:fontRef idx="minor">
            <a:schemeClr val="lt1"/>
          </a:fontRef>
        </p:style>
      </p:cxnSp>
      <p:cxnSp>
        <p:nvCxnSpPr>
          <p:cNvPr id="18" name="Elbow Connector 17"/>
          <p:cNvCxnSpPr>
            <a:stCxn id="5" idx="6"/>
            <a:endCxn id="11" idx="1"/>
          </p:cNvCxnSpPr>
          <p:nvPr/>
        </p:nvCxnSpPr>
        <p:spPr>
          <a:xfrm>
            <a:off x="4310744" y="4323456"/>
            <a:ext cx="1751465" cy="2847929"/>
          </a:xfrm>
          <a:prstGeom prst="bentConnector3">
            <a:avLst>
              <a:gd name="adj1" fmla="val 50000"/>
            </a:avLst>
          </a:prstGeom>
          <a:ln w="38100" cap="sq">
            <a:tailEnd type="oval"/>
          </a:ln>
        </p:spPr>
        <p:style>
          <a:lnRef idx="1">
            <a:schemeClr val="accent1"/>
          </a:lnRef>
          <a:fillRef idx="0">
            <a:schemeClr val="accent1"/>
          </a:fillRef>
          <a:effectRef idx="0">
            <a:schemeClr val="accent1"/>
          </a:effectRef>
          <a:fontRef idx="minor">
            <a:schemeClr val="lt1"/>
          </a:fontRef>
        </p:style>
      </p:cxnSp>
      <p:cxnSp>
        <p:nvCxnSpPr>
          <p:cNvPr id="21" name="Elbow Connector 20"/>
          <p:cNvCxnSpPr>
            <a:cxnSpLocks/>
            <a:stCxn id="5" idx="6"/>
            <a:endCxn id="10" idx="1"/>
          </p:cNvCxnSpPr>
          <p:nvPr/>
        </p:nvCxnSpPr>
        <p:spPr>
          <a:xfrm>
            <a:off x="4310744" y="4323456"/>
            <a:ext cx="1751465" cy="1650366"/>
          </a:xfrm>
          <a:prstGeom prst="bentConnector3">
            <a:avLst>
              <a:gd name="adj1" fmla="val 50000"/>
            </a:avLst>
          </a:prstGeom>
          <a:ln w="38100" cap="sq">
            <a:tailEnd type="oval"/>
          </a:ln>
        </p:spPr>
        <p:style>
          <a:lnRef idx="1">
            <a:schemeClr val="accent1"/>
          </a:lnRef>
          <a:fillRef idx="0">
            <a:schemeClr val="accent1"/>
          </a:fillRef>
          <a:effectRef idx="0">
            <a:schemeClr val="accent1"/>
          </a:effectRef>
          <a:fontRef idx="minor">
            <a:schemeClr val="lt1"/>
          </a:fontRef>
        </p:style>
      </p:cxnSp>
      <p:cxnSp>
        <p:nvCxnSpPr>
          <p:cNvPr id="24" name="Elbow Connector 23"/>
          <p:cNvCxnSpPr>
            <a:cxnSpLocks/>
            <a:stCxn id="5" idx="6"/>
            <a:endCxn id="9" idx="1"/>
          </p:cNvCxnSpPr>
          <p:nvPr/>
        </p:nvCxnSpPr>
        <p:spPr>
          <a:xfrm flipV="1">
            <a:off x="4310744" y="3858737"/>
            <a:ext cx="1751465" cy="464719"/>
          </a:xfrm>
          <a:prstGeom prst="bentConnector3">
            <a:avLst>
              <a:gd name="adj1" fmla="val 50000"/>
            </a:avLst>
          </a:prstGeom>
          <a:ln w="38100" cap="sq">
            <a:tailEnd type="oval"/>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56797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17"/>
          <p:cNvSpPr>
            <a:spLocks noGrp="1"/>
          </p:cNvSpPr>
          <p:nvPr>
            <p:ph type="title"/>
          </p:nvPr>
        </p:nvSpPr>
        <p:spPr>
          <a:xfrm>
            <a:off x="685800" y="639763"/>
            <a:ext cx="13258800" cy="503237"/>
          </a:xfrm>
        </p:spPr>
        <p:txBody>
          <a:bodyPr>
            <a:noAutofit/>
          </a:bodyPr>
          <a:lstStyle/>
          <a:p>
            <a:r>
              <a:rPr lang="en-IN" sz="4000" dirty="0"/>
              <a:t>TestMagic</a:t>
            </a:r>
            <a:r>
              <a:rPr lang="en-IN" sz="4000" baseline="30000" dirty="0"/>
              <a:t>TM</a:t>
            </a:r>
            <a:r>
              <a:rPr lang="en-IN" sz="4000" dirty="0"/>
              <a:t> 6.x – COTS Applications Support  </a:t>
            </a:r>
            <a:r>
              <a:rPr lang="en-IN" sz="2800" dirty="0"/>
              <a:t>(sub list)</a:t>
            </a:r>
            <a:br>
              <a:rPr lang="en-IN" sz="4000" dirty="0"/>
            </a:br>
            <a:endParaRPr lang="en-US" altLang="en-US" sz="4000" dirty="0"/>
          </a:p>
        </p:txBody>
      </p:sp>
      <p:pic>
        <p:nvPicPr>
          <p:cNvPr id="1026" name="Picture 2" descr="Image result for sap logo">
            <a:extLst>
              <a:ext uri="{FF2B5EF4-FFF2-40B4-BE49-F238E27FC236}">
                <a16:creationId xmlns:a16="http://schemas.microsoft.com/office/drawing/2014/main" id="{875B4D0A-D032-4670-90B3-E1CE5982E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409" y="3438525"/>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racle apps logo">
            <a:extLst>
              <a:ext uri="{FF2B5EF4-FFF2-40B4-BE49-F238E27FC236}">
                <a16:creationId xmlns:a16="http://schemas.microsoft.com/office/drawing/2014/main" id="{A6ABB58D-C995-4234-B437-61B280B6D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087" y="1614487"/>
            <a:ext cx="38004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d edwards logo">
            <a:extLst>
              <a:ext uri="{FF2B5EF4-FFF2-40B4-BE49-F238E27FC236}">
                <a16:creationId xmlns:a16="http://schemas.microsoft.com/office/drawing/2014/main" id="{2A0184E5-3ABC-4B65-9353-A27F15A7D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6702" y="114300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eoplesoft logo">
            <a:extLst>
              <a:ext uri="{FF2B5EF4-FFF2-40B4-BE49-F238E27FC236}">
                <a16:creationId xmlns:a16="http://schemas.microsoft.com/office/drawing/2014/main" id="{C323F289-7127-4BEB-8145-95817399DA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8426" y="1590973"/>
            <a:ext cx="34575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temenos t24 logo">
            <a:extLst>
              <a:ext uri="{FF2B5EF4-FFF2-40B4-BE49-F238E27FC236}">
                <a16:creationId xmlns:a16="http://schemas.microsoft.com/office/drawing/2014/main" id="{3F3561E8-A7CD-4B0B-9FA7-8871529607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325720"/>
            <a:ext cx="2381250" cy="13430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iebel logo">
            <a:extLst>
              <a:ext uri="{FF2B5EF4-FFF2-40B4-BE49-F238E27FC236}">
                <a16:creationId xmlns:a16="http://schemas.microsoft.com/office/drawing/2014/main" id="{5F4A22B1-42CC-4D47-A45E-12A4F8E6D2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563" y="1338408"/>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finacle logo">
            <a:extLst>
              <a:ext uri="{FF2B5EF4-FFF2-40B4-BE49-F238E27FC236}">
                <a16:creationId xmlns:a16="http://schemas.microsoft.com/office/drawing/2014/main" id="{923284EC-5822-42E9-BF24-0F9DB388FF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8192" y="3281811"/>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a:extLst>
              <a:ext uri="{FF2B5EF4-FFF2-40B4-BE49-F238E27FC236}">
                <a16:creationId xmlns:a16="http://schemas.microsoft.com/office/drawing/2014/main" id="{CBAB3936-D373-48EB-91D5-8D10477CB1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2200" y="3197884"/>
            <a:ext cx="2552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alypso logo">
            <a:extLst>
              <a:ext uri="{FF2B5EF4-FFF2-40B4-BE49-F238E27FC236}">
                <a16:creationId xmlns:a16="http://schemas.microsoft.com/office/drawing/2014/main" id="{D854539A-B89A-4961-9F1B-04C9BB2703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8239" y="5414964"/>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pega logo">
            <a:extLst>
              <a:ext uri="{FF2B5EF4-FFF2-40B4-BE49-F238E27FC236}">
                <a16:creationId xmlns:a16="http://schemas.microsoft.com/office/drawing/2014/main" id="{F5FF51A3-BD8C-4068-AAE7-363EB06672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6386" y="539228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tcs bancs logo">
            <a:extLst>
              <a:ext uri="{FF2B5EF4-FFF2-40B4-BE49-F238E27FC236}">
                <a16:creationId xmlns:a16="http://schemas.microsoft.com/office/drawing/2014/main" id="{7ECF3C1D-B749-4FC7-9640-8515600089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11091" y="52679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Sungard logo">
            <a:extLst>
              <a:ext uri="{FF2B5EF4-FFF2-40B4-BE49-F238E27FC236}">
                <a16:creationId xmlns:a16="http://schemas.microsoft.com/office/drawing/2014/main" id="{3C0FB5A2-97D5-4BB6-8735-547531D66C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36987" y="526792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43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0" name="Straight Arrow Connector 159"/>
          <p:cNvCxnSpPr/>
          <p:nvPr/>
        </p:nvCxnSpPr>
        <p:spPr>
          <a:xfrm flipH="1">
            <a:off x="4087137" y="4626204"/>
            <a:ext cx="1806517" cy="0"/>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grpSp>
        <p:nvGrpSpPr>
          <p:cNvPr id="240" name="Group 239"/>
          <p:cNvGrpSpPr/>
          <p:nvPr/>
        </p:nvGrpSpPr>
        <p:grpSpPr>
          <a:xfrm>
            <a:off x="4087136" y="4626204"/>
            <a:ext cx="1806518" cy="2160587"/>
            <a:chOff x="4087136" y="4560888"/>
            <a:chExt cx="1806518" cy="2160587"/>
          </a:xfrm>
        </p:grpSpPr>
        <p:sp>
          <p:nvSpPr>
            <p:cNvPr id="164" name="Freeform 163"/>
            <p:cNvSpPr/>
            <p:nvPr/>
          </p:nvSpPr>
          <p:spPr>
            <a:xfrm flipV="1">
              <a:off x="4087136" y="4599485"/>
              <a:ext cx="862063" cy="2121990"/>
            </a:xfrm>
            <a:custGeom>
              <a:avLst/>
              <a:gdLst>
                <a:gd name="connsiteX0" fmla="*/ 1520190 w 1520190"/>
                <a:gd name="connsiteY0" fmla="*/ 1908810 h 1908810"/>
                <a:gd name="connsiteX1" fmla="*/ 1520190 w 1520190"/>
                <a:gd name="connsiteY1" fmla="*/ 0 h 1908810"/>
                <a:gd name="connsiteX2" fmla="*/ 0 w 1520190"/>
                <a:gd name="connsiteY2" fmla="*/ 0 h 1908810"/>
              </a:gdLst>
              <a:ahLst/>
              <a:cxnLst>
                <a:cxn ang="0">
                  <a:pos x="connsiteX0" y="connsiteY0"/>
                </a:cxn>
                <a:cxn ang="0">
                  <a:pos x="connsiteX1" y="connsiteY1"/>
                </a:cxn>
                <a:cxn ang="0">
                  <a:pos x="connsiteX2" y="connsiteY2"/>
                </a:cxn>
              </a:cxnLst>
              <a:rect l="l" t="t" r="r" b="b"/>
              <a:pathLst>
                <a:path w="1520190" h="1908810">
                  <a:moveTo>
                    <a:pt x="1520190" y="1908810"/>
                  </a:moveTo>
                  <a:lnTo>
                    <a:pt x="1520190" y="0"/>
                  </a:lnTo>
                  <a:lnTo>
                    <a:pt x="0" y="0"/>
                  </a:lnTo>
                </a:path>
              </a:pathLst>
            </a:custGeom>
            <a:ln w="38100" cap="sq">
              <a:tailEnd type="triangle"/>
            </a:ln>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dirty="0"/>
            </a:p>
          </p:txBody>
        </p:sp>
        <p:cxnSp>
          <p:nvCxnSpPr>
            <p:cNvPr id="158" name="Straight Arrow Connector 157"/>
            <p:cNvCxnSpPr/>
            <p:nvPr/>
          </p:nvCxnSpPr>
          <p:spPr>
            <a:xfrm flipH="1">
              <a:off x="4949199" y="4560888"/>
              <a:ext cx="944455" cy="0"/>
            </a:xfrm>
            <a:prstGeom prst="straightConnector1">
              <a:avLst/>
            </a:prstGeom>
            <a:ln w="38100" cap="sq">
              <a:tailEnd type="none"/>
            </a:ln>
          </p:spPr>
          <p:style>
            <a:lnRef idx="1">
              <a:schemeClr val="accent1"/>
            </a:lnRef>
            <a:fillRef idx="0">
              <a:schemeClr val="accent1"/>
            </a:fillRef>
            <a:effectRef idx="0">
              <a:schemeClr val="accent1"/>
            </a:effectRef>
            <a:fontRef idx="minor">
              <a:schemeClr val="lt1"/>
            </a:fontRef>
          </p:style>
        </p:cxnSp>
      </p:grpSp>
      <p:grpSp>
        <p:nvGrpSpPr>
          <p:cNvPr id="239" name="Group 238"/>
          <p:cNvGrpSpPr/>
          <p:nvPr/>
        </p:nvGrpSpPr>
        <p:grpSpPr>
          <a:xfrm>
            <a:off x="4087136" y="2443391"/>
            <a:ext cx="1806518" cy="2182813"/>
            <a:chOff x="4087136" y="2378075"/>
            <a:chExt cx="1806518" cy="2182813"/>
          </a:xfrm>
        </p:grpSpPr>
        <p:sp>
          <p:nvSpPr>
            <p:cNvPr id="163" name="Freeform 162"/>
            <p:cNvSpPr/>
            <p:nvPr/>
          </p:nvSpPr>
          <p:spPr>
            <a:xfrm>
              <a:off x="4087136" y="2378075"/>
              <a:ext cx="862063" cy="2182813"/>
            </a:xfrm>
            <a:custGeom>
              <a:avLst/>
              <a:gdLst>
                <a:gd name="connsiteX0" fmla="*/ 1520190 w 1520190"/>
                <a:gd name="connsiteY0" fmla="*/ 1908810 h 1908810"/>
                <a:gd name="connsiteX1" fmla="*/ 1520190 w 1520190"/>
                <a:gd name="connsiteY1" fmla="*/ 0 h 1908810"/>
                <a:gd name="connsiteX2" fmla="*/ 0 w 1520190"/>
                <a:gd name="connsiteY2" fmla="*/ 0 h 1908810"/>
              </a:gdLst>
              <a:ahLst/>
              <a:cxnLst>
                <a:cxn ang="0">
                  <a:pos x="connsiteX0" y="connsiteY0"/>
                </a:cxn>
                <a:cxn ang="0">
                  <a:pos x="connsiteX1" y="connsiteY1"/>
                </a:cxn>
                <a:cxn ang="0">
                  <a:pos x="connsiteX2" y="connsiteY2"/>
                </a:cxn>
              </a:cxnLst>
              <a:rect l="l" t="t" r="r" b="b"/>
              <a:pathLst>
                <a:path w="1520190" h="1908810">
                  <a:moveTo>
                    <a:pt x="1520190" y="1908810"/>
                  </a:moveTo>
                  <a:lnTo>
                    <a:pt x="1520190" y="0"/>
                  </a:lnTo>
                  <a:lnTo>
                    <a:pt x="0" y="0"/>
                  </a:lnTo>
                </a:path>
              </a:pathLst>
            </a:custGeom>
            <a:ln w="38100" cap="sq">
              <a:tailEnd type="triangle"/>
            </a:ln>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dirty="0"/>
            </a:p>
          </p:txBody>
        </p:sp>
        <p:cxnSp>
          <p:nvCxnSpPr>
            <p:cNvPr id="162" name="Straight Arrow Connector 161"/>
            <p:cNvCxnSpPr/>
            <p:nvPr/>
          </p:nvCxnSpPr>
          <p:spPr>
            <a:xfrm flipH="1">
              <a:off x="4949199" y="4560888"/>
              <a:ext cx="944455" cy="0"/>
            </a:xfrm>
            <a:prstGeom prst="straightConnector1">
              <a:avLst/>
            </a:prstGeom>
            <a:ln w="38100" cap="sq">
              <a:tailEnd type="none"/>
            </a:ln>
          </p:spPr>
          <p:style>
            <a:lnRef idx="1">
              <a:schemeClr val="accent1"/>
            </a:lnRef>
            <a:fillRef idx="0">
              <a:schemeClr val="accent1"/>
            </a:fillRef>
            <a:effectRef idx="0">
              <a:schemeClr val="accent1"/>
            </a:effectRef>
            <a:fontRef idx="minor">
              <a:schemeClr val="lt1"/>
            </a:fontRef>
          </p:style>
        </p:cxnSp>
      </p:grpSp>
      <p:cxnSp>
        <p:nvCxnSpPr>
          <p:cNvPr id="48" name="Straight Arrow Connector 47"/>
          <p:cNvCxnSpPr/>
          <p:nvPr/>
        </p:nvCxnSpPr>
        <p:spPr>
          <a:xfrm>
            <a:off x="9240253" y="3256294"/>
            <a:ext cx="1128919" cy="0"/>
          </a:xfrm>
          <a:prstGeom prst="straightConnector1">
            <a:avLst/>
          </a:prstGeom>
          <a:ln w="34925" cap="sq">
            <a:tailEnd type="triangle"/>
          </a:ln>
        </p:spPr>
        <p:style>
          <a:lnRef idx="1">
            <a:schemeClr val="accent1"/>
          </a:lnRef>
          <a:fillRef idx="0">
            <a:schemeClr val="accent1"/>
          </a:fillRef>
          <a:effectRef idx="0">
            <a:schemeClr val="accent1"/>
          </a:effectRef>
          <a:fontRef idx="minor">
            <a:schemeClr val="lt1"/>
          </a:fontRef>
        </p:style>
      </p:cxnSp>
      <p:cxnSp>
        <p:nvCxnSpPr>
          <p:cNvPr id="54" name="Straight Arrow Connector 53"/>
          <p:cNvCxnSpPr/>
          <p:nvPr/>
        </p:nvCxnSpPr>
        <p:spPr>
          <a:xfrm>
            <a:off x="9240253" y="5246916"/>
            <a:ext cx="1128919" cy="0"/>
          </a:xfrm>
          <a:prstGeom prst="straightConnector1">
            <a:avLst/>
          </a:prstGeom>
          <a:ln w="34925" cap="sq">
            <a:tailEnd type="triangle"/>
          </a:ln>
        </p:spPr>
        <p:style>
          <a:lnRef idx="1">
            <a:schemeClr val="accent1"/>
          </a:lnRef>
          <a:fillRef idx="0">
            <a:schemeClr val="accent1"/>
          </a:fillRef>
          <a:effectRef idx="0">
            <a:schemeClr val="accent1"/>
          </a:effectRef>
          <a:fontRef idx="minor">
            <a:schemeClr val="lt1"/>
          </a:fontRef>
        </p:style>
      </p:cxnSp>
      <p:cxnSp>
        <p:nvCxnSpPr>
          <p:cNvPr id="55" name="Straight Arrow Connector 54"/>
          <p:cNvCxnSpPr/>
          <p:nvPr/>
        </p:nvCxnSpPr>
        <p:spPr>
          <a:xfrm>
            <a:off x="9269128" y="6592723"/>
            <a:ext cx="1100044" cy="0"/>
          </a:xfrm>
          <a:prstGeom prst="straightConnector1">
            <a:avLst/>
          </a:prstGeom>
          <a:ln w="34925" cap="sq">
            <a:tailEnd type="triangle"/>
          </a:ln>
        </p:spPr>
        <p:style>
          <a:lnRef idx="1">
            <a:schemeClr val="accent1"/>
          </a:lnRef>
          <a:fillRef idx="0">
            <a:schemeClr val="accent1"/>
          </a:fillRef>
          <a:effectRef idx="0">
            <a:schemeClr val="accent1"/>
          </a:effectRef>
          <a:fontRef idx="minor">
            <a:schemeClr val="lt1"/>
          </a:fontRef>
        </p:style>
      </p:cxnSp>
      <p:grpSp>
        <p:nvGrpSpPr>
          <p:cNvPr id="44" name="Group 43"/>
          <p:cNvGrpSpPr/>
          <p:nvPr/>
        </p:nvGrpSpPr>
        <p:grpSpPr>
          <a:xfrm>
            <a:off x="2064026" y="1312225"/>
            <a:ext cx="10502348" cy="6144852"/>
            <a:chOff x="-11542676" y="1627548"/>
            <a:chExt cx="10502348" cy="6144852"/>
          </a:xfrm>
        </p:grpSpPr>
        <p:sp>
          <p:nvSpPr>
            <p:cNvPr id="179" name="TextBox 178"/>
            <p:cNvSpPr txBox="1"/>
            <p:nvPr/>
          </p:nvSpPr>
          <p:spPr>
            <a:xfrm>
              <a:off x="-11542676" y="1627548"/>
              <a:ext cx="2171700" cy="6144852"/>
            </a:xfrm>
            <a:prstGeom prst="rect">
              <a:avLst/>
            </a:prstGeom>
            <a:solidFill>
              <a:schemeClr val="bg1">
                <a:lumMod val="95000"/>
              </a:schemeClr>
            </a:solidFill>
          </p:spPr>
          <p:txBody>
            <a:bodyPr wrap="square" rtlCol="0">
              <a:noAutofit/>
            </a:bodyPr>
            <a:lstStyle/>
            <a:p>
              <a:endParaRPr lang="en-US" sz="1600" b="1" dirty="0"/>
            </a:p>
          </p:txBody>
        </p:sp>
        <p:sp>
          <p:nvSpPr>
            <p:cNvPr id="180" name="TextBox 179"/>
            <p:cNvSpPr txBox="1"/>
            <p:nvPr/>
          </p:nvSpPr>
          <p:spPr>
            <a:xfrm>
              <a:off x="-11394086" y="3430030"/>
              <a:ext cx="1874520" cy="3005885"/>
            </a:xfrm>
            <a:prstGeom prst="rect">
              <a:avLst/>
            </a:prstGeom>
            <a:solidFill>
              <a:schemeClr val="tx1">
                <a:alpha val="5000"/>
              </a:schemeClr>
            </a:solidFill>
          </p:spPr>
          <p:txBody>
            <a:bodyPr wrap="square" rtlCol="0">
              <a:noAutofit/>
            </a:bodyPr>
            <a:lstStyle/>
            <a:p>
              <a:endParaRPr lang="en-US" sz="1400" dirty="0"/>
            </a:p>
          </p:txBody>
        </p:sp>
        <p:sp>
          <p:nvSpPr>
            <p:cNvPr id="276" name="TextBox 275"/>
            <p:cNvSpPr txBox="1"/>
            <p:nvPr/>
          </p:nvSpPr>
          <p:spPr>
            <a:xfrm>
              <a:off x="-11394086" y="6569828"/>
              <a:ext cx="1874520" cy="1049485"/>
            </a:xfrm>
            <a:prstGeom prst="rect">
              <a:avLst/>
            </a:prstGeom>
            <a:solidFill>
              <a:schemeClr val="tx1">
                <a:alpha val="5000"/>
              </a:schemeClr>
            </a:solidFill>
          </p:spPr>
          <p:txBody>
            <a:bodyPr wrap="square" rtlCol="0">
              <a:noAutofit/>
            </a:bodyPr>
            <a:lstStyle/>
            <a:p>
              <a:endParaRPr lang="en-US" sz="1400" dirty="0"/>
            </a:p>
          </p:txBody>
        </p:sp>
        <p:sp>
          <p:nvSpPr>
            <p:cNvPr id="184" name="TextBox 183"/>
            <p:cNvSpPr txBox="1"/>
            <p:nvPr/>
          </p:nvSpPr>
          <p:spPr>
            <a:xfrm>
              <a:off x="-11394086" y="2220869"/>
              <a:ext cx="1874520" cy="1075248"/>
            </a:xfrm>
            <a:prstGeom prst="rect">
              <a:avLst/>
            </a:prstGeom>
            <a:solidFill>
              <a:schemeClr val="tx1">
                <a:alpha val="5000"/>
              </a:schemeClr>
            </a:solidFill>
          </p:spPr>
          <p:txBody>
            <a:bodyPr wrap="square" rtlCol="0">
              <a:noAutofit/>
            </a:bodyPr>
            <a:lstStyle/>
            <a:p>
              <a:pPr algn="ctr"/>
              <a:endParaRPr lang="en-US" sz="1400" dirty="0"/>
            </a:p>
          </p:txBody>
        </p:sp>
        <p:sp>
          <p:nvSpPr>
            <p:cNvPr id="283" name="TextBox 282"/>
            <p:cNvSpPr txBox="1"/>
            <p:nvPr/>
          </p:nvSpPr>
          <p:spPr>
            <a:xfrm>
              <a:off x="-3212028" y="1627548"/>
              <a:ext cx="2171700" cy="6144852"/>
            </a:xfrm>
            <a:prstGeom prst="rect">
              <a:avLst/>
            </a:prstGeom>
            <a:solidFill>
              <a:schemeClr val="bg1">
                <a:lumMod val="95000"/>
              </a:schemeClr>
            </a:solidFill>
          </p:spPr>
          <p:txBody>
            <a:bodyPr wrap="square" rtlCol="0">
              <a:noAutofit/>
            </a:bodyPr>
            <a:lstStyle/>
            <a:p>
              <a:endParaRPr lang="en-US" sz="1600" b="1" dirty="0"/>
            </a:p>
          </p:txBody>
        </p:sp>
        <p:sp>
          <p:nvSpPr>
            <p:cNvPr id="284" name="TextBox 283"/>
            <p:cNvSpPr txBox="1"/>
            <p:nvPr/>
          </p:nvSpPr>
          <p:spPr>
            <a:xfrm>
              <a:off x="-3063438" y="2220868"/>
              <a:ext cx="1874520" cy="2617093"/>
            </a:xfrm>
            <a:prstGeom prst="rect">
              <a:avLst/>
            </a:prstGeom>
            <a:solidFill>
              <a:schemeClr val="tx1">
                <a:alpha val="5000"/>
              </a:schemeClr>
            </a:solidFill>
          </p:spPr>
          <p:txBody>
            <a:bodyPr wrap="square" rtlCol="0">
              <a:noAutofit/>
            </a:bodyPr>
            <a:lstStyle>
              <a:defPPr>
                <a:defRPr lang="en-US"/>
              </a:defPPr>
              <a:lvl1pPr>
                <a:defRPr sz="1400"/>
              </a:lvl1pPr>
            </a:lstStyle>
            <a:p>
              <a:endParaRPr lang="en-US" dirty="0"/>
            </a:p>
          </p:txBody>
        </p:sp>
        <p:sp>
          <p:nvSpPr>
            <p:cNvPr id="285" name="TextBox 284"/>
            <p:cNvSpPr txBox="1"/>
            <p:nvPr/>
          </p:nvSpPr>
          <p:spPr>
            <a:xfrm>
              <a:off x="-3063438" y="5002220"/>
              <a:ext cx="1874520" cy="2617093"/>
            </a:xfrm>
            <a:prstGeom prst="rect">
              <a:avLst/>
            </a:prstGeom>
            <a:solidFill>
              <a:schemeClr val="tx1">
                <a:alpha val="5000"/>
              </a:schemeClr>
            </a:solidFill>
          </p:spPr>
          <p:txBody>
            <a:bodyPr wrap="square" rtlCol="0">
              <a:noAutofit/>
            </a:bodyPr>
            <a:lstStyle>
              <a:defPPr>
                <a:defRPr lang="en-US"/>
              </a:defPPr>
              <a:lvl1pPr>
                <a:defRPr sz="1400"/>
              </a:lvl1pPr>
            </a:lstStyle>
            <a:p>
              <a:endParaRPr lang="en-US" dirty="0"/>
            </a:p>
          </p:txBody>
        </p:sp>
        <p:sp>
          <p:nvSpPr>
            <p:cNvPr id="286" name="TextBox 285"/>
            <p:cNvSpPr txBox="1"/>
            <p:nvPr/>
          </p:nvSpPr>
          <p:spPr>
            <a:xfrm>
              <a:off x="-7729363" y="1627548"/>
              <a:ext cx="3425688" cy="6144852"/>
            </a:xfrm>
            <a:prstGeom prst="rect">
              <a:avLst/>
            </a:prstGeom>
            <a:solidFill>
              <a:schemeClr val="bg1">
                <a:lumMod val="95000"/>
              </a:schemeClr>
            </a:solidFill>
          </p:spPr>
          <p:txBody>
            <a:bodyPr wrap="square" rtlCol="0">
              <a:noAutofit/>
            </a:bodyPr>
            <a:lstStyle/>
            <a:p>
              <a:endParaRPr lang="en-US" sz="1600" b="1" dirty="0"/>
            </a:p>
          </p:txBody>
        </p:sp>
        <p:sp>
          <p:nvSpPr>
            <p:cNvPr id="288" name="TextBox 287"/>
            <p:cNvSpPr txBox="1"/>
            <p:nvPr/>
          </p:nvSpPr>
          <p:spPr>
            <a:xfrm>
              <a:off x="-7594483" y="6288459"/>
              <a:ext cx="3171099" cy="1330854"/>
            </a:xfrm>
            <a:prstGeom prst="rect">
              <a:avLst/>
            </a:prstGeom>
            <a:solidFill>
              <a:schemeClr val="tx1">
                <a:alpha val="5000"/>
              </a:schemeClr>
            </a:solidFill>
          </p:spPr>
          <p:txBody>
            <a:bodyPr wrap="square" rtlCol="0">
              <a:noAutofit/>
            </a:bodyPr>
            <a:lstStyle>
              <a:defPPr>
                <a:defRPr lang="en-US"/>
              </a:defPPr>
              <a:lvl1pPr>
                <a:defRPr sz="1400"/>
              </a:lvl1pPr>
            </a:lstStyle>
            <a:p>
              <a:endParaRPr lang="en-US" dirty="0"/>
            </a:p>
          </p:txBody>
        </p:sp>
        <p:sp>
          <p:nvSpPr>
            <p:cNvPr id="297" name="TextBox 296"/>
            <p:cNvSpPr txBox="1"/>
            <p:nvPr/>
          </p:nvSpPr>
          <p:spPr>
            <a:xfrm>
              <a:off x="-7594483" y="2220869"/>
              <a:ext cx="3156801" cy="1615239"/>
            </a:xfrm>
            <a:prstGeom prst="rect">
              <a:avLst/>
            </a:prstGeom>
            <a:solidFill>
              <a:schemeClr val="tx1">
                <a:alpha val="5000"/>
              </a:schemeClr>
            </a:solidFill>
          </p:spPr>
          <p:txBody>
            <a:bodyPr wrap="square" rtlCol="0">
              <a:noAutofit/>
            </a:bodyPr>
            <a:lstStyle>
              <a:defPPr>
                <a:defRPr lang="en-US"/>
              </a:defPPr>
              <a:lvl1pPr>
                <a:defRPr sz="1400"/>
              </a:lvl1pPr>
            </a:lstStyle>
            <a:p>
              <a:endParaRPr lang="en-US" dirty="0"/>
            </a:p>
          </p:txBody>
        </p:sp>
        <p:sp>
          <p:nvSpPr>
            <p:cNvPr id="314" name="TextBox 313"/>
            <p:cNvSpPr txBox="1"/>
            <p:nvPr/>
          </p:nvSpPr>
          <p:spPr>
            <a:xfrm>
              <a:off x="-7594483" y="4004745"/>
              <a:ext cx="3156801" cy="2115077"/>
            </a:xfrm>
            <a:prstGeom prst="rect">
              <a:avLst/>
            </a:prstGeom>
            <a:solidFill>
              <a:schemeClr val="tx1">
                <a:alpha val="5000"/>
              </a:schemeClr>
            </a:solidFill>
          </p:spPr>
          <p:txBody>
            <a:bodyPr wrap="square" rtlCol="0">
              <a:noAutofit/>
            </a:bodyPr>
            <a:lstStyle>
              <a:defPPr>
                <a:defRPr lang="en-US"/>
              </a:defPPr>
              <a:lvl1pPr>
                <a:defRPr sz="1400"/>
              </a:lvl1pPr>
            </a:lstStyle>
            <a:p>
              <a:endParaRPr lang="en-US" dirty="0"/>
            </a:p>
          </p:txBody>
        </p:sp>
      </p:grpSp>
      <p:sp>
        <p:nvSpPr>
          <p:cNvPr id="12" name="TextBox 11"/>
          <p:cNvSpPr txBox="1"/>
          <p:nvPr/>
        </p:nvSpPr>
        <p:spPr>
          <a:xfrm>
            <a:off x="10394674" y="1312225"/>
            <a:ext cx="2171700" cy="6144852"/>
          </a:xfrm>
          <a:prstGeom prst="rect">
            <a:avLst/>
          </a:prstGeom>
          <a:solidFill>
            <a:schemeClr val="bg1">
              <a:lumMod val="95000"/>
            </a:schemeClr>
          </a:solidFill>
        </p:spPr>
        <p:txBody>
          <a:bodyPr wrap="square" rtlCol="0">
            <a:noAutofit/>
          </a:bodyPr>
          <a:lstStyle/>
          <a:p>
            <a:r>
              <a:rPr lang="en-GB" sz="1600" b="1" dirty="0"/>
              <a:t>Reporting and Notification</a:t>
            </a:r>
            <a:endParaRPr lang="en-US" sz="1600" b="1" dirty="0"/>
          </a:p>
        </p:txBody>
      </p:sp>
      <p:grpSp>
        <p:nvGrpSpPr>
          <p:cNvPr id="25" name="Group 24"/>
          <p:cNvGrpSpPr/>
          <p:nvPr/>
        </p:nvGrpSpPr>
        <p:grpSpPr>
          <a:xfrm>
            <a:off x="2064026" y="1312225"/>
            <a:ext cx="2171700" cy="6144852"/>
            <a:chOff x="2064026" y="1246909"/>
            <a:chExt cx="2171700" cy="6144852"/>
          </a:xfrm>
        </p:grpSpPr>
        <p:sp>
          <p:nvSpPr>
            <p:cNvPr id="11" name="TextBox 10"/>
            <p:cNvSpPr txBox="1"/>
            <p:nvPr/>
          </p:nvSpPr>
          <p:spPr>
            <a:xfrm>
              <a:off x="2064026" y="1246909"/>
              <a:ext cx="2171700" cy="6144852"/>
            </a:xfrm>
            <a:prstGeom prst="rect">
              <a:avLst/>
            </a:prstGeom>
            <a:solidFill>
              <a:schemeClr val="bg1">
                <a:lumMod val="95000"/>
              </a:schemeClr>
            </a:solidFill>
          </p:spPr>
          <p:txBody>
            <a:bodyPr wrap="square" rtlCol="0">
              <a:noAutofit/>
            </a:bodyPr>
            <a:lstStyle/>
            <a:p>
              <a:r>
                <a:rPr lang="en-GB" sz="1600" b="1" dirty="0"/>
                <a:t>Typical 3-tier App Under Test</a:t>
              </a:r>
              <a:endParaRPr lang="en-US" sz="1600" b="1" dirty="0"/>
            </a:p>
          </p:txBody>
        </p:sp>
        <p:sp>
          <p:nvSpPr>
            <p:cNvPr id="9" name="TextBox 8"/>
            <p:cNvSpPr txBox="1"/>
            <p:nvPr/>
          </p:nvSpPr>
          <p:spPr>
            <a:xfrm>
              <a:off x="2212616" y="3049391"/>
              <a:ext cx="1874520" cy="3005885"/>
            </a:xfrm>
            <a:prstGeom prst="rect">
              <a:avLst/>
            </a:prstGeom>
            <a:solidFill>
              <a:schemeClr val="bg1"/>
            </a:solidFill>
          </p:spPr>
          <p:txBody>
            <a:bodyPr wrap="square" rtlCol="0">
              <a:noAutofit/>
            </a:bodyPr>
            <a:lstStyle/>
            <a:p>
              <a:r>
                <a:rPr lang="en-GB" sz="1400" dirty="0"/>
                <a:t>Middleware Services</a:t>
              </a:r>
              <a:endParaRPr lang="en-US" sz="1400" dirty="0"/>
            </a:p>
          </p:txBody>
        </p:sp>
        <p:grpSp>
          <p:nvGrpSpPr>
            <p:cNvPr id="59" name="Group 58"/>
            <p:cNvGrpSpPr/>
            <p:nvPr/>
          </p:nvGrpSpPr>
          <p:grpSpPr>
            <a:xfrm>
              <a:off x="2183258" y="6189189"/>
              <a:ext cx="1903878" cy="1049485"/>
              <a:chOff x="805032" y="5804885"/>
              <a:chExt cx="1903878" cy="1049485"/>
            </a:xfrm>
          </p:grpSpPr>
          <p:sp>
            <p:nvSpPr>
              <p:cNvPr id="10" name="TextBox 9"/>
              <p:cNvSpPr txBox="1"/>
              <p:nvPr/>
            </p:nvSpPr>
            <p:spPr>
              <a:xfrm>
                <a:off x="834390" y="5804885"/>
                <a:ext cx="1874520" cy="1049485"/>
              </a:xfrm>
              <a:prstGeom prst="rect">
                <a:avLst/>
              </a:prstGeom>
              <a:solidFill>
                <a:schemeClr val="bg1"/>
              </a:solidFill>
            </p:spPr>
            <p:txBody>
              <a:bodyPr wrap="square" rtlCol="0">
                <a:noAutofit/>
              </a:bodyPr>
              <a:lstStyle/>
              <a:p>
                <a:r>
                  <a:rPr lang="en-GB" sz="1400" dirty="0"/>
                  <a:t>         Back End</a:t>
                </a:r>
                <a:endParaRPr lang="en-US" sz="1400" dirty="0"/>
              </a:p>
            </p:txBody>
          </p:sp>
          <p:grpSp>
            <p:nvGrpSpPr>
              <p:cNvPr id="57" name="Group 56"/>
              <p:cNvGrpSpPr/>
              <p:nvPr/>
            </p:nvGrpSpPr>
            <p:grpSpPr>
              <a:xfrm>
                <a:off x="805032" y="6098443"/>
                <a:ext cx="1049610" cy="629293"/>
                <a:chOff x="659959" y="6098443"/>
                <a:chExt cx="1049610" cy="629293"/>
              </a:xfrm>
            </p:grpSpPr>
            <p:sp>
              <p:nvSpPr>
                <p:cNvPr id="23" name="Freeform 181"/>
                <p:cNvSpPr>
                  <a:spLocks noEditPoints="1"/>
                </p:cNvSpPr>
                <p:nvPr/>
              </p:nvSpPr>
              <p:spPr bwMode="auto">
                <a:xfrm>
                  <a:off x="1009445" y="6098443"/>
                  <a:ext cx="350638" cy="386973"/>
                </a:xfrm>
                <a:custGeom>
                  <a:avLst/>
                  <a:gdLst>
                    <a:gd name="T0" fmla="*/ 702 w 1404"/>
                    <a:gd name="T1" fmla="*/ 420 h 1550"/>
                    <a:gd name="T2" fmla="*/ 1404 w 1404"/>
                    <a:gd name="T3" fmla="*/ 210 h 1550"/>
                    <a:gd name="T4" fmla="*/ 702 w 1404"/>
                    <a:gd name="T5" fmla="*/ 0 h 1550"/>
                    <a:gd name="T6" fmla="*/ 0 w 1404"/>
                    <a:gd name="T7" fmla="*/ 210 h 1550"/>
                    <a:gd name="T8" fmla="*/ 702 w 1404"/>
                    <a:gd name="T9" fmla="*/ 420 h 1550"/>
                    <a:gd name="T10" fmla="*/ 0 w 1404"/>
                    <a:gd name="T11" fmla="*/ 350 h 1550"/>
                    <a:gd name="T12" fmla="*/ 0 w 1404"/>
                    <a:gd name="T13" fmla="*/ 592 h 1550"/>
                    <a:gd name="T14" fmla="*/ 702 w 1404"/>
                    <a:gd name="T15" fmla="*/ 802 h 1550"/>
                    <a:gd name="T16" fmla="*/ 1404 w 1404"/>
                    <a:gd name="T17" fmla="*/ 592 h 1550"/>
                    <a:gd name="T18" fmla="*/ 1404 w 1404"/>
                    <a:gd name="T19" fmla="*/ 350 h 1550"/>
                    <a:gd name="T20" fmla="*/ 702 w 1404"/>
                    <a:gd name="T21" fmla="*/ 506 h 1550"/>
                    <a:gd name="T22" fmla="*/ 0 w 1404"/>
                    <a:gd name="T23" fmla="*/ 350 h 1550"/>
                    <a:gd name="T24" fmla="*/ 0 w 1404"/>
                    <a:gd name="T25" fmla="*/ 724 h 1550"/>
                    <a:gd name="T26" fmla="*/ 0 w 1404"/>
                    <a:gd name="T27" fmla="*/ 966 h 1550"/>
                    <a:gd name="T28" fmla="*/ 702 w 1404"/>
                    <a:gd name="T29" fmla="*/ 1176 h 1550"/>
                    <a:gd name="T30" fmla="*/ 1404 w 1404"/>
                    <a:gd name="T31" fmla="*/ 966 h 1550"/>
                    <a:gd name="T32" fmla="*/ 1404 w 1404"/>
                    <a:gd name="T33" fmla="*/ 724 h 1550"/>
                    <a:gd name="T34" fmla="*/ 702 w 1404"/>
                    <a:gd name="T35" fmla="*/ 879 h 1550"/>
                    <a:gd name="T36" fmla="*/ 0 w 1404"/>
                    <a:gd name="T37" fmla="*/ 724 h 1550"/>
                    <a:gd name="T38" fmla="*/ 0 w 1404"/>
                    <a:gd name="T39" fmla="*/ 1097 h 1550"/>
                    <a:gd name="T40" fmla="*/ 0 w 1404"/>
                    <a:gd name="T41" fmla="*/ 1340 h 1550"/>
                    <a:gd name="T42" fmla="*/ 702 w 1404"/>
                    <a:gd name="T43" fmla="*/ 1550 h 1550"/>
                    <a:gd name="T44" fmla="*/ 1404 w 1404"/>
                    <a:gd name="T45" fmla="*/ 1340 h 1550"/>
                    <a:gd name="T46" fmla="*/ 1404 w 1404"/>
                    <a:gd name="T47" fmla="*/ 1097 h 1550"/>
                    <a:gd name="T48" fmla="*/ 702 w 1404"/>
                    <a:gd name="T49" fmla="*/ 1253 h 1550"/>
                    <a:gd name="T50" fmla="*/ 0 w 1404"/>
                    <a:gd name="T51" fmla="*/ 1097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4" h="1550">
                      <a:moveTo>
                        <a:pt x="702" y="420"/>
                      </a:moveTo>
                      <a:cubicBezTo>
                        <a:pt x="1158" y="420"/>
                        <a:pt x="1404" y="280"/>
                        <a:pt x="1404" y="210"/>
                      </a:cubicBezTo>
                      <a:cubicBezTo>
                        <a:pt x="1404" y="140"/>
                        <a:pt x="1158" y="0"/>
                        <a:pt x="702" y="0"/>
                      </a:cubicBezTo>
                      <a:cubicBezTo>
                        <a:pt x="246" y="0"/>
                        <a:pt x="0" y="140"/>
                        <a:pt x="0" y="210"/>
                      </a:cubicBezTo>
                      <a:cubicBezTo>
                        <a:pt x="0" y="280"/>
                        <a:pt x="246" y="420"/>
                        <a:pt x="702" y="420"/>
                      </a:cubicBezTo>
                      <a:close/>
                      <a:moveTo>
                        <a:pt x="0" y="350"/>
                      </a:moveTo>
                      <a:cubicBezTo>
                        <a:pt x="0" y="592"/>
                        <a:pt x="0" y="592"/>
                        <a:pt x="0" y="592"/>
                      </a:cubicBezTo>
                      <a:cubicBezTo>
                        <a:pt x="0" y="662"/>
                        <a:pt x="246" y="802"/>
                        <a:pt x="702" y="802"/>
                      </a:cubicBezTo>
                      <a:cubicBezTo>
                        <a:pt x="1158" y="802"/>
                        <a:pt x="1404" y="662"/>
                        <a:pt x="1404" y="592"/>
                      </a:cubicBezTo>
                      <a:cubicBezTo>
                        <a:pt x="1404" y="350"/>
                        <a:pt x="1404" y="350"/>
                        <a:pt x="1404" y="350"/>
                      </a:cubicBezTo>
                      <a:cubicBezTo>
                        <a:pt x="1270" y="431"/>
                        <a:pt x="1032" y="506"/>
                        <a:pt x="702" y="506"/>
                      </a:cubicBezTo>
                      <a:cubicBezTo>
                        <a:pt x="371" y="506"/>
                        <a:pt x="134" y="431"/>
                        <a:pt x="0" y="350"/>
                      </a:cubicBezTo>
                      <a:close/>
                      <a:moveTo>
                        <a:pt x="0" y="724"/>
                      </a:moveTo>
                      <a:cubicBezTo>
                        <a:pt x="0" y="966"/>
                        <a:pt x="0" y="966"/>
                        <a:pt x="0" y="966"/>
                      </a:cubicBezTo>
                      <a:cubicBezTo>
                        <a:pt x="0" y="1036"/>
                        <a:pt x="246" y="1176"/>
                        <a:pt x="702" y="1176"/>
                      </a:cubicBezTo>
                      <a:cubicBezTo>
                        <a:pt x="1158" y="1176"/>
                        <a:pt x="1404" y="1036"/>
                        <a:pt x="1404" y="966"/>
                      </a:cubicBezTo>
                      <a:cubicBezTo>
                        <a:pt x="1404" y="724"/>
                        <a:pt x="1404" y="724"/>
                        <a:pt x="1404" y="724"/>
                      </a:cubicBezTo>
                      <a:cubicBezTo>
                        <a:pt x="1270" y="805"/>
                        <a:pt x="1032" y="879"/>
                        <a:pt x="702" y="879"/>
                      </a:cubicBezTo>
                      <a:cubicBezTo>
                        <a:pt x="371" y="879"/>
                        <a:pt x="134" y="805"/>
                        <a:pt x="0" y="724"/>
                      </a:cubicBezTo>
                      <a:close/>
                      <a:moveTo>
                        <a:pt x="0" y="1097"/>
                      </a:moveTo>
                      <a:cubicBezTo>
                        <a:pt x="0" y="1340"/>
                        <a:pt x="0" y="1340"/>
                        <a:pt x="0" y="1340"/>
                      </a:cubicBezTo>
                      <a:cubicBezTo>
                        <a:pt x="0" y="1410"/>
                        <a:pt x="246" y="1550"/>
                        <a:pt x="702" y="1550"/>
                      </a:cubicBezTo>
                      <a:cubicBezTo>
                        <a:pt x="1158" y="1550"/>
                        <a:pt x="1404" y="1410"/>
                        <a:pt x="1404" y="1340"/>
                      </a:cubicBezTo>
                      <a:cubicBezTo>
                        <a:pt x="1404" y="1097"/>
                        <a:pt x="1404" y="1097"/>
                        <a:pt x="1404" y="1097"/>
                      </a:cubicBezTo>
                      <a:cubicBezTo>
                        <a:pt x="1270" y="1178"/>
                        <a:pt x="1032" y="1253"/>
                        <a:pt x="702" y="1253"/>
                      </a:cubicBezTo>
                      <a:cubicBezTo>
                        <a:pt x="371" y="1253"/>
                        <a:pt x="134" y="1178"/>
                        <a:pt x="0" y="10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3" name="TextBox 62"/>
                <p:cNvSpPr txBox="1"/>
                <p:nvPr/>
              </p:nvSpPr>
              <p:spPr>
                <a:xfrm>
                  <a:off x="659959" y="6453099"/>
                  <a:ext cx="1049610" cy="274637"/>
                </a:xfrm>
                <a:prstGeom prst="rect">
                  <a:avLst/>
                </a:prstGeom>
                <a:noFill/>
              </p:spPr>
              <p:txBody>
                <a:bodyPr wrap="square" rtlCol="0">
                  <a:noAutofit/>
                </a:bodyPr>
                <a:lstStyle/>
                <a:p>
                  <a:pPr algn="ctr"/>
                  <a:r>
                    <a:rPr lang="en-GB" sz="1100" dirty="0"/>
                    <a:t>Mainframes / DB2</a:t>
                  </a:r>
                  <a:endParaRPr lang="en-US" sz="1100" dirty="0"/>
                </a:p>
              </p:txBody>
            </p:sp>
          </p:grpSp>
          <p:grpSp>
            <p:nvGrpSpPr>
              <p:cNvPr id="58" name="Group 57"/>
              <p:cNvGrpSpPr/>
              <p:nvPr/>
            </p:nvGrpSpPr>
            <p:grpSpPr>
              <a:xfrm>
                <a:off x="1763585" y="6103322"/>
                <a:ext cx="919181" cy="624414"/>
                <a:chOff x="1268477" y="6103322"/>
                <a:chExt cx="919181" cy="624414"/>
              </a:xfrm>
            </p:grpSpPr>
            <p:sp>
              <p:nvSpPr>
                <p:cNvPr id="65" name="Freeform 5"/>
                <p:cNvSpPr>
                  <a:spLocks noEditPoints="1"/>
                </p:cNvSpPr>
                <p:nvPr/>
              </p:nvSpPr>
              <p:spPr bwMode="auto">
                <a:xfrm>
                  <a:off x="1476432" y="6103322"/>
                  <a:ext cx="503270" cy="382095"/>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6" name="TextBox 65"/>
                <p:cNvSpPr txBox="1"/>
                <p:nvPr/>
              </p:nvSpPr>
              <p:spPr>
                <a:xfrm>
                  <a:off x="1268477" y="6451120"/>
                  <a:ext cx="919181" cy="276616"/>
                </a:xfrm>
                <a:prstGeom prst="rect">
                  <a:avLst/>
                </a:prstGeom>
                <a:noFill/>
              </p:spPr>
              <p:txBody>
                <a:bodyPr wrap="square" rtlCol="0">
                  <a:noAutofit/>
                </a:bodyPr>
                <a:lstStyle/>
                <a:p>
                  <a:pPr algn="ctr"/>
                  <a:r>
                    <a:rPr lang="en-GB" sz="1100" dirty="0"/>
                    <a:t>AS/400</a:t>
                  </a:r>
                </a:p>
                <a:p>
                  <a:pPr algn="ctr"/>
                  <a:r>
                    <a:rPr lang="en-GB" sz="1100" dirty="0"/>
                    <a:t>etc.</a:t>
                  </a:r>
                </a:p>
              </p:txBody>
            </p:sp>
          </p:grpSp>
        </p:grpSp>
        <p:grpSp>
          <p:nvGrpSpPr>
            <p:cNvPr id="89" name="Group 88"/>
            <p:cNvGrpSpPr/>
            <p:nvPr/>
          </p:nvGrpSpPr>
          <p:grpSpPr>
            <a:xfrm>
              <a:off x="2332439" y="5131143"/>
              <a:ext cx="1634874" cy="558916"/>
              <a:chOff x="972871" y="4610673"/>
              <a:chExt cx="1634874" cy="558916"/>
            </a:xfrm>
          </p:grpSpPr>
          <p:grpSp>
            <p:nvGrpSpPr>
              <p:cNvPr id="86" name="Group 85"/>
              <p:cNvGrpSpPr/>
              <p:nvPr/>
            </p:nvGrpSpPr>
            <p:grpSpPr>
              <a:xfrm>
                <a:off x="972871" y="4803610"/>
                <a:ext cx="1634874" cy="173043"/>
                <a:chOff x="954661" y="3989935"/>
                <a:chExt cx="1634874" cy="173043"/>
              </a:xfrm>
            </p:grpSpPr>
            <p:grpSp>
              <p:nvGrpSpPr>
                <p:cNvPr id="80" name="Group 79"/>
                <p:cNvGrpSpPr/>
                <p:nvPr/>
              </p:nvGrpSpPr>
              <p:grpSpPr>
                <a:xfrm rot="16200000">
                  <a:off x="1141252" y="3803344"/>
                  <a:ext cx="173043" cy="546226"/>
                  <a:chOff x="1141252" y="3544732"/>
                  <a:chExt cx="251285" cy="793206"/>
                </a:xfrm>
              </p:grpSpPr>
              <p:sp>
                <p:nvSpPr>
                  <p:cNvPr id="88" name="Freeform 87"/>
                  <p:cNvSpPr/>
                  <p:nvPr/>
                </p:nvSpPr>
                <p:spPr>
                  <a:xfrm>
                    <a:off x="1141252" y="3664580"/>
                    <a:ext cx="251285" cy="296657"/>
                  </a:xfrm>
                  <a:custGeom>
                    <a:avLst/>
                    <a:gdLst>
                      <a:gd name="connsiteX0" fmla="*/ 125643 w 251285"/>
                      <a:gd name="connsiteY0" fmla="*/ 0 h 296657"/>
                      <a:gd name="connsiteX1" fmla="*/ 227731 w 251285"/>
                      <a:gd name="connsiteY1" fmla="*/ 102088 h 296657"/>
                      <a:gd name="connsiteX2" fmla="*/ 227730 w 251285"/>
                      <a:gd name="connsiteY2" fmla="*/ 175902 h 296657"/>
                      <a:gd name="connsiteX3" fmla="*/ 251285 w 251285"/>
                      <a:gd name="connsiteY3" fmla="*/ 175902 h 296657"/>
                      <a:gd name="connsiteX4" fmla="*/ 251285 w 251285"/>
                      <a:gd name="connsiteY4" fmla="*/ 221621 h 296657"/>
                      <a:gd name="connsiteX5" fmla="*/ 227730 w 251285"/>
                      <a:gd name="connsiteY5" fmla="*/ 221621 h 296657"/>
                      <a:gd name="connsiteX6" fmla="*/ 185646 w 251285"/>
                      <a:gd name="connsiteY6" fmla="*/ 221621 h 296657"/>
                      <a:gd name="connsiteX7" fmla="*/ 185646 w 251285"/>
                      <a:gd name="connsiteY7" fmla="*/ 296657 h 296657"/>
                      <a:gd name="connsiteX8" fmla="*/ 146126 w 251285"/>
                      <a:gd name="connsiteY8" fmla="*/ 296657 h 296657"/>
                      <a:gd name="connsiteX9" fmla="*/ 146126 w 251285"/>
                      <a:gd name="connsiteY9" fmla="*/ 221621 h 296657"/>
                      <a:gd name="connsiteX10" fmla="*/ 103175 w 251285"/>
                      <a:gd name="connsiteY10" fmla="*/ 221621 h 296657"/>
                      <a:gd name="connsiteX11" fmla="*/ 103175 w 251285"/>
                      <a:gd name="connsiteY11" fmla="*/ 296657 h 296657"/>
                      <a:gd name="connsiteX12" fmla="*/ 63655 w 251285"/>
                      <a:gd name="connsiteY12" fmla="*/ 296657 h 296657"/>
                      <a:gd name="connsiteX13" fmla="*/ 63655 w 251285"/>
                      <a:gd name="connsiteY13" fmla="*/ 221621 h 296657"/>
                      <a:gd name="connsiteX14" fmla="*/ 23555 w 251285"/>
                      <a:gd name="connsiteY14" fmla="*/ 221621 h 296657"/>
                      <a:gd name="connsiteX15" fmla="*/ 0 w 251285"/>
                      <a:gd name="connsiteY15" fmla="*/ 221621 h 296657"/>
                      <a:gd name="connsiteX16" fmla="*/ 0 w 251285"/>
                      <a:gd name="connsiteY16" fmla="*/ 175902 h 296657"/>
                      <a:gd name="connsiteX17" fmla="*/ 23555 w 251285"/>
                      <a:gd name="connsiteY17" fmla="*/ 175902 h 296657"/>
                      <a:gd name="connsiteX18" fmla="*/ 23555 w 251285"/>
                      <a:gd name="connsiteY18" fmla="*/ 102088 h 296657"/>
                      <a:gd name="connsiteX19" fmla="*/ 125643 w 251285"/>
                      <a:gd name="connsiteY19" fmla="*/ 0 h 2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85" h="296657">
                        <a:moveTo>
                          <a:pt x="125643" y="0"/>
                        </a:moveTo>
                        <a:cubicBezTo>
                          <a:pt x="182025" y="0"/>
                          <a:pt x="227731" y="45706"/>
                          <a:pt x="227731" y="102088"/>
                        </a:cubicBezTo>
                        <a:lnTo>
                          <a:pt x="227730" y="175902"/>
                        </a:lnTo>
                        <a:lnTo>
                          <a:pt x="251285" y="175902"/>
                        </a:lnTo>
                        <a:lnTo>
                          <a:pt x="251285" y="221621"/>
                        </a:lnTo>
                        <a:lnTo>
                          <a:pt x="227730" y="221621"/>
                        </a:lnTo>
                        <a:lnTo>
                          <a:pt x="185646" y="221621"/>
                        </a:lnTo>
                        <a:lnTo>
                          <a:pt x="185646" y="296657"/>
                        </a:lnTo>
                        <a:lnTo>
                          <a:pt x="146126" y="296657"/>
                        </a:lnTo>
                        <a:lnTo>
                          <a:pt x="146126" y="221621"/>
                        </a:lnTo>
                        <a:lnTo>
                          <a:pt x="103175" y="221621"/>
                        </a:lnTo>
                        <a:lnTo>
                          <a:pt x="103175" y="296657"/>
                        </a:lnTo>
                        <a:lnTo>
                          <a:pt x="63655" y="296657"/>
                        </a:lnTo>
                        <a:lnTo>
                          <a:pt x="63655" y="221621"/>
                        </a:lnTo>
                        <a:lnTo>
                          <a:pt x="23555" y="221621"/>
                        </a:lnTo>
                        <a:lnTo>
                          <a:pt x="0" y="221621"/>
                        </a:lnTo>
                        <a:lnTo>
                          <a:pt x="0" y="175902"/>
                        </a:lnTo>
                        <a:lnTo>
                          <a:pt x="23555" y="175902"/>
                        </a:lnTo>
                        <a:lnTo>
                          <a:pt x="23555" y="102088"/>
                        </a:lnTo>
                        <a:cubicBezTo>
                          <a:pt x="23555" y="45706"/>
                          <a:pt x="69261" y="0"/>
                          <a:pt x="125643" y="0"/>
                        </a:cubicBezTo>
                        <a:close/>
                      </a:path>
                    </a:pathLst>
                  </a:cu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86"/>
                  <p:cNvSpPr/>
                  <p:nvPr/>
                </p:nvSpPr>
                <p:spPr>
                  <a:xfrm rot="10800000">
                    <a:off x="1141252" y="4004585"/>
                    <a:ext cx="251285" cy="221621"/>
                  </a:xfrm>
                  <a:custGeom>
                    <a:avLst/>
                    <a:gdLst>
                      <a:gd name="connsiteX0" fmla="*/ 125643 w 251285"/>
                      <a:gd name="connsiteY0" fmla="*/ 0 h 221621"/>
                      <a:gd name="connsiteX1" fmla="*/ 227731 w 251285"/>
                      <a:gd name="connsiteY1" fmla="*/ 102088 h 221621"/>
                      <a:gd name="connsiteX2" fmla="*/ 227730 w 251285"/>
                      <a:gd name="connsiteY2" fmla="*/ 175902 h 221621"/>
                      <a:gd name="connsiteX3" fmla="*/ 251285 w 251285"/>
                      <a:gd name="connsiteY3" fmla="*/ 175902 h 221621"/>
                      <a:gd name="connsiteX4" fmla="*/ 251285 w 251285"/>
                      <a:gd name="connsiteY4" fmla="*/ 221621 h 221621"/>
                      <a:gd name="connsiteX5" fmla="*/ 227730 w 251285"/>
                      <a:gd name="connsiteY5" fmla="*/ 221621 h 221621"/>
                      <a:gd name="connsiteX6" fmla="*/ 23555 w 251285"/>
                      <a:gd name="connsiteY6" fmla="*/ 221621 h 221621"/>
                      <a:gd name="connsiteX7" fmla="*/ 0 w 251285"/>
                      <a:gd name="connsiteY7" fmla="*/ 221621 h 221621"/>
                      <a:gd name="connsiteX8" fmla="*/ 0 w 251285"/>
                      <a:gd name="connsiteY8" fmla="*/ 175902 h 221621"/>
                      <a:gd name="connsiteX9" fmla="*/ 23555 w 251285"/>
                      <a:gd name="connsiteY9" fmla="*/ 175902 h 221621"/>
                      <a:gd name="connsiteX10" fmla="*/ 23555 w 251285"/>
                      <a:gd name="connsiteY10" fmla="*/ 102088 h 221621"/>
                      <a:gd name="connsiteX11" fmla="*/ 125643 w 251285"/>
                      <a:gd name="connsiteY11" fmla="*/ 0 h 2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285" h="221621">
                        <a:moveTo>
                          <a:pt x="125643" y="0"/>
                        </a:moveTo>
                        <a:cubicBezTo>
                          <a:pt x="182025" y="0"/>
                          <a:pt x="227731" y="45706"/>
                          <a:pt x="227731" y="102088"/>
                        </a:cubicBezTo>
                        <a:lnTo>
                          <a:pt x="227730" y="175902"/>
                        </a:lnTo>
                        <a:lnTo>
                          <a:pt x="251285" y="175902"/>
                        </a:lnTo>
                        <a:lnTo>
                          <a:pt x="251285" y="221621"/>
                        </a:lnTo>
                        <a:lnTo>
                          <a:pt x="227730" y="221621"/>
                        </a:lnTo>
                        <a:lnTo>
                          <a:pt x="23555" y="221621"/>
                        </a:lnTo>
                        <a:lnTo>
                          <a:pt x="0" y="221621"/>
                        </a:lnTo>
                        <a:lnTo>
                          <a:pt x="0" y="175902"/>
                        </a:lnTo>
                        <a:lnTo>
                          <a:pt x="23555" y="175902"/>
                        </a:lnTo>
                        <a:lnTo>
                          <a:pt x="23555" y="102088"/>
                        </a:lnTo>
                        <a:cubicBezTo>
                          <a:pt x="23555" y="45706"/>
                          <a:pt x="69261" y="0"/>
                          <a:pt x="125643" y="0"/>
                        </a:cubicBezTo>
                        <a:close/>
                      </a:path>
                    </a:pathLst>
                  </a:cu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1244035" y="4110118"/>
                    <a:ext cx="45719" cy="22782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1244035" y="3544732"/>
                    <a:ext cx="45719" cy="227820"/>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p:cNvGrpSpPr/>
                <p:nvPr/>
              </p:nvGrpSpPr>
              <p:grpSpPr>
                <a:xfrm rot="5400000" flipH="1">
                  <a:off x="2229900" y="3803344"/>
                  <a:ext cx="173043" cy="546226"/>
                  <a:chOff x="1141252" y="3544732"/>
                  <a:chExt cx="251285" cy="793206"/>
                </a:xfrm>
              </p:grpSpPr>
              <p:sp>
                <p:nvSpPr>
                  <p:cNvPr id="93" name="Freeform 92"/>
                  <p:cNvSpPr/>
                  <p:nvPr/>
                </p:nvSpPr>
                <p:spPr>
                  <a:xfrm>
                    <a:off x="1141252" y="3664580"/>
                    <a:ext cx="251285" cy="296657"/>
                  </a:xfrm>
                  <a:custGeom>
                    <a:avLst/>
                    <a:gdLst>
                      <a:gd name="connsiteX0" fmla="*/ 125643 w 251285"/>
                      <a:gd name="connsiteY0" fmla="*/ 0 h 296657"/>
                      <a:gd name="connsiteX1" fmla="*/ 227731 w 251285"/>
                      <a:gd name="connsiteY1" fmla="*/ 102088 h 296657"/>
                      <a:gd name="connsiteX2" fmla="*/ 227730 w 251285"/>
                      <a:gd name="connsiteY2" fmla="*/ 175902 h 296657"/>
                      <a:gd name="connsiteX3" fmla="*/ 251285 w 251285"/>
                      <a:gd name="connsiteY3" fmla="*/ 175902 h 296657"/>
                      <a:gd name="connsiteX4" fmla="*/ 251285 w 251285"/>
                      <a:gd name="connsiteY4" fmla="*/ 221621 h 296657"/>
                      <a:gd name="connsiteX5" fmla="*/ 227730 w 251285"/>
                      <a:gd name="connsiteY5" fmla="*/ 221621 h 296657"/>
                      <a:gd name="connsiteX6" fmla="*/ 185646 w 251285"/>
                      <a:gd name="connsiteY6" fmla="*/ 221621 h 296657"/>
                      <a:gd name="connsiteX7" fmla="*/ 185646 w 251285"/>
                      <a:gd name="connsiteY7" fmla="*/ 296657 h 296657"/>
                      <a:gd name="connsiteX8" fmla="*/ 146126 w 251285"/>
                      <a:gd name="connsiteY8" fmla="*/ 296657 h 296657"/>
                      <a:gd name="connsiteX9" fmla="*/ 146126 w 251285"/>
                      <a:gd name="connsiteY9" fmla="*/ 221621 h 296657"/>
                      <a:gd name="connsiteX10" fmla="*/ 103175 w 251285"/>
                      <a:gd name="connsiteY10" fmla="*/ 221621 h 296657"/>
                      <a:gd name="connsiteX11" fmla="*/ 103175 w 251285"/>
                      <a:gd name="connsiteY11" fmla="*/ 296657 h 296657"/>
                      <a:gd name="connsiteX12" fmla="*/ 63655 w 251285"/>
                      <a:gd name="connsiteY12" fmla="*/ 296657 h 296657"/>
                      <a:gd name="connsiteX13" fmla="*/ 63655 w 251285"/>
                      <a:gd name="connsiteY13" fmla="*/ 221621 h 296657"/>
                      <a:gd name="connsiteX14" fmla="*/ 23555 w 251285"/>
                      <a:gd name="connsiteY14" fmla="*/ 221621 h 296657"/>
                      <a:gd name="connsiteX15" fmla="*/ 0 w 251285"/>
                      <a:gd name="connsiteY15" fmla="*/ 221621 h 296657"/>
                      <a:gd name="connsiteX16" fmla="*/ 0 w 251285"/>
                      <a:gd name="connsiteY16" fmla="*/ 175902 h 296657"/>
                      <a:gd name="connsiteX17" fmla="*/ 23555 w 251285"/>
                      <a:gd name="connsiteY17" fmla="*/ 175902 h 296657"/>
                      <a:gd name="connsiteX18" fmla="*/ 23555 w 251285"/>
                      <a:gd name="connsiteY18" fmla="*/ 102088 h 296657"/>
                      <a:gd name="connsiteX19" fmla="*/ 125643 w 251285"/>
                      <a:gd name="connsiteY19" fmla="*/ 0 h 2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85" h="296657">
                        <a:moveTo>
                          <a:pt x="125643" y="0"/>
                        </a:moveTo>
                        <a:cubicBezTo>
                          <a:pt x="182025" y="0"/>
                          <a:pt x="227731" y="45706"/>
                          <a:pt x="227731" y="102088"/>
                        </a:cubicBezTo>
                        <a:lnTo>
                          <a:pt x="227730" y="175902"/>
                        </a:lnTo>
                        <a:lnTo>
                          <a:pt x="251285" y="175902"/>
                        </a:lnTo>
                        <a:lnTo>
                          <a:pt x="251285" y="221621"/>
                        </a:lnTo>
                        <a:lnTo>
                          <a:pt x="227730" y="221621"/>
                        </a:lnTo>
                        <a:lnTo>
                          <a:pt x="185646" y="221621"/>
                        </a:lnTo>
                        <a:lnTo>
                          <a:pt x="185646" y="296657"/>
                        </a:lnTo>
                        <a:lnTo>
                          <a:pt x="146126" y="296657"/>
                        </a:lnTo>
                        <a:lnTo>
                          <a:pt x="146126" y="221621"/>
                        </a:lnTo>
                        <a:lnTo>
                          <a:pt x="103175" y="221621"/>
                        </a:lnTo>
                        <a:lnTo>
                          <a:pt x="103175" y="296657"/>
                        </a:lnTo>
                        <a:lnTo>
                          <a:pt x="63655" y="296657"/>
                        </a:lnTo>
                        <a:lnTo>
                          <a:pt x="63655" y="221621"/>
                        </a:lnTo>
                        <a:lnTo>
                          <a:pt x="23555" y="221621"/>
                        </a:lnTo>
                        <a:lnTo>
                          <a:pt x="0" y="221621"/>
                        </a:lnTo>
                        <a:lnTo>
                          <a:pt x="0" y="175902"/>
                        </a:lnTo>
                        <a:lnTo>
                          <a:pt x="23555" y="175902"/>
                        </a:lnTo>
                        <a:lnTo>
                          <a:pt x="23555" y="102088"/>
                        </a:lnTo>
                        <a:cubicBezTo>
                          <a:pt x="23555" y="45706"/>
                          <a:pt x="69261" y="0"/>
                          <a:pt x="125643" y="0"/>
                        </a:cubicBezTo>
                        <a:close/>
                      </a:path>
                    </a:pathLst>
                  </a:cu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93"/>
                  <p:cNvSpPr/>
                  <p:nvPr/>
                </p:nvSpPr>
                <p:spPr>
                  <a:xfrm rot="10800000">
                    <a:off x="1141252" y="4004585"/>
                    <a:ext cx="251285" cy="221621"/>
                  </a:xfrm>
                  <a:custGeom>
                    <a:avLst/>
                    <a:gdLst>
                      <a:gd name="connsiteX0" fmla="*/ 125643 w 251285"/>
                      <a:gd name="connsiteY0" fmla="*/ 0 h 221621"/>
                      <a:gd name="connsiteX1" fmla="*/ 227731 w 251285"/>
                      <a:gd name="connsiteY1" fmla="*/ 102088 h 221621"/>
                      <a:gd name="connsiteX2" fmla="*/ 227730 w 251285"/>
                      <a:gd name="connsiteY2" fmla="*/ 175902 h 221621"/>
                      <a:gd name="connsiteX3" fmla="*/ 251285 w 251285"/>
                      <a:gd name="connsiteY3" fmla="*/ 175902 h 221621"/>
                      <a:gd name="connsiteX4" fmla="*/ 251285 w 251285"/>
                      <a:gd name="connsiteY4" fmla="*/ 221621 h 221621"/>
                      <a:gd name="connsiteX5" fmla="*/ 227730 w 251285"/>
                      <a:gd name="connsiteY5" fmla="*/ 221621 h 221621"/>
                      <a:gd name="connsiteX6" fmla="*/ 23555 w 251285"/>
                      <a:gd name="connsiteY6" fmla="*/ 221621 h 221621"/>
                      <a:gd name="connsiteX7" fmla="*/ 0 w 251285"/>
                      <a:gd name="connsiteY7" fmla="*/ 221621 h 221621"/>
                      <a:gd name="connsiteX8" fmla="*/ 0 w 251285"/>
                      <a:gd name="connsiteY8" fmla="*/ 175902 h 221621"/>
                      <a:gd name="connsiteX9" fmla="*/ 23555 w 251285"/>
                      <a:gd name="connsiteY9" fmla="*/ 175902 h 221621"/>
                      <a:gd name="connsiteX10" fmla="*/ 23555 w 251285"/>
                      <a:gd name="connsiteY10" fmla="*/ 102088 h 221621"/>
                      <a:gd name="connsiteX11" fmla="*/ 125643 w 251285"/>
                      <a:gd name="connsiteY11" fmla="*/ 0 h 2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285" h="221621">
                        <a:moveTo>
                          <a:pt x="125643" y="0"/>
                        </a:moveTo>
                        <a:cubicBezTo>
                          <a:pt x="182025" y="0"/>
                          <a:pt x="227731" y="45706"/>
                          <a:pt x="227731" y="102088"/>
                        </a:cubicBezTo>
                        <a:lnTo>
                          <a:pt x="227730" y="175902"/>
                        </a:lnTo>
                        <a:lnTo>
                          <a:pt x="251285" y="175902"/>
                        </a:lnTo>
                        <a:lnTo>
                          <a:pt x="251285" y="221621"/>
                        </a:lnTo>
                        <a:lnTo>
                          <a:pt x="227730" y="221621"/>
                        </a:lnTo>
                        <a:lnTo>
                          <a:pt x="23555" y="221621"/>
                        </a:lnTo>
                        <a:lnTo>
                          <a:pt x="0" y="221621"/>
                        </a:lnTo>
                        <a:lnTo>
                          <a:pt x="0" y="175902"/>
                        </a:lnTo>
                        <a:lnTo>
                          <a:pt x="23555" y="175902"/>
                        </a:lnTo>
                        <a:lnTo>
                          <a:pt x="23555" y="102088"/>
                        </a:lnTo>
                        <a:cubicBezTo>
                          <a:pt x="23555" y="45706"/>
                          <a:pt x="69261" y="0"/>
                          <a:pt x="125643" y="0"/>
                        </a:cubicBezTo>
                        <a:close/>
                      </a:path>
                    </a:pathLst>
                  </a:cu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1244035" y="4110118"/>
                    <a:ext cx="45719" cy="22782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a:off x="1244035" y="3544732"/>
                    <a:ext cx="45719" cy="227820"/>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2" name="Oval 81"/>
              <p:cNvSpPr/>
              <p:nvPr/>
            </p:nvSpPr>
            <p:spPr>
              <a:xfrm>
                <a:off x="1510850" y="4610673"/>
                <a:ext cx="558916" cy="558916"/>
              </a:xfrm>
              <a:prstGeom prst="ellipse">
                <a:avLst/>
              </a:prstGeom>
              <a:ln>
                <a:noFill/>
              </a:ln>
            </p:spPr>
            <p:style>
              <a:lnRef idx="0">
                <a:schemeClr val="accent1"/>
              </a:lnRef>
              <a:fillRef idx="1">
                <a:schemeClr val="accent1"/>
              </a:fillRef>
              <a:effectRef idx="0">
                <a:schemeClr val="accent1"/>
              </a:effectRef>
              <a:fontRef idx="minor">
                <a:schemeClr val="lt1"/>
              </a:fontRef>
            </p:style>
            <p:txBody>
              <a:bodyPr wrap="none" rtlCol="0" anchor="ctr"/>
              <a:lstStyle/>
              <a:p>
                <a:pPr algn="ctr"/>
                <a:r>
                  <a:rPr lang="en-GB" sz="1600" b="1" dirty="0"/>
                  <a:t>API</a:t>
                </a:r>
                <a:endParaRPr lang="en-US" sz="1600" b="1" dirty="0"/>
              </a:p>
            </p:txBody>
          </p:sp>
          <p:grpSp>
            <p:nvGrpSpPr>
              <p:cNvPr id="111" name="Group 110"/>
              <p:cNvGrpSpPr/>
              <p:nvPr/>
            </p:nvGrpSpPr>
            <p:grpSpPr>
              <a:xfrm rot="19621925" flipH="1">
                <a:off x="972871" y="4803610"/>
                <a:ext cx="1634874" cy="173043"/>
                <a:chOff x="954661" y="3989935"/>
                <a:chExt cx="1634874" cy="173043"/>
              </a:xfrm>
            </p:grpSpPr>
            <p:grpSp>
              <p:nvGrpSpPr>
                <p:cNvPr id="112" name="Group 111"/>
                <p:cNvGrpSpPr/>
                <p:nvPr/>
              </p:nvGrpSpPr>
              <p:grpSpPr>
                <a:xfrm rot="16200000">
                  <a:off x="1141252" y="3803344"/>
                  <a:ext cx="173043" cy="546226"/>
                  <a:chOff x="1141252" y="3544732"/>
                  <a:chExt cx="251285" cy="793206"/>
                </a:xfrm>
              </p:grpSpPr>
              <p:sp>
                <p:nvSpPr>
                  <p:cNvPr id="119" name="Freeform 118"/>
                  <p:cNvSpPr/>
                  <p:nvPr/>
                </p:nvSpPr>
                <p:spPr>
                  <a:xfrm>
                    <a:off x="1141252" y="3664580"/>
                    <a:ext cx="251285" cy="296657"/>
                  </a:xfrm>
                  <a:custGeom>
                    <a:avLst/>
                    <a:gdLst>
                      <a:gd name="connsiteX0" fmla="*/ 125643 w 251285"/>
                      <a:gd name="connsiteY0" fmla="*/ 0 h 296657"/>
                      <a:gd name="connsiteX1" fmla="*/ 227731 w 251285"/>
                      <a:gd name="connsiteY1" fmla="*/ 102088 h 296657"/>
                      <a:gd name="connsiteX2" fmla="*/ 227730 w 251285"/>
                      <a:gd name="connsiteY2" fmla="*/ 175902 h 296657"/>
                      <a:gd name="connsiteX3" fmla="*/ 251285 w 251285"/>
                      <a:gd name="connsiteY3" fmla="*/ 175902 h 296657"/>
                      <a:gd name="connsiteX4" fmla="*/ 251285 w 251285"/>
                      <a:gd name="connsiteY4" fmla="*/ 221621 h 296657"/>
                      <a:gd name="connsiteX5" fmla="*/ 227730 w 251285"/>
                      <a:gd name="connsiteY5" fmla="*/ 221621 h 296657"/>
                      <a:gd name="connsiteX6" fmla="*/ 185646 w 251285"/>
                      <a:gd name="connsiteY6" fmla="*/ 221621 h 296657"/>
                      <a:gd name="connsiteX7" fmla="*/ 185646 w 251285"/>
                      <a:gd name="connsiteY7" fmla="*/ 296657 h 296657"/>
                      <a:gd name="connsiteX8" fmla="*/ 146126 w 251285"/>
                      <a:gd name="connsiteY8" fmla="*/ 296657 h 296657"/>
                      <a:gd name="connsiteX9" fmla="*/ 146126 w 251285"/>
                      <a:gd name="connsiteY9" fmla="*/ 221621 h 296657"/>
                      <a:gd name="connsiteX10" fmla="*/ 103175 w 251285"/>
                      <a:gd name="connsiteY10" fmla="*/ 221621 h 296657"/>
                      <a:gd name="connsiteX11" fmla="*/ 103175 w 251285"/>
                      <a:gd name="connsiteY11" fmla="*/ 296657 h 296657"/>
                      <a:gd name="connsiteX12" fmla="*/ 63655 w 251285"/>
                      <a:gd name="connsiteY12" fmla="*/ 296657 h 296657"/>
                      <a:gd name="connsiteX13" fmla="*/ 63655 w 251285"/>
                      <a:gd name="connsiteY13" fmla="*/ 221621 h 296657"/>
                      <a:gd name="connsiteX14" fmla="*/ 23555 w 251285"/>
                      <a:gd name="connsiteY14" fmla="*/ 221621 h 296657"/>
                      <a:gd name="connsiteX15" fmla="*/ 0 w 251285"/>
                      <a:gd name="connsiteY15" fmla="*/ 221621 h 296657"/>
                      <a:gd name="connsiteX16" fmla="*/ 0 w 251285"/>
                      <a:gd name="connsiteY16" fmla="*/ 175902 h 296657"/>
                      <a:gd name="connsiteX17" fmla="*/ 23555 w 251285"/>
                      <a:gd name="connsiteY17" fmla="*/ 175902 h 296657"/>
                      <a:gd name="connsiteX18" fmla="*/ 23555 w 251285"/>
                      <a:gd name="connsiteY18" fmla="*/ 102088 h 296657"/>
                      <a:gd name="connsiteX19" fmla="*/ 125643 w 251285"/>
                      <a:gd name="connsiteY19" fmla="*/ 0 h 2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85" h="296657">
                        <a:moveTo>
                          <a:pt x="125643" y="0"/>
                        </a:moveTo>
                        <a:cubicBezTo>
                          <a:pt x="182025" y="0"/>
                          <a:pt x="227731" y="45706"/>
                          <a:pt x="227731" y="102088"/>
                        </a:cubicBezTo>
                        <a:lnTo>
                          <a:pt x="227730" y="175902"/>
                        </a:lnTo>
                        <a:lnTo>
                          <a:pt x="251285" y="175902"/>
                        </a:lnTo>
                        <a:lnTo>
                          <a:pt x="251285" y="221621"/>
                        </a:lnTo>
                        <a:lnTo>
                          <a:pt x="227730" y="221621"/>
                        </a:lnTo>
                        <a:lnTo>
                          <a:pt x="185646" y="221621"/>
                        </a:lnTo>
                        <a:lnTo>
                          <a:pt x="185646" y="296657"/>
                        </a:lnTo>
                        <a:lnTo>
                          <a:pt x="146126" y="296657"/>
                        </a:lnTo>
                        <a:lnTo>
                          <a:pt x="146126" y="221621"/>
                        </a:lnTo>
                        <a:lnTo>
                          <a:pt x="103175" y="221621"/>
                        </a:lnTo>
                        <a:lnTo>
                          <a:pt x="103175" y="296657"/>
                        </a:lnTo>
                        <a:lnTo>
                          <a:pt x="63655" y="296657"/>
                        </a:lnTo>
                        <a:lnTo>
                          <a:pt x="63655" y="221621"/>
                        </a:lnTo>
                        <a:lnTo>
                          <a:pt x="23555" y="221621"/>
                        </a:lnTo>
                        <a:lnTo>
                          <a:pt x="0" y="221621"/>
                        </a:lnTo>
                        <a:lnTo>
                          <a:pt x="0" y="175902"/>
                        </a:lnTo>
                        <a:lnTo>
                          <a:pt x="23555" y="175902"/>
                        </a:lnTo>
                        <a:lnTo>
                          <a:pt x="23555" y="102088"/>
                        </a:lnTo>
                        <a:cubicBezTo>
                          <a:pt x="23555" y="45706"/>
                          <a:pt x="69261" y="0"/>
                          <a:pt x="125643" y="0"/>
                        </a:cubicBezTo>
                        <a:close/>
                      </a:path>
                    </a:pathLst>
                  </a:cu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p:cNvSpPr/>
                  <p:nvPr/>
                </p:nvSpPr>
                <p:spPr>
                  <a:xfrm rot="10800000">
                    <a:off x="1141252" y="4004585"/>
                    <a:ext cx="251285" cy="221621"/>
                  </a:xfrm>
                  <a:custGeom>
                    <a:avLst/>
                    <a:gdLst>
                      <a:gd name="connsiteX0" fmla="*/ 125643 w 251285"/>
                      <a:gd name="connsiteY0" fmla="*/ 0 h 221621"/>
                      <a:gd name="connsiteX1" fmla="*/ 227731 w 251285"/>
                      <a:gd name="connsiteY1" fmla="*/ 102088 h 221621"/>
                      <a:gd name="connsiteX2" fmla="*/ 227730 w 251285"/>
                      <a:gd name="connsiteY2" fmla="*/ 175902 h 221621"/>
                      <a:gd name="connsiteX3" fmla="*/ 251285 w 251285"/>
                      <a:gd name="connsiteY3" fmla="*/ 175902 h 221621"/>
                      <a:gd name="connsiteX4" fmla="*/ 251285 w 251285"/>
                      <a:gd name="connsiteY4" fmla="*/ 221621 h 221621"/>
                      <a:gd name="connsiteX5" fmla="*/ 227730 w 251285"/>
                      <a:gd name="connsiteY5" fmla="*/ 221621 h 221621"/>
                      <a:gd name="connsiteX6" fmla="*/ 23555 w 251285"/>
                      <a:gd name="connsiteY6" fmla="*/ 221621 h 221621"/>
                      <a:gd name="connsiteX7" fmla="*/ 0 w 251285"/>
                      <a:gd name="connsiteY7" fmla="*/ 221621 h 221621"/>
                      <a:gd name="connsiteX8" fmla="*/ 0 w 251285"/>
                      <a:gd name="connsiteY8" fmla="*/ 175902 h 221621"/>
                      <a:gd name="connsiteX9" fmla="*/ 23555 w 251285"/>
                      <a:gd name="connsiteY9" fmla="*/ 175902 h 221621"/>
                      <a:gd name="connsiteX10" fmla="*/ 23555 w 251285"/>
                      <a:gd name="connsiteY10" fmla="*/ 102088 h 221621"/>
                      <a:gd name="connsiteX11" fmla="*/ 125643 w 251285"/>
                      <a:gd name="connsiteY11" fmla="*/ 0 h 2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285" h="221621">
                        <a:moveTo>
                          <a:pt x="125643" y="0"/>
                        </a:moveTo>
                        <a:cubicBezTo>
                          <a:pt x="182025" y="0"/>
                          <a:pt x="227731" y="45706"/>
                          <a:pt x="227731" y="102088"/>
                        </a:cubicBezTo>
                        <a:lnTo>
                          <a:pt x="227730" y="175902"/>
                        </a:lnTo>
                        <a:lnTo>
                          <a:pt x="251285" y="175902"/>
                        </a:lnTo>
                        <a:lnTo>
                          <a:pt x="251285" y="221621"/>
                        </a:lnTo>
                        <a:lnTo>
                          <a:pt x="227730" y="221621"/>
                        </a:lnTo>
                        <a:lnTo>
                          <a:pt x="23555" y="221621"/>
                        </a:lnTo>
                        <a:lnTo>
                          <a:pt x="0" y="221621"/>
                        </a:lnTo>
                        <a:lnTo>
                          <a:pt x="0" y="175902"/>
                        </a:lnTo>
                        <a:lnTo>
                          <a:pt x="23555" y="175902"/>
                        </a:lnTo>
                        <a:lnTo>
                          <a:pt x="23555" y="102088"/>
                        </a:lnTo>
                        <a:cubicBezTo>
                          <a:pt x="23555" y="45706"/>
                          <a:pt x="69261" y="0"/>
                          <a:pt x="125643" y="0"/>
                        </a:cubicBezTo>
                        <a:close/>
                      </a:path>
                    </a:pathLst>
                  </a:cu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p:cNvSpPr/>
                  <p:nvPr/>
                </p:nvSpPr>
                <p:spPr>
                  <a:xfrm>
                    <a:off x="1244035" y="4110118"/>
                    <a:ext cx="45719" cy="22782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p:cNvSpPr/>
                  <p:nvPr/>
                </p:nvSpPr>
                <p:spPr>
                  <a:xfrm>
                    <a:off x="1244035" y="3544732"/>
                    <a:ext cx="45719" cy="227820"/>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p:cNvGrpSpPr/>
                <p:nvPr/>
              </p:nvGrpSpPr>
              <p:grpSpPr>
                <a:xfrm rot="5400000" flipH="1">
                  <a:off x="2229900" y="3803344"/>
                  <a:ext cx="173043" cy="546226"/>
                  <a:chOff x="1141252" y="3544732"/>
                  <a:chExt cx="251285" cy="793206"/>
                </a:xfrm>
              </p:grpSpPr>
              <p:sp>
                <p:nvSpPr>
                  <p:cNvPr id="114" name="Freeform 113"/>
                  <p:cNvSpPr/>
                  <p:nvPr/>
                </p:nvSpPr>
                <p:spPr>
                  <a:xfrm>
                    <a:off x="1141252" y="3664580"/>
                    <a:ext cx="251285" cy="296657"/>
                  </a:xfrm>
                  <a:custGeom>
                    <a:avLst/>
                    <a:gdLst>
                      <a:gd name="connsiteX0" fmla="*/ 125643 w 251285"/>
                      <a:gd name="connsiteY0" fmla="*/ 0 h 296657"/>
                      <a:gd name="connsiteX1" fmla="*/ 227731 w 251285"/>
                      <a:gd name="connsiteY1" fmla="*/ 102088 h 296657"/>
                      <a:gd name="connsiteX2" fmla="*/ 227730 w 251285"/>
                      <a:gd name="connsiteY2" fmla="*/ 175902 h 296657"/>
                      <a:gd name="connsiteX3" fmla="*/ 251285 w 251285"/>
                      <a:gd name="connsiteY3" fmla="*/ 175902 h 296657"/>
                      <a:gd name="connsiteX4" fmla="*/ 251285 w 251285"/>
                      <a:gd name="connsiteY4" fmla="*/ 221621 h 296657"/>
                      <a:gd name="connsiteX5" fmla="*/ 227730 w 251285"/>
                      <a:gd name="connsiteY5" fmla="*/ 221621 h 296657"/>
                      <a:gd name="connsiteX6" fmla="*/ 185646 w 251285"/>
                      <a:gd name="connsiteY6" fmla="*/ 221621 h 296657"/>
                      <a:gd name="connsiteX7" fmla="*/ 185646 w 251285"/>
                      <a:gd name="connsiteY7" fmla="*/ 296657 h 296657"/>
                      <a:gd name="connsiteX8" fmla="*/ 146126 w 251285"/>
                      <a:gd name="connsiteY8" fmla="*/ 296657 h 296657"/>
                      <a:gd name="connsiteX9" fmla="*/ 146126 w 251285"/>
                      <a:gd name="connsiteY9" fmla="*/ 221621 h 296657"/>
                      <a:gd name="connsiteX10" fmla="*/ 103175 w 251285"/>
                      <a:gd name="connsiteY10" fmla="*/ 221621 h 296657"/>
                      <a:gd name="connsiteX11" fmla="*/ 103175 w 251285"/>
                      <a:gd name="connsiteY11" fmla="*/ 296657 h 296657"/>
                      <a:gd name="connsiteX12" fmla="*/ 63655 w 251285"/>
                      <a:gd name="connsiteY12" fmla="*/ 296657 h 296657"/>
                      <a:gd name="connsiteX13" fmla="*/ 63655 w 251285"/>
                      <a:gd name="connsiteY13" fmla="*/ 221621 h 296657"/>
                      <a:gd name="connsiteX14" fmla="*/ 23555 w 251285"/>
                      <a:gd name="connsiteY14" fmla="*/ 221621 h 296657"/>
                      <a:gd name="connsiteX15" fmla="*/ 0 w 251285"/>
                      <a:gd name="connsiteY15" fmla="*/ 221621 h 296657"/>
                      <a:gd name="connsiteX16" fmla="*/ 0 w 251285"/>
                      <a:gd name="connsiteY16" fmla="*/ 175902 h 296657"/>
                      <a:gd name="connsiteX17" fmla="*/ 23555 w 251285"/>
                      <a:gd name="connsiteY17" fmla="*/ 175902 h 296657"/>
                      <a:gd name="connsiteX18" fmla="*/ 23555 w 251285"/>
                      <a:gd name="connsiteY18" fmla="*/ 102088 h 296657"/>
                      <a:gd name="connsiteX19" fmla="*/ 125643 w 251285"/>
                      <a:gd name="connsiteY19" fmla="*/ 0 h 2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85" h="296657">
                        <a:moveTo>
                          <a:pt x="125643" y="0"/>
                        </a:moveTo>
                        <a:cubicBezTo>
                          <a:pt x="182025" y="0"/>
                          <a:pt x="227731" y="45706"/>
                          <a:pt x="227731" y="102088"/>
                        </a:cubicBezTo>
                        <a:lnTo>
                          <a:pt x="227730" y="175902"/>
                        </a:lnTo>
                        <a:lnTo>
                          <a:pt x="251285" y="175902"/>
                        </a:lnTo>
                        <a:lnTo>
                          <a:pt x="251285" y="221621"/>
                        </a:lnTo>
                        <a:lnTo>
                          <a:pt x="227730" y="221621"/>
                        </a:lnTo>
                        <a:lnTo>
                          <a:pt x="185646" y="221621"/>
                        </a:lnTo>
                        <a:lnTo>
                          <a:pt x="185646" y="296657"/>
                        </a:lnTo>
                        <a:lnTo>
                          <a:pt x="146126" y="296657"/>
                        </a:lnTo>
                        <a:lnTo>
                          <a:pt x="146126" y="221621"/>
                        </a:lnTo>
                        <a:lnTo>
                          <a:pt x="103175" y="221621"/>
                        </a:lnTo>
                        <a:lnTo>
                          <a:pt x="103175" y="296657"/>
                        </a:lnTo>
                        <a:lnTo>
                          <a:pt x="63655" y="296657"/>
                        </a:lnTo>
                        <a:lnTo>
                          <a:pt x="63655" y="221621"/>
                        </a:lnTo>
                        <a:lnTo>
                          <a:pt x="23555" y="221621"/>
                        </a:lnTo>
                        <a:lnTo>
                          <a:pt x="0" y="221621"/>
                        </a:lnTo>
                        <a:lnTo>
                          <a:pt x="0" y="175902"/>
                        </a:lnTo>
                        <a:lnTo>
                          <a:pt x="23555" y="175902"/>
                        </a:lnTo>
                        <a:lnTo>
                          <a:pt x="23555" y="102088"/>
                        </a:lnTo>
                        <a:cubicBezTo>
                          <a:pt x="23555" y="45706"/>
                          <a:pt x="69261" y="0"/>
                          <a:pt x="125643" y="0"/>
                        </a:cubicBezTo>
                        <a:close/>
                      </a:path>
                    </a:pathLst>
                  </a:cu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114"/>
                  <p:cNvSpPr/>
                  <p:nvPr/>
                </p:nvSpPr>
                <p:spPr>
                  <a:xfrm rot="10800000">
                    <a:off x="1141252" y="4004585"/>
                    <a:ext cx="251285" cy="221621"/>
                  </a:xfrm>
                  <a:custGeom>
                    <a:avLst/>
                    <a:gdLst>
                      <a:gd name="connsiteX0" fmla="*/ 125643 w 251285"/>
                      <a:gd name="connsiteY0" fmla="*/ 0 h 221621"/>
                      <a:gd name="connsiteX1" fmla="*/ 227731 w 251285"/>
                      <a:gd name="connsiteY1" fmla="*/ 102088 h 221621"/>
                      <a:gd name="connsiteX2" fmla="*/ 227730 w 251285"/>
                      <a:gd name="connsiteY2" fmla="*/ 175902 h 221621"/>
                      <a:gd name="connsiteX3" fmla="*/ 251285 w 251285"/>
                      <a:gd name="connsiteY3" fmla="*/ 175902 h 221621"/>
                      <a:gd name="connsiteX4" fmla="*/ 251285 w 251285"/>
                      <a:gd name="connsiteY4" fmla="*/ 221621 h 221621"/>
                      <a:gd name="connsiteX5" fmla="*/ 227730 w 251285"/>
                      <a:gd name="connsiteY5" fmla="*/ 221621 h 221621"/>
                      <a:gd name="connsiteX6" fmla="*/ 23555 w 251285"/>
                      <a:gd name="connsiteY6" fmla="*/ 221621 h 221621"/>
                      <a:gd name="connsiteX7" fmla="*/ 0 w 251285"/>
                      <a:gd name="connsiteY7" fmla="*/ 221621 h 221621"/>
                      <a:gd name="connsiteX8" fmla="*/ 0 w 251285"/>
                      <a:gd name="connsiteY8" fmla="*/ 175902 h 221621"/>
                      <a:gd name="connsiteX9" fmla="*/ 23555 w 251285"/>
                      <a:gd name="connsiteY9" fmla="*/ 175902 h 221621"/>
                      <a:gd name="connsiteX10" fmla="*/ 23555 w 251285"/>
                      <a:gd name="connsiteY10" fmla="*/ 102088 h 221621"/>
                      <a:gd name="connsiteX11" fmla="*/ 125643 w 251285"/>
                      <a:gd name="connsiteY11" fmla="*/ 0 h 2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285" h="221621">
                        <a:moveTo>
                          <a:pt x="125643" y="0"/>
                        </a:moveTo>
                        <a:cubicBezTo>
                          <a:pt x="182025" y="0"/>
                          <a:pt x="227731" y="45706"/>
                          <a:pt x="227731" y="102088"/>
                        </a:cubicBezTo>
                        <a:lnTo>
                          <a:pt x="227730" y="175902"/>
                        </a:lnTo>
                        <a:lnTo>
                          <a:pt x="251285" y="175902"/>
                        </a:lnTo>
                        <a:lnTo>
                          <a:pt x="251285" y="221621"/>
                        </a:lnTo>
                        <a:lnTo>
                          <a:pt x="227730" y="221621"/>
                        </a:lnTo>
                        <a:lnTo>
                          <a:pt x="23555" y="221621"/>
                        </a:lnTo>
                        <a:lnTo>
                          <a:pt x="0" y="221621"/>
                        </a:lnTo>
                        <a:lnTo>
                          <a:pt x="0" y="175902"/>
                        </a:lnTo>
                        <a:lnTo>
                          <a:pt x="23555" y="175902"/>
                        </a:lnTo>
                        <a:lnTo>
                          <a:pt x="23555" y="102088"/>
                        </a:lnTo>
                        <a:cubicBezTo>
                          <a:pt x="23555" y="45706"/>
                          <a:pt x="69261" y="0"/>
                          <a:pt x="125643" y="0"/>
                        </a:cubicBezTo>
                        <a:close/>
                      </a:path>
                    </a:pathLst>
                  </a:cu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p:cNvSpPr/>
                  <p:nvPr/>
                </p:nvSpPr>
                <p:spPr>
                  <a:xfrm>
                    <a:off x="1244035" y="4110118"/>
                    <a:ext cx="45719" cy="22782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p:cNvSpPr/>
                  <p:nvPr/>
                </p:nvSpPr>
                <p:spPr>
                  <a:xfrm>
                    <a:off x="1244035" y="3544732"/>
                    <a:ext cx="45719" cy="227820"/>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3" name="Group 122"/>
              <p:cNvGrpSpPr/>
              <p:nvPr/>
            </p:nvGrpSpPr>
            <p:grpSpPr>
              <a:xfrm rot="1978075">
                <a:off x="972871" y="4803610"/>
                <a:ext cx="1634874" cy="173043"/>
                <a:chOff x="954661" y="3989935"/>
                <a:chExt cx="1634874" cy="173043"/>
              </a:xfrm>
            </p:grpSpPr>
            <p:grpSp>
              <p:nvGrpSpPr>
                <p:cNvPr id="124" name="Group 123"/>
                <p:cNvGrpSpPr/>
                <p:nvPr/>
              </p:nvGrpSpPr>
              <p:grpSpPr>
                <a:xfrm rot="16200000">
                  <a:off x="1141252" y="3803344"/>
                  <a:ext cx="173043" cy="546226"/>
                  <a:chOff x="1141252" y="3544732"/>
                  <a:chExt cx="251285" cy="793206"/>
                </a:xfrm>
              </p:grpSpPr>
              <p:sp>
                <p:nvSpPr>
                  <p:cNvPr id="130" name="Freeform 129"/>
                  <p:cNvSpPr/>
                  <p:nvPr/>
                </p:nvSpPr>
                <p:spPr>
                  <a:xfrm>
                    <a:off x="1141252" y="3664580"/>
                    <a:ext cx="251285" cy="296657"/>
                  </a:xfrm>
                  <a:custGeom>
                    <a:avLst/>
                    <a:gdLst>
                      <a:gd name="connsiteX0" fmla="*/ 125643 w 251285"/>
                      <a:gd name="connsiteY0" fmla="*/ 0 h 296657"/>
                      <a:gd name="connsiteX1" fmla="*/ 227731 w 251285"/>
                      <a:gd name="connsiteY1" fmla="*/ 102088 h 296657"/>
                      <a:gd name="connsiteX2" fmla="*/ 227730 w 251285"/>
                      <a:gd name="connsiteY2" fmla="*/ 175902 h 296657"/>
                      <a:gd name="connsiteX3" fmla="*/ 251285 w 251285"/>
                      <a:gd name="connsiteY3" fmla="*/ 175902 h 296657"/>
                      <a:gd name="connsiteX4" fmla="*/ 251285 w 251285"/>
                      <a:gd name="connsiteY4" fmla="*/ 221621 h 296657"/>
                      <a:gd name="connsiteX5" fmla="*/ 227730 w 251285"/>
                      <a:gd name="connsiteY5" fmla="*/ 221621 h 296657"/>
                      <a:gd name="connsiteX6" fmla="*/ 185646 w 251285"/>
                      <a:gd name="connsiteY6" fmla="*/ 221621 h 296657"/>
                      <a:gd name="connsiteX7" fmla="*/ 185646 w 251285"/>
                      <a:gd name="connsiteY7" fmla="*/ 296657 h 296657"/>
                      <a:gd name="connsiteX8" fmla="*/ 146126 w 251285"/>
                      <a:gd name="connsiteY8" fmla="*/ 296657 h 296657"/>
                      <a:gd name="connsiteX9" fmla="*/ 146126 w 251285"/>
                      <a:gd name="connsiteY9" fmla="*/ 221621 h 296657"/>
                      <a:gd name="connsiteX10" fmla="*/ 103175 w 251285"/>
                      <a:gd name="connsiteY10" fmla="*/ 221621 h 296657"/>
                      <a:gd name="connsiteX11" fmla="*/ 103175 w 251285"/>
                      <a:gd name="connsiteY11" fmla="*/ 296657 h 296657"/>
                      <a:gd name="connsiteX12" fmla="*/ 63655 w 251285"/>
                      <a:gd name="connsiteY12" fmla="*/ 296657 h 296657"/>
                      <a:gd name="connsiteX13" fmla="*/ 63655 w 251285"/>
                      <a:gd name="connsiteY13" fmla="*/ 221621 h 296657"/>
                      <a:gd name="connsiteX14" fmla="*/ 23555 w 251285"/>
                      <a:gd name="connsiteY14" fmla="*/ 221621 h 296657"/>
                      <a:gd name="connsiteX15" fmla="*/ 0 w 251285"/>
                      <a:gd name="connsiteY15" fmla="*/ 221621 h 296657"/>
                      <a:gd name="connsiteX16" fmla="*/ 0 w 251285"/>
                      <a:gd name="connsiteY16" fmla="*/ 175902 h 296657"/>
                      <a:gd name="connsiteX17" fmla="*/ 23555 w 251285"/>
                      <a:gd name="connsiteY17" fmla="*/ 175902 h 296657"/>
                      <a:gd name="connsiteX18" fmla="*/ 23555 w 251285"/>
                      <a:gd name="connsiteY18" fmla="*/ 102088 h 296657"/>
                      <a:gd name="connsiteX19" fmla="*/ 125643 w 251285"/>
                      <a:gd name="connsiteY19" fmla="*/ 0 h 2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85" h="296657">
                        <a:moveTo>
                          <a:pt x="125643" y="0"/>
                        </a:moveTo>
                        <a:cubicBezTo>
                          <a:pt x="182025" y="0"/>
                          <a:pt x="227731" y="45706"/>
                          <a:pt x="227731" y="102088"/>
                        </a:cubicBezTo>
                        <a:lnTo>
                          <a:pt x="227730" y="175902"/>
                        </a:lnTo>
                        <a:lnTo>
                          <a:pt x="251285" y="175902"/>
                        </a:lnTo>
                        <a:lnTo>
                          <a:pt x="251285" y="221621"/>
                        </a:lnTo>
                        <a:lnTo>
                          <a:pt x="227730" y="221621"/>
                        </a:lnTo>
                        <a:lnTo>
                          <a:pt x="185646" y="221621"/>
                        </a:lnTo>
                        <a:lnTo>
                          <a:pt x="185646" y="296657"/>
                        </a:lnTo>
                        <a:lnTo>
                          <a:pt x="146126" y="296657"/>
                        </a:lnTo>
                        <a:lnTo>
                          <a:pt x="146126" y="221621"/>
                        </a:lnTo>
                        <a:lnTo>
                          <a:pt x="103175" y="221621"/>
                        </a:lnTo>
                        <a:lnTo>
                          <a:pt x="103175" y="296657"/>
                        </a:lnTo>
                        <a:lnTo>
                          <a:pt x="63655" y="296657"/>
                        </a:lnTo>
                        <a:lnTo>
                          <a:pt x="63655" y="221621"/>
                        </a:lnTo>
                        <a:lnTo>
                          <a:pt x="23555" y="221621"/>
                        </a:lnTo>
                        <a:lnTo>
                          <a:pt x="0" y="221621"/>
                        </a:lnTo>
                        <a:lnTo>
                          <a:pt x="0" y="175902"/>
                        </a:lnTo>
                        <a:lnTo>
                          <a:pt x="23555" y="175902"/>
                        </a:lnTo>
                        <a:lnTo>
                          <a:pt x="23555" y="102088"/>
                        </a:lnTo>
                        <a:cubicBezTo>
                          <a:pt x="23555" y="45706"/>
                          <a:pt x="69261" y="0"/>
                          <a:pt x="125643" y="0"/>
                        </a:cubicBezTo>
                        <a:close/>
                      </a:path>
                    </a:pathLst>
                  </a:cu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130"/>
                  <p:cNvSpPr/>
                  <p:nvPr/>
                </p:nvSpPr>
                <p:spPr>
                  <a:xfrm rot="10800000">
                    <a:off x="1141252" y="4004585"/>
                    <a:ext cx="251285" cy="221621"/>
                  </a:xfrm>
                  <a:custGeom>
                    <a:avLst/>
                    <a:gdLst>
                      <a:gd name="connsiteX0" fmla="*/ 125643 w 251285"/>
                      <a:gd name="connsiteY0" fmla="*/ 0 h 221621"/>
                      <a:gd name="connsiteX1" fmla="*/ 227731 w 251285"/>
                      <a:gd name="connsiteY1" fmla="*/ 102088 h 221621"/>
                      <a:gd name="connsiteX2" fmla="*/ 227730 w 251285"/>
                      <a:gd name="connsiteY2" fmla="*/ 175902 h 221621"/>
                      <a:gd name="connsiteX3" fmla="*/ 251285 w 251285"/>
                      <a:gd name="connsiteY3" fmla="*/ 175902 h 221621"/>
                      <a:gd name="connsiteX4" fmla="*/ 251285 w 251285"/>
                      <a:gd name="connsiteY4" fmla="*/ 221621 h 221621"/>
                      <a:gd name="connsiteX5" fmla="*/ 227730 w 251285"/>
                      <a:gd name="connsiteY5" fmla="*/ 221621 h 221621"/>
                      <a:gd name="connsiteX6" fmla="*/ 23555 w 251285"/>
                      <a:gd name="connsiteY6" fmla="*/ 221621 h 221621"/>
                      <a:gd name="connsiteX7" fmla="*/ 0 w 251285"/>
                      <a:gd name="connsiteY7" fmla="*/ 221621 h 221621"/>
                      <a:gd name="connsiteX8" fmla="*/ 0 w 251285"/>
                      <a:gd name="connsiteY8" fmla="*/ 175902 h 221621"/>
                      <a:gd name="connsiteX9" fmla="*/ 23555 w 251285"/>
                      <a:gd name="connsiteY9" fmla="*/ 175902 h 221621"/>
                      <a:gd name="connsiteX10" fmla="*/ 23555 w 251285"/>
                      <a:gd name="connsiteY10" fmla="*/ 102088 h 221621"/>
                      <a:gd name="connsiteX11" fmla="*/ 125643 w 251285"/>
                      <a:gd name="connsiteY11" fmla="*/ 0 h 2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285" h="221621">
                        <a:moveTo>
                          <a:pt x="125643" y="0"/>
                        </a:moveTo>
                        <a:cubicBezTo>
                          <a:pt x="182025" y="0"/>
                          <a:pt x="227731" y="45706"/>
                          <a:pt x="227731" y="102088"/>
                        </a:cubicBezTo>
                        <a:lnTo>
                          <a:pt x="227730" y="175902"/>
                        </a:lnTo>
                        <a:lnTo>
                          <a:pt x="251285" y="175902"/>
                        </a:lnTo>
                        <a:lnTo>
                          <a:pt x="251285" y="221621"/>
                        </a:lnTo>
                        <a:lnTo>
                          <a:pt x="227730" y="221621"/>
                        </a:lnTo>
                        <a:lnTo>
                          <a:pt x="23555" y="221621"/>
                        </a:lnTo>
                        <a:lnTo>
                          <a:pt x="0" y="221621"/>
                        </a:lnTo>
                        <a:lnTo>
                          <a:pt x="0" y="175902"/>
                        </a:lnTo>
                        <a:lnTo>
                          <a:pt x="23555" y="175902"/>
                        </a:lnTo>
                        <a:lnTo>
                          <a:pt x="23555" y="102088"/>
                        </a:lnTo>
                        <a:cubicBezTo>
                          <a:pt x="23555" y="45706"/>
                          <a:pt x="69261" y="0"/>
                          <a:pt x="125643" y="0"/>
                        </a:cubicBezTo>
                        <a:close/>
                      </a:path>
                    </a:pathLst>
                  </a:cu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p:cNvSpPr/>
                  <p:nvPr/>
                </p:nvSpPr>
                <p:spPr>
                  <a:xfrm>
                    <a:off x="1244035" y="4110118"/>
                    <a:ext cx="45719" cy="22782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p:cNvSpPr/>
                  <p:nvPr/>
                </p:nvSpPr>
                <p:spPr>
                  <a:xfrm>
                    <a:off x="1244035" y="3544732"/>
                    <a:ext cx="45719" cy="227820"/>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p:cNvGrpSpPr/>
                <p:nvPr/>
              </p:nvGrpSpPr>
              <p:grpSpPr>
                <a:xfrm rot="5400000" flipH="1">
                  <a:off x="2229900" y="3803344"/>
                  <a:ext cx="173043" cy="546226"/>
                  <a:chOff x="1141252" y="3544732"/>
                  <a:chExt cx="251285" cy="793206"/>
                </a:xfrm>
              </p:grpSpPr>
              <p:sp>
                <p:nvSpPr>
                  <p:cNvPr id="126" name="Freeform 125"/>
                  <p:cNvSpPr/>
                  <p:nvPr/>
                </p:nvSpPr>
                <p:spPr>
                  <a:xfrm>
                    <a:off x="1141252" y="3664580"/>
                    <a:ext cx="251285" cy="296657"/>
                  </a:xfrm>
                  <a:custGeom>
                    <a:avLst/>
                    <a:gdLst>
                      <a:gd name="connsiteX0" fmla="*/ 125643 w 251285"/>
                      <a:gd name="connsiteY0" fmla="*/ 0 h 296657"/>
                      <a:gd name="connsiteX1" fmla="*/ 227731 w 251285"/>
                      <a:gd name="connsiteY1" fmla="*/ 102088 h 296657"/>
                      <a:gd name="connsiteX2" fmla="*/ 227730 w 251285"/>
                      <a:gd name="connsiteY2" fmla="*/ 175902 h 296657"/>
                      <a:gd name="connsiteX3" fmla="*/ 251285 w 251285"/>
                      <a:gd name="connsiteY3" fmla="*/ 175902 h 296657"/>
                      <a:gd name="connsiteX4" fmla="*/ 251285 w 251285"/>
                      <a:gd name="connsiteY4" fmla="*/ 221621 h 296657"/>
                      <a:gd name="connsiteX5" fmla="*/ 227730 w 251285"/>
                      <a:gd name="connsiteY5" fmla="*/ 221621 h 296657"/>
                      <a:gd name="connsiteX6" fmla="*/ 185646 w 251285"/>
                      <a:gd name="connsiteY6" fmla="*/ 221621 h 296657"/>
                      <a:gd name="connsiteX7" fmla="*/ 185646 w 251285"/>
                      <a:gd name="connsiteY7" fmla="*/ 296657 h 296657"/>
                      <a:gd name="connsiteX8" fmla="*/ 146126 w 251285"/>
                      <a:gd name="connsiteY8" fmla="*/ 296657 h 296657"/>
                      <a:gd name="connsiteX9" fmla="*/ 146126 w 251285"/>
                      <a:gd name="connsiteY9" fmla="*/ 221621 h 296657"/>
                      <a:gd name="connsiteX10" fmla="*/ 103175 w 251285"/>
                      <a:gd name="connsiteY10" fmla="*/ 221621 h 296657"/>
                      <a:gd name="connsiteX11" fmla="*/ 103175 w 251285"/>
                      <a:gd name="connsiteY11" fmla="*/ 296657 h 296657"/>
                      <a:gd name="connsiteX12" fmla="*/ 63655 w 251285"/>
                      <a:gd name="connsiteY12" fmla="*/ 296657 h 296657"/>
                      <a:gd name="connsiteX13" fmla="*/ 63655 w 251285"/>
                      <a:gd name="connsiteY13" fmla="*/ 221621 h 296657"/>
                      <a:gd name="connsiteX14" fmla="*/ 23555 w 251285"/>
                      <a:gd name="connsiteY14" fmla="*/ 221621 h 296657"/>
                      <a:gd name="connsiteX15" fmla="*/ 0 w 251285"/>
                      <a:gd name="connsiteY15" fmla="*/ 221621 h 296657"/>
                      <a:gd name="connsiteX16" fmla="*/ 0 w 251285"/>
                      <a:gd name="connsiteY16" fmla="*/ 175902 h 296657"/>
                      <a:gd name="connsiteX17" fmla="*/ 23555 w 251285"/>
                      <a:gd name="connsiteY17" fmla="*/ 175902 h 296657"/>
                      <a:gd name="connsiteX18" fmla="*/ 23555 w 251285"/>
                      <a:gd name="connsiteY18" fmla="*/ 102088 h 296657"/>
                      <a:gd name="connsiteX19" fmla="*/ 125643 w 251285"/>
                      <a:gd name="connsiteY19" fmla="*/ 0 h 2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85" h="296657">
                        <a:moveTo>
                          <a:pt x="125643" y="0"/>
                        </a:moveTo>
                        <a:cubicBezTo>
                          <a:pt x="182025" y="0"/>
                          <a:pt x="227731" y="45706"/>
                          <a:pt x="227731" y="102088"/>
                        </a:cubicBezTo>
                        <a:lnTo>
                          <a:pt x="227730" y="175902"/>
                        </a:lnTo>
                        <a:lnTo>
                          <a:pt x="251285" y="175902"/>
                        </a:lnTo>
                        <a:lnTo>
                          <a:pt x="251285" y="221621"/>
                        </a:lnTo>
                        <a:lnTo>
                          <a:pt x="227730" y="221621"/>
                        </a:lnTo>
                        <a:lnTo>
                          <a:pt x="185646" y="221621"/>
                        </a:lnTo>
                        <a:lnTo>
                          <a:pt x="185646" y="296657"/>
                        </a:lnTo>
                        <a:lnTo>
                          <a:pt x="146126" y="296657"/>
                        </a:lnTo>
                        <a:lnTo>
                          <a:pt x="146126" y="221621"/>
                        </a:lnTo>
                        <a:lnTo>
                          <a:pt x="103175" y="221621"/>
                        </a:lnTo>
                        <a:lnTo>
                          <a:pt x="103175" y="296657"/>
                        </a:lnTo>
                        <a:lnTo>
                          <a:pt x="63655" y="296657"/>
                        </a:lnTo>
                        <a:lnTo>
                          <a:pt x="63655" y="221621"/>
                        </a:lnTo>
                        <a:lnTo>
                          <a:pt x="23555" y="221621"/>
                        </a:lnTo>
                        <a:lnTo>
                          <a:pt x="0" y="221621"/>
                        </a:lnTo>
                        <a:lnTo>
                          <a:pt x="0" y="175902"/>
                        </a:lnTo>
                        <a:lnTo>
                          <a:pt x="23555" y="175902"/>
                        </a:lnTo>
                        <a:lnTo>
                          <a:pt x="23555" y="102088"/>
                        </a:lnTo>
                        <a:cubicBezTo>
                          <a:pt x="23555" y="45706"/>
                          <a:pt x="69261" y="0"/>
                          <a:pt x="125643" y="0"/>
                        </a:cubicBezTo>
                        <a:close/>
                      </a:path>
                    </a:pathLst>
                  </a:cu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126"/>
                  <p:cNvSpPr/>
                  <p:nvPr/>
                </p:nvSpPr>
                <p:spPr>
                  <a:xfrm rot="10800000">
                    <a:off x="1141252" y="4004585"/>
                    <a:ext cx="251285" cy="221621"/>
                  </a:xfrm>
                  <a:custGeom>
                    <a:avLst/>
                    <a:gdLst>
                      <a:gd name="connsiteX0" fmla="*/ 125643 w 251285"/>
                      <a:gd name="connsiteY0" fmla="*/ 0 h 221621"/>
                      <a:gd name="connsiteX1" fmla="*/ 227731 w 251285"/>
                      <a:gd name="connsiteY1" fmla="*/ 102088 h 221621"/>
                      <a:gd name="connsiteX2" fmla="*/ 227730 w 251285"/>
                      <a:gd name="connsiteY2" fmla="*/ 175902 h 221621"/>
                      <a:gd name="connsiteX3" fmla="*/ 251285 w 251285"/>
                      <a:gd name="connsiteY3" fmla="*/ 175902 h 221621"/>
                      <a:gd name="connsiteX4" fmla="*/ 251285 w 251285"/>
                      <a:gd name="connsiteY4" fmla="*/ 221621 h 221621"/>
                      <a:gd name="connsiteX5" fmla="*/ 227730 w 251285"/>
                      <a:gd name="connsiteY5" fmla="*/ 221621 h 221621"/>
                      <a:gd name="connsiteX6" fmla="*/ 23555 w 251285"/>
                      <a:gd name="connsiteY6" fmla="*/ 221621 h 221621"/>
                      <a:gd name="connsiteX7" fmla="*/ 0 w 251285"/>
                      <a:gd name="connsiteY7" fmla="*/ 221621 h 221621"/>
                      <a:gd name="connsiteX8" fmla="*/ 0 w 251285"/>
                      <a:gd name="connsiteY8" fmla="*/ 175902 h 221621"/>
                      <a:gd name="connsiteX9" fmla="*/ 23555 w 251285"/>
                      <a:gd name="connsiteY9" fmla="*/ 175902 h 221621"/>
                      <a:gd name="connsiteX10" fmla="*/ 23555 w 251285"/>
                      <a:gd name="connsiteY10" fmla="*/ 102088 h 221621"/>
                      <a:gd name="connsiteX11" fmla="*/ 125643 w 251285"/>
                      <a:gd name="connsiteY11" fmla="*/ 0 h 2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285" h="221621">
                        <a:moveTo>
                          <a:pt x="125643" y="0"/>
                        </a:moveTo>
                        <a:cubicBezTo>
                          <a:pt x="182025" y="0"/>
                          <a:pt x="227731" y="45706"/>
                          <a:pt x="227731" y="102088"/>
                        </a:cubicBezTo>
                        <a:lnTo>
                          <a:pt x="227730" y="175902"/>
                        </a:lnTo>
                        <a:lnTo>
                          <a:pt x="251285" y="175902"/>
                        </a:lnTo>
                        <a:lnTo>
                          <a:pt x="251285" y="221621"/>
                        </a:lnTo>
                        <a:lnTo>
                          <a:pt x="227730" y="221621"/>
                        </a:lnTo>
                        <a:lnTo>
                          <a:pt x="23555" y="221621"/>
                        </a:lnTo>
                        <a:lnTo>
                          <a:pt x="0" y="221621"/>
                        </a:lnTo>
                        <a:lnTo>
                          <a:pt x="0" y="175902"/>
                        </a:lnTo>
                        <a:lnTo>
                          <a:pt x="23555" y="175902"/>
                        </a:lnTo>
                        <a:lnTo>
                          <a:pt x="23555" y="102088"/>
                        </a:lnTo>
                        <a:cubicBezTo>
                          <a:pt x="23555" y="45706"/>
                          <a:pt x="69261" y="0"/>
                          <a:pt x="125643" y="0"/>
                        </a:cubicBezTo>
                        <a:close/>
                      </a:path>
                    </a:pathLst>
                  </a:cu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p:cNvSpPr/>
                  <p:nvPr/>
                </p:nvSpPr>
                <p:spPr>
                  <a:xfrm>
                    <a:off x="1244035" y="4110118"/>
                    <a:ext cx="45719" cy="227820"/>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p:cNvSpPr/>
                  <p:nvPr/>
                </p:nvSpPr>
                <p:spPr>
                  <a:xfrm>
                    <a:off x="1244035" y="3544732"/>
                    <a:ext cx="45719" cy="227820"/>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57" name="Group 156"/>
            <p:cNvGrpSpPr/>
            <p:nvPr/>
          </p:nvGrpSpPr>
          <p:grpSpPr>
            <a:xfrm>
              <a:off x="2300346" y="3431848"/>
              <a:ext cx="1684452" cy="1159237"/>
              <a:chOff x="922120" y="3359624"/>
              <a:chExt cx="1684452" cy="1159237"/>
            </a:xfrm>
          </p:grpSpPr>
          <p:grpSp>
            <p:nvGrpSpPr>
              <p:cNvPr id="153" name="Group 152"/>
              <p:cNvGrpSpPr/>
              <p:nvPr/>
            </p:nvGrpSpPr>
            <p:grpSpPr>
              <a:xfrm>
                <a:off x="922120" y="3359624"/>
                <a:ext cx="1684452" cy="1159237"/>
                <a:chOff x="922120" y="3359624"/>
                <a:chExt cx="1684452" cy="1159237"/>
              </a:xfrm>
            </p:grpSpPr>
            <p:grpSp>
              <p:nvGrpSpPr>
                <p:cNvPr id="147" name="Group 146"/>
                <p:cNvGrpSpPr/>
                <p:nvPr/>
              </p:nvGrpSpPr>
              <p:grpSpPr>
                <a:xfrm>
                  <a:off x="922120" y="3359624"/>
                  <a:ext cx="1666967" cy="1136176"/>
                  <a:chOff x="922120" y="3359624"/>
                  <a:chExt cx="1666967" cy="1136176"/>
                </a:xfrm>
              </p:grpSpPr>
              <p:grpSp>
                <p:nvGrpSpPr>
                  <p:cNvPr id="142" name="Group 141"/>
                  <p:cNvGrpSpPr/>
                  <p:nvPr/>
                </p:nvGrpSpPr>
                <p:grpSpPr>
                  <a:xfrm>
                    <a:off x="922120" y="3359624"/>
                    <a:ext cx="1666967" cy="1136176"/>
                    <a:chOff x="922120" y="3359624"/>
                    <a:chExt cx="1666967" cy="1136176"/>
                  </a:xfrm>
                </p:grpSpPr>
                <p:sp>
                  <p:nvSpPr>
                    <p:cNvPr id="134" name="Freeform 129"/>
                    <p:cNvSpPr>
                      <a:spLocks noEditPoints="1"/>
                    </p:cNvSpPr>
                    <p:nvPr/>
                  </p:nvSpPr>
                  <p:spPr bwMode="auto">
                    <a:xfrm>
                      <a:off x="1558581" y="3731153"/>
                      <a:ext cx="394045" cy="393118"/>
                    </a:xfrm>
                    <a:custGeom>
                      <a:avLst/>
                      <a:gdLst>
                        <a:gd name="T0" fmla="*/ 372 w 418"/>
                        <a:gd name="T1" fmla="*/ 78 h 418"/>
                        <a:gd name="T2" fmla="*/ 46 w 418"/>
                        <a:gd name="T3" fmla="*/ 78 h 418"/>
                        <a:gd name="T4" fmla="*/ 0 w 418"/>
                        <a:gd name="T5" fmla="*/ 209 h 418"/>
                        <a:gd name="T6" fmla="*/ 46 w 418"/>
                        <a:gd name="T7" fmla="*/ 340 h 418"/>
                        <a:gd name="T8" fmla="*/ 372 w 418"/>
                        <a:gd name="T9" fmla="*/ 340 h 418"/>
                        <a:gd name="T10" fmla="*/ 418 w 418"/>
                        <a:gd name="T11" fmla="*/ 209 h 418"/>
                        <a:gd name="T12" fmla="*/ 58 w 418"/>
                        <a:gd name="T13" fmla="*/ 284 h 418"/>
                        <a:gd name="T14" fmla="*/ 58 w 418"/>
                        <a:gd name="T15" fmla="*/ 134 h 418"/>
                        <a:gd name="T16" fmla="*/ 83 w 418"/>
                        <a:gd name="T17" fmla="*/ 209 h 418"/>
                        <a:gd name="T18" fmla="*/ 58 w 418"/>
                        <a:gd name="T19" fmla="*/ 284 h 418"/>
                        <a:gd name="T20" fmla="*/ 98 w 418"/>
                        <a:gd name="T21" fmla="*/ 309 h 418"/>
                        <a:gd name="T22" fmla="*/ 80 w 418"/>
                        <a:gd name="T23" fmla="*/ 318 h 418"/>
                        <a:gd name="T24" fmla="*/ 80 w 418"/>
                        <a:gd name="T25" fmla="*/ 101 h 418"/>
                        <a:gd name="T26" fmla="*/ 98 w 418"/>
                        <a:gd name="T27" fmla="*/ 109 h 418"/>
                        <a:gd name="T28" fmla="*/ 137 w 418"/>
                        <a:gd name="T29" fmla="*/ 296 h 418"/>
                        <a:gd name="T30" fmla="*/ 189 w 418"/>
                        <a:gd name="T31" fmla="*/ 372 h 418"/>
                        <a:gd name="T32" fmla="*/ 127 w 418"/>
                        <a:gd name="T33" fmla="*/ 257 h 418"/>
                        <a:gd name="T34" fmla="*/ 127 w 418"/>
                        <a:gd name="T35" fmla="*/ 162 h 418"/>
                        <a:gd name="T36" fmla="*/ 189 w 418"/>
                        <a:gd name="T37" fmla="*/ 247 h 418"/>
                        <a:gd name="T38" fmla="*/ 137 w 418"/>
                        <a:gd name="T39" fmla="*/ 122 h 418"/>
                        <a:gd name="T40" fmla="*/ 189 w 418"/>
                        <a:gd name="T41" fmla="*/ 130 h 418"/>
                        <a:gd name="T42" fmla="*/ 320 w 418"/>
                        <a:gd name="T43" fmla="*/ 109 h 418"/>
                        <a:gd name="T44" fmla="*/ 338 w 418"/>
                        <a:gd name="T45" fmla="*/ 101 h 418"/>
                        <a:gd name="T46" fmla="*/ 281 w 418"/>
                        <a:gd name="T47" fmla="*/ 122 h 418"/>
                        <a:gd name="T48" fmla="*/ 229 w 418"/>
                        <a:gd name="T49" fmla="*/ 46 h 418"/>
                        <a:gd name="T50" fmla="*/ 229 w 418"/>
                        <a:gd name="T51" fmla="*/ 288 h 418"/>
                        <a:gd name="T52" fmla="*/ 229 w 418"/>
                        <a:gd name="T53" fmla="*/ 372 h 418"/>
                        <a:gd name="T54" fmla="*/ 229 w 418"/>
                        <a:gd name="T55" fmla="*/ 247 h 418"/>
                        <a:gd name="T56" fmla="*/ 290 w 418"/>
                        <a:gd name="T57" fmla="*/ 162 h 418"/>
                        <a:gd name="T58" fmla="*/ 290 w 418"/>
                        <a:gd name="T59" fmla="*/ 257 h 418"/>
                        <a:gd name="T60" fmla="*/ 320 w 418"/>
                        <a:gd name="T61" fmla="*/ 309 h 418"/>
                        <a:gd name="T62" fmla="*/ 303 w 418"/>
                        <a:gd name="T63" fmla="*/ 349 h 418"/>
                        <a:gd name="T64" fmla="*/ 330 w 418"/>
                        <a:gd name="T65" fmla="*/ 270 h 418"/>
                        <a:gd name="T66" fmla="*/ 330 w 418"/>
                        <a:gd name="T67" fmla="*/ 149 h 418"/>
                        <a:gd name="T68" fmla="*/ 378 w 418"/>
                        <a:gd name="T69" fmla="*/ 2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8" h="418">
                          <a:moveTo>
                            <a:pt x="394" y="112"/>
                          </a:moveTo>
                          <a:cubicBezTo>
                            <a:pt x="388" y="100"/>
                            <a:pt x="381" y="89"/>
                            <a:pt x="372" y="78"/>
                          </a:cubicBezTo>
                          <a:cubicBezTo>
                            <a:pt x="334" y="31"/>
                            <a:pt x="275" y="0"/>
                            <a:pt x="209" y="0"/>
                          </a:cubicBezTo>
                          <a:cubicBezTo>
                            <a:pt x="143" y="0"/>
                            <a:pt x="84" y="31"/>
                            <a:pt x="46" y="78"/>
                          </a:cubicBezTo>
                          <a:cubicBezTo>
                            <a:pt x="37" y="89"/>
                            <a:pt x="30" y="100"/>
                            <a:pt x="24" y="112"/>
                          </a:cubicBezTo>
                          <a:cubicBezTo>
                            <a:pt x="8" y="141"/>
                            <a:pt x="0" y="174"/>
                            <a:pt x="0" y="209"/>
                          </a:cubicBezTo>
                          <a:cubicBezTo>
                            <a:pt x="0" y="244"/>
                            <a:pt x="8" y="277"/>
                            <a:pt x="24" y="306"/>
                          </a:cubicBezTo>
                          <a:cubicBezTo>
                            <a:pt x="30" y="318"/>
                            <a:pt x="37" y="329"/>
                            <a:pt x="46" y="340"/>
                          </a:cubicBezTo>
                          <a:cubicBezTo>
                            <a:pt x="84" y="388"/>
                            <a:pt x="143" y="418"/>
                            <a:pt x="209" y="418"/>
                          </a:cubicBezTo>
                          <a:cubicBezTo>
                            <a:pt x="275" y="418"/>
                            <a:pt x="334" y="388"/>
                            <a:pt x="372" y="340"/>
                          </a:cubicBezTo>
                          <a:cubicBezTo>
                            <a:pt x="381" y="329"/>
                            <a:pt x="388" y="318"/>
                            <a:pt x="394" y="306"/>
                          </a:cubicBezTo>
                          <a:cubicBezTo>
                            <a:pt x="410" y="277"/>
                            <a:pt x="418" y="244"/>
                            <a:pt x="418" y="209"/>
                          </a:cubicBezTo>
                          <a:cubicBezTo>
                            <a:pt x="418" y="174"/>
                            <a:pt x="410" y="141"/>
                            <a:pt x="394" y="112"/>
                          </a:cubicBezTo>
                          <a:close/>
                          <a:moveTo>
                            <a:pt x="58" y="284"/>
                          </a:moveTo>
                          <a:cubicBezTo>
                            <a:pt x="47" y="261"/>
                            <a:pt x="40" y="236"/>
                            <a:pt x="40" y="209"/>
                          </a:cubicBezTo>
                          <a:cubicBezTo>
                            <a:pt x="40" y="182"/>
                            <a:pt x="47" y="157"/>
                            <a:pt x="58" y="134"/>
                          </a:cubicBezTo>
                          <a:cubicBezTo>
                            <a:pt x="68" y="140"/>
                            <a:pt x="78" y="144"/>
                            <a:pt x="88" y="149"/>
                          </a:cubicBezTo>
                          <a:cubicBezTo>
                            <a:pt x="85" y="168"/>
                            <a:pt x="83" y="188"/>
                            <a:pt x="83" y="209"/>
                          </a:cubicBezTo>
                          <a:cubicBezTo>
                            <a:pt x="83" y="230"/>
                            <a:pt x="85" y="251"/>
                            <a:pt x="88" y="270"/>
                          </a:cubicBezTo>
                          <a:cubicBezTo>
                            <a:pt x="78" y="274"/>
                            <a:pt x="68" y="279"/>
                            <a:pt x="58" y="284"/>
                          </a:cubicBezTo>
                          <a:close/>
                          <a:moveTo>
                            <a:pt x="80" y="318"/>
                          </a:moveTo>
                          <a:cubicBezTo>
                            <a:pt x="86" y="315"/>
                            <a:pt x="92" y="312"/>
                            <a:pt x="98" y="309"/>
                          </a:cubicBezTo>
                          <a:cubicBezTo>
                            <a:pt x="103" y="324"/>
                            <a:pt x="108" y="337"/>
                            <a:pt x="115" y="349"/>
                          </a:cubicBezTo>
                          <a:cubicBezTo>
                            <a:pt x="102" y="340"/>
                            <a:pt x="90" y="330"/>
                            <a:pt x="80" y="318"/>
                          </a:cubicBezTo>
                          <a:close/>
                          <a:moveTo>
                            <a:pt x="98" y="109"/>
                          </a:moveTo>
                          <a:cubicBezTo>
                            <a:pt x="92" y="106"/>
                            <a:pt x="86" y="104"/>
                            <a:pt x="80" y="101"/>
                          </a:cubicBezTo>
                          <a:cubicBezTo>
                            <a:pt x="90" y="88"/>
                            <a:pt x="102" y="78"/>
                            <a:pt x="115" y="69"/>
                          </a:cubicBezTo>
                          <a:cubicBezTo>
                            <a:pt x="108" y="81"/>
                            <a:pt x="103" y="95"/>
                            <a:pt x="98" y="109"/>
                          </a:cubicBezTo>
                          <a:close/>
                          <a:moveTo>
                            <a:pt x="189" y="372"/>
                          </a:moveTo>
                          <a:cubicBezTo>
                            <a:pt x="168" y="361"/>
                            <a:pt x="149" y="334"/>
                            <a:pt x="137" y="296"/>
                          </a:cubicBezTo>
                          <a:cubicBezTo>
                            <a:pt x="153" y="292"/>
                            <a:pt x="171" y="289"/>
                            <a:pt x="189" y="288"/>
                          </a:cubicBezTo>
                          <a:lnTo>
                            <a:pt x="189" y="372"/>
                          </a:lnTo>
                          <a:close/>
                          <a:moveTo>
                            <a:pt x="189" y="247"/>
                          </a:moveTo>
                          <a:cubicBezTo>
                            <a:pt x="167" y="249"/>
                            <a:pt x="147" y="252"/>
                            <a:pt x="127" y="257"/>
                          </a:cubicBezTo>
                          <a:cubicBezTo>
                            <a:pt x="125" y="242"/>
                            <a:pt x="124" y="226"/>
                            <a:pt x="124" y="209"/>
                          </a:cubicBezTo>
                          <a:cubicBezTo>
                            <a:pt x="124" y="192"/>
                            <a:pt x="125" y="176"/>
                            <a:pt x="127" y="162"/>
                          </a:cubicBezTo>
                          <a:cubicBezTo>
                            <a:pt x="147" y="167"/>
                            <a:pt x="167" y="170"/>
                            <a:pt x="189" y="171"/>
                          </a:cubicBezTo>
                          <a:lnTo>
                            <a:pt x="189" y="247"/>
                          </a:lnTo>
                          <a:close/>
                          <a:moveTo>
                            <a:pt x="189" y="130"/>
                          </a:moveTo>
                          <a:cubicBezTo>
                            <a:pt x="171" y="129"/>
                            <a:pt x="153" y="126"/>
                            <a:pt x="137" y="122"/>
                          </a:cubicBezTo>
                          <a:cubicBezTo>
                            <a:pt x="149" y="84"/>
                            <a:pt x="168" y="57"/>
                            <a:pt x="189" y="46"/>
                          </a:cubicBezTo>
                          <a:lnTo>
                            <a:pt x="189" y="130"/>
                          </a:lnTo>
                          <a:close/>
                          <a:moveTo>
                            <a:pt x="338" y="101"/>
                          </a:moveTo>
                          <a:cubicBezTo>
                            <a:pt x="332" y="104"/>
                            <a:pt x="326" y="106"/>
                            <a:pt x="320" y="109"/>
                          </a:cubicBezTo>
                          <a:cubicBezTo>
                            <a:pt x="315" y="95"/>
                            <a:pt x="309" y="81"/>
                            <a:pt x="303" y="69"/>
                          </a:cubicBezTo>
                          <a:cubicBezTo>
                            <a:pt x="316" y="78"/>
                            <a:pt x="328" y="88"/>
                            <a:pt x="338" y="101"/>
                          </a:cubicBezTo>
                          <a:close/>
                          <a:moveTo>
                            <a:pt x="229" y="46"/>
                          </a:moveTo>
                          <a:cubicBezTo>
                            <a:pt x="250" y="57"/>
                            <a:pt x="269" y="84"/>
                            <a:pt x="281" y="122"/>
                          </a:cubicBezTo>
                          <a:cubicBezTo>
                            <a:pt x="265" y="126"/>
                            <a:pt x="247" y="129"/>
                            <a:pt x="229" y="130"/>
                          </a:cubicBezTo>
                          <a:lnTo>
                            <a:pt x="229" y="46"/>
                          </a:lnTo>
                          <a:close/>
                          <a:moveTo>
                            <a:pt x="229" y="372"/>
                          </a:moveTo>
                          <a:cubicBezTo>
                            <a:pt x="229" y="288"/>
                            <a:pt x="229" y="288"/>
                            <a:pt x="229" y="288"/>
                          </a:cubicBezTo>
                          <a:cubicBezTo>
                            <a:pt x="247" y="289"/>
                            <a:pt x="265" y="292"/>
                            <a:pt x="281" y="296"/>
                          </a:cubicBezTo>
                          <a:cubicBezTo>
                            <a:pt x="269" y="334"/>
                            <a:pt x="250" y="361"/>
                            <a:pt x="229" y="372"/>
                          </a:cubicBezTo>
                          <a:close/>
                          <a:moveTo>
                            <a:pt x="290" y="257"/>
                          </a:moveTo>
                          <a:cubicBezTo>
                            <a:pt x="271" y="252"/>
                            <a:pt x="250" y="249"/>
                            <a:pt x="229" y="247"/>
                          </a:cubicBezTo>
                          <a:cubicBezTo>
                            <a:pt x="229" y="171"/>
                            <a:pt x="229" y="171"/>
                            <a:pt x="229" y="171"/>
                          </a:cubicBezTo>
                          <a:cubicBezTo>
                            <a:pt x="250" y="170"/>
                            <a:pt x="271" y="167"/>
                            <a:pt x="290" y="162"/>
                          </a:cubicBezTo>
                          <a:cubicBezTo>
                            <a:pt x="293" y="176"/>
                            <a:pt x="294" y="192"/>
                            <a:pt x="294" y="209"/>
                          </a:cubicBezTo>
                          <a:cubicBezTo>
                            <a:pt x="294" y="226"/>
                            <a:pt x="293" y="242"/>
                            <a:pt x="290" y="257"/>
                          </a:cubicBezTo>
                          <a:close/>
                          <a:moveTo>
                            <a:pt x="303" y="349"/>
                          </a:moveTo>
                          <a:cubicBezTo>
                            <a:pt x="309" y="337"/>
                            <a:pt x="315" y="324"/>
                            <a:pt x="320" y="309"/>
                          </a:cubicBezTo>
                          <a:cubicBezTo>
                            <a:pt x="326" y="312"/>
                            <a:pt x="332" y="315"/>
                            <a:pt x="338" y="318"/>
                          </a:cubicBezTo>
                          <a:cubicBezTo>
                            <a:pt x="328" y="330"/>
                            <a:pt x="316" y="340"/>
                            <a:pt x="303" y="349"/>
                          </a:cubicBezTo>
                          <a:close/>
                          <a:moveTo>
                            <a:pt x="360" y="284"/>
                          </a:moveTo>
                          <a:cubicBezTo>
                            <a:pt x="350" y="279"/>
                            <a:pt x="340" y="274"/>
                            <a:pt x="330" y="270"/>
                          </a:cubicBezTo>
                          <a:cubicBezTo>
                            <a:pt x="333" y="251"/>
                            <a:pt x="335" y="230"/>
                            <a:pt x="335" y="209"/>
                          </a:cubicBezTo>
                          <a:cubicBezTo>
                            <a:pt x="335" y="188"/>
                            <a:pt x="333" y="168"/>
                            <a:pt x="330" y="149"/>
                          </a:cubicBezTo>
                          <a:cubicBezTo>
                            <a:pt x="340" y="144"/>
                            <a:pt x="350" y="140"/>
                            <a:pt x="360" y="134"/>
                          </a:cubicBezTo>
                          <a:cubicBezTo>
                            <a:pt x="371" y="157"/>
                            <a:pt x="378" y="182"/>
                            <a:pt x="378" y="209"/>
                          </a:cubicBezTo>
                          <a:cubicBezTo>
                            <a:pt x="378" y="236"/>
                            <a:pt x="371" y="261"/>
                            <a:pt x="360" y="2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nvGrpSpPr>
                    <p:cNvPr id="91" name="Group 90"/>
                    <p:cNvGrpSpPr/>
                    <p:nvPr/>
                  </p:nvGrpSpPr>
                  <p:grpSpPr>
                    <a:xfrm>
                      <a:off x="922120" y="3359624"/>
                      <a:ext cx="338153" cy="1136176"/>
                      <a:chOff x="922120" y="3359622"/>
                      <a:chExt cx="503270" cy="1690961"/>
                    </a:xfrm>
                  </p:grpSpPr>
                  <p:sp>
                    <p:nvSpPr>
                      <p:cNvPr id="135" name="Freeform 5"/>
                      <p:cNvSpPr>
                        <a:spLocks noEditPoints="1"/>
                      </p:cNvSpPr>
                      <p:nvPr/>
                    </p:nvSpPr>
                    <p:spPr bwMode="auto">
                      <a:xfrm>
                        <a:off x="922120" y="3359622"/>
                        <a:ext cx="503270" cy="382095"/>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6" name="Freeform 5"/>
                      <p:cNvSpPr>
                        <a:spLocks noEditPoints="1"/>
                      </p:cNvSpPr>
                      <p:nvPr/>
                    </p:nvSpPr>
                    <p:spPr bwMode="auto">
                      <a:xfrm>
                        <a:off x="922120" y="4014055"/>
                        <a:ext cx="503270" cy="382095"/>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7" name="Freeform 5"/>
                      <p:cNvSpPr>
                        <a:spLocks noEditPoints="1"/>
                      </p:cNvSpPr>
                      <p:nvPr/>
                    </p:nvSpPr>
                    <p:spPr bwMode="auto">
                      <a:xfrm>
                        <a:off x="922120" y="4668488"/>
                        <a:ext cx="503270" cy="382095"/>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38" name="Group 137"/>
                    <p:cNvGrpSpPr/>
                    <p:nvPr/>
                  </p:nvGrpSpPr>
                  <p:grpSpPr>
                    <a:xfrm>
                      <a:off x="2250934" y="3359624"/>
                      <a:ext cx="338153" cy="1136176"/>
                      <a:chOff x="922120" y="3359622"/>
                      <a:chExt cx="503270" cy="1690961"/>
                    </a:xfrm>
                  </p:grpSpPr>
                  <p:sp>
                    <p:nvSpPr>
                      <p:cNvPr id="139" name="Freeform 5"/>
                      <p:cNvSpPr>
                        <a:spLocks noEditPoints="1"/>
                      </p:cNvSpPr>
                      <p:nvPr/>
                    </p:nvSpPr>
                    <p:spPr bwMode="auto">
                      <a:xfrm>
                        <a:off x="922120" y="3359622"/>
                        <a:ext cx="503270" cy="382095"/>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0" name="Freeform 5"/>
                      <p:cNvSpPr>
                        <a:spLocks noEditPoints="1"/>
                      </p:cNvSpPr>
                      <p:nvPr/>
                    </p:nvSpPr>
                    <p:spPr bwMode="auto">
                      <a:xfrm>
                        <a:off x="922120" y="4014055"/>
                        <a:ext cx="503270" cy="382095"/>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1" name="Freeform 5"/>
                      <p:cNvSpPr>
                        <a:spLocks noEditPoints="1"/>
                      </p:cNvSpPr>
                      <p:nvPr/>
                    </p:nvSpPr>
                    <p:spPr bwMode="auto">
                      <a:xfrm>
                        <a:off x="922120" y="4668488"/>
                        <a:ext cx="503270" cy="382095"/>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cxnSp>
                <p:nvCxnSpPr>
                  <p:cNvPr id="144" name="Straight Connector 143"/>
                  <p:cNvCxnSpPr/>
                  <p:nvPr/>
                </p:nvCxnSpPr>
                <p:spPr>
                  <a:xfrm>
                    <a:off x="1273981" y="3927712"/>
                    <a:ext cx="296402" cy="0"/>
                  </a:xfrm>
                  <a:prstGeom prst="line">
                    <a:avLst/>
                  </a:prstGeom>
                  <a:ln w="25400" cap="sq"/>
                </p:spPr>
                <p:style>
                  <a:lnRef idx="1">
                    <a:schemeClr val="accent1"/>
                  </a:lnRef>
                  <a:fillRef idx="0">
                    <a:schemeClr val="accent1"/>
                  </a:fillRef>
                  <a:effectRef idx="0">
                    <a:schemeClr val="accent1"/>
                  </a:effectRef>
                  <a:fontRef idx="minor">
                    <a:schemeClr val="lt1"/>
                  </a:fontRef>
                </p:style>
              </p:cxnSp>
              <p:cxnSp>
                <p:nvCxnSpPr>
                  <p:cNvPr id="146" name="Straight Connector 145"/>
                  <p:cNvCxnSpPr/>
                  <p:nvPr/>
                </p:nvCxnSpPr>
                <p:spPr>
                  <a:xfrm>
                    <a:off x="1958125" y="3927712"/>
                    <a:ext cx="296402" cy="0"/>
                  </a:xfrm>
                  <a:prstGeom prst="line">
                    <a:avLst/>
                  </a:prstGeom>
                  <a:ln w="25400" cap="sq"/>
                </p:spPr>
                <p:style>
                  <a:lnRef idx="1">
                    <a:schemeClr val="accent1"/>
                  </a:lnRef>
                  <a:fillRef idx="0">
                    <a:schemeClr val="accent1"/>
                  </a:fillRef>
                  <a:effectRef idx="0">
                    <a:schemeClr val="accent1"/>
                  </a:effectRef>
                  <a:fontRef idx="minor">
                    <a:schemeClr val="lt1"/>
                  </a:fontRef>
                </p:style>
              </p:cxnSp>
            </p:grpSp>
            <p:sp>
              <p:nvSpPr>
                <p:cNvPr id="148" name="Freeform 147"/>
                <p:cNvSpPr/>
                <p:nvPr/>
              </p:nvSpPr>
              <p:spPr>
                <a:xfrm>
                  <a:off x="1247361" y="3482975"/>
                  <a:ext cx="162630" cy="881063"/>
                </a:xfrm>
                <a:custGeom>
                  <a:avLst/>
                  <a:gdLst>
                    <a:gd name="connsiteX0" fmla="*/ 0 w 144117"/>
                    <a:gd name="connsiteY0" fmla="*/ 0 h 884583"/>
                    <a:gd name="connsiteX1" fmla="*/ 144117 w 144117"/>
                    <a:gd name="connsiteY1" fmla="*/ 0 h 884583"/>
                    <a:gd name="connsiteX2" fmla="*/ 144117 w 144117"/>
                    <a:gd name="connsiteY2" fmla="*/ 884583 h 884583"/>
                    <a:gd name="connsiteX3" fmla="*/ 0 w 144117"/>
                    <a:gd name="connsiteY3" fmla="*/ 884583 h 884583"/>
                  </a:gdLst>
                  <a:ahLst/>
                  <a:cxnLst>
                    <a:cxn ang="0">
                      <a:pos x="connsiteX0" y="connsiteY0"/>
                    </a:cxn>
                    <a:cxn ang="0">
                      <a:pos x="connsiteX1" y="connsiteY1"/>
                    </a:cxn>
                    <a:cxn ang="0">
                      <a:pos x="connsiteX2" y="connsiteY2"/>
                    </a:cxn>
                    <a:cxn ang="0">
                      <a:pos x="connsiteX3" y="connsiteY3"/>
                    </a:cxn>
                  </a:cxnLst>
                  <a:rect l="l" t="t" r="r" b="b"/>
                  <a:pathLst>
                    <a:path w="144117" h="884583">
                      <a:moveTo>
                        <a:pt x="0" y="0"/>
                      </a:moveTo>
                      <a:lnTo>
                        <a:pt x="144117" y="0"/>
                      </a:lnTo>
                      <a:lnTo>
                        <a:pt x="144117" y="884583"/>
                      </a:lnTo>
                      <a:lnTo>
                        <a:pt x="0" y="884583"/>
                      </a:lnTo>
                    </a:path>
                  </a:pathLst>
                </a:custGeom>
                <a:ln w="25400" cap="sq"/>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dirty="0"/>
                </a:p>
              </p:txBody>
            </p:sp>
            <p:sp>
              <p:nvSpPr>
                <p:cNvPr id="149" name="Freeform 148"/>
                <p:cNvSpPr/>
                <p:nvPr/>
              </p:nvSpPr>
              <p:spPr>
                <a:xfrm flipH="1">
                  <a:off x="2100171" y="3482975"/>
                  <a:ext cx="162630" cy="881063"/>
                </a:xfrm>
                <a:custGeom>
                  <a:avLst/>
                  <a:gdLst>
                    <a:gd name="connsiteX0" fmla="*/ 0 w 144117"/>
                    <a:gd name="connsiteY0" fmla="*/ 0 h 884583"/>
                    <a:gd name="connsiteX1" fmla="*/ 144117 w 144117"/>
                    <a:gd name="connsiteY1" fmla="*/ 0 h 884583"/>
                    <a:gd name="connsiteX2" fmla="*/ 144117 w 144117"/>
                    <a:gd name="connsiteY2" fmla="*/ 884583 h 884583"/>
                    <a:gd name="connsiteX3" fmla="*/ 0 w 144117"/>
                    <a:gd name="connsiteY3" fmla="*/ 884583 h 884583"/>
                  </a:gdLst>
                  <a:ahLst/>
                  <a:cxnLst>
                    <a:cxn ang="0">
                      <a:pos x="connsiteX0" y="connsiteY0"/>
                    </a:cxn>
                    <a:cxn ang="0">
                      <a:pos x="connsiteX1" y="connsiteY1"/>
                    </a:cxn>
                    <a:cxn ang="0">
                      <a:pos x="connsiteX2" y="connsiteY2"/>
                    </a:cxn>
                    <a:cxn ang="0">
                      <a:pos x="connsiteX3" y="connsiteY3"/>
                    </a:cxn>
                  </a:cxnLst>
                  <a:rect l="l" t="t" r="r" b="b"/>
                  <a:pathLst>
                    <a:path w="144117" h="884583">
                      <a:moveTo>
                        <a:pt x="0" y="0"/>
                      </a:moveTo>
                      <a:lnTo>
                        <a:pt x="144117" y="0"/>
                      </a:lnTo>
                      <a:lnTo>
                        <a:pt x="144117" y="884583"/>
                      </a:lnTo>
                      <a:lnTo>
                        <a:pt x="0" y="884583"/>
                      </a:lnTo>
                    </a:path>
                  </a:pathLst>
                </a:custGeom>
                <a:ln w="25400" cap="sq"/>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dirty="0"/>
                </a:p>
              </p:txBody>
            </p:sp>
            <p:sp>
              <p:nvSpPr>
                <p:cNvPr id="150" name="TextBox 149"/>
                <p:cNvSpPr txBox="1"/>
                <p:nvPr/>
              </p:nvSpPr>
              <p:spPr>
                <a:xfrm>
                  <a:off x="2235957" y="3404394"/>
                  <a:ext cx="370615" cy="230832"/>
                </a:xfrm>
                <a:prstGeom prst="rect">
                  <a:avLst/>
                </a:prstGeom>
                <a:noFill/>
              </p:spPr>
              <p:txBody>
                <a:bodyPr wrap="none" rtlCol="0">
                  <a:spAutoFit/>
                </a:bodyPr>
                <a:lstStyle/>
                <a:p>
                  <a:pPr algn="ctr"/>
                  <a:r>
                    <a:rPr lang="en-GB" sz="900" b="1" dirty="0"/>
                    <a:t>MQ</a:t>
                  </a:r>
                  <a:endParaRPr lang="en-US" sz="900" b="1" dirty="0"/>
                </a:p>
              </p:txBody>
            </p:sp>
            <p:sp>
              <p:nvSpPr>
                <p:cNvPr id="151" name="TextBox 150"/>
                <p:cNvSpPr txBox="1"/>
                <p:nvPr/>
              </p:nvSpPr>
              <p:spPr>
                <a:xfrm>
                  <a:off x="2235957" y="3840740"/>
                  <a:ext cx="370615" cy="230832"/>
                </a:xfrm>
                <a:prstGeom prst="rect">
                  <a:avLst/>
                </a:prstGeom>
                <a:noFill/>
              </p:spPr>
              <p:txBody>
                <a:bodyPr wrap="none" rtlCol="0">
                  <a:spAutoFit/>
                </a:bodyPr>
                <a:lstStyle/>
                <a:p>
                  <a:pPr algn="ctr"/>
                  <a:r>
                    <a:rPr lang="en-GB" sz="900" b="1" dirty="0"/>
                    <a:t>MQ</a:t>
                  </a:r>
                  <a:endParaRPr lang="en-US" sz="900" b="1" dirty="0"/>
                </a:p>
              </p:txBody>
            </p:sp>
            <p:sp>
              <p:nvSpPr>
                <p:cNvPr id="152" name="TextBox 151"/>
                <p:cNvSpPr txBox="1"/>
                <p:nvPr/>
              </p:nvSpPr>
              <p:spPr>
                <a:xfrm>
                  <a:off x="2235957" y="4288029"/>
                  <a:ext cx="370615" cy="230832"/>
                </a:xfrm>
                <a:prstGeom prst="rect">
                  <a:avLst/>
                </a:prstGeom>
                <a:noFill/>
              </p:spPr>
              <p:txBody>
                <a:bodyPr wrap="none" rtlCol="0">
                  <a:spAutoFit/>
                </a:bodyPr>
                <a:lstStyle/>
                <a:p>
                  <a:pPr algn="ctr"/>
                  <a:r>
                    <a:rPr lang="en-GB" sz="900" b="1" dirty="0"/>
                    <a:t>MQ</a:t>
                  </a:r>
                  <a:endParaRPr lang="en-US" sz="900" b="1" dirty="0"/>
                </a:p>
              </p:txBody>
            </p:sp>
          </p:grpSp>
          <p:sp>
            <p:nvSpPr>
              <p:cNvPr id="154" name="Freeform 255"/>
              <p:cNvSpPr>
                <a:spLocks noEditPoints="1"/>
              </p:cNvSpPr>
              <p:nvPr/>
            </p:nvSpPr>
            <p:spPr bwMode="auto">
              <a:xfrm>
                <a:off x="1021779" y="3459256"/>
                <a:ext cx="138835" cy="111644"/>
              </a:xfrm>
              <a:custGeom>
                <a:avLst/>
                <a:gdLst>
                  <a:gd name="T0" fmla="*/ 219 w 531"/>
                  <a:gd name="T1" fmla="*/ 0 h 427"/>
                  <a:gd name="T2" fmla="*/ 219 w 531"/>
                  <a:gd name="T3" fmla="*/ 90 h 427"/>
                  <a:gd name="T4" fmla="*/ 332 w 531"/>
                  <a:gd name="T5" fmla="*/ 90 h 427"/>
                  <a:gd name="T6" fmla="*/ 332 w 531"/>
                  <a:gd name="T7" fmla="*/ 256 h 427"/>
                  <a:gd name="T8" fmla="*/ 430 w 531"/>
                  <a:gd name="T9" fmla="*/ 256 h 427"/>
                  <a:gd name="T10" fmla="*/ 430 w 531"/>
                  <a:gd name="T11" fmla="*/ 256 h 427"/>
                  <a:gd name="T12" fmla="*/ 502 w 531"/>
                  <a:gd name="T13" fmla="*/ 319 h 427"/>
                  <a:gd name="T14" fmla="*/ 502 w 531"/>
                  <a:gd name="T15" fmla="*/ 256 h 427"/>
                  <a:gd name="T16" fmla="*/ 531 w 531"/>
                  <a:gd name="T17" fmla="*/ 256 h 427"/>
                  <a:gd name="T18" fmla="*/ 531 w 531"/>
                  <a:gd name="T19" fmla="*/ 0 h 427"/>
                  <a:gd name="T20" fmla="*/ 219 w 531"/>
                  <a:gd name="T21" fmla="*/ 0 h 427"/>
                  <a:gd name="T22" fmla="*/ 0 w 531"/>
                  <a:gd name="T23" fmla="*/ 363 h 427"/>
                  <a:gd name="T24" fmla="*/ 34 w 531"/>
                  <a:gd name="T25" fmla="*/ 363 h 427"/>
                  <a:gd name="T26" fmla="*/ 34 w 531"/>
                  <a:gd name="T27" fmla="*/ 427 h 427"/>
                  <a:gd name="T28" fmla="*/ 107 w 531"/>
                  <a:gd name="T29" fmla="*/ 363 h 427"/>
                  <a:gd name="T30" fmla="*/ 312 w 531"/>
                  <a:gd name="T31" fmla="*/ 363 h 427"/>
                  <a:gd name="T32" fmla="*/ 312 w 531"/>
                  <a:gd name="T33" fmla="*/ 108 h 427"/>
                  <a:gd name="T34" fmla="*/ 0 w 531"/>
                  <a:gd name="T35" fmla="*/ 108 h 427"/>
                  <a:gd name="T36" fmla="*/ 0 w 531"/>
                  <a:gd name="T37" fmla="*/ 36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1" h="427">
                    <a:moveTo>
                      <a:pt x="219" y="0"/>
                    </a:moveTo>
                    <a:lnTo>
                      <a:pt x="219" y="90"/>
                    </a:lnTo>
                    <a:lnTo>
                      <a:pt x="332" y="90"/>
                    </a:lnTo>
                    <a:lnTo>
                      <a:pt x="332" y="256"/>
                    </a:lnTo>
                    <a:lnTo>
                      <a:pt x="430" y="256"/>
                    </a:lnTo>
                    <a:lnTo>
                      <a:pt x="430" y="256"/>
                    </a:lnTo>
                    <a:lnTo>
                      <a:pt x="502" y="319"/>
                    </a:lnTo>
                    <a:lnTo>
                      <a:pt x="502" y="256"/>
                    </a:lnTo>
                    <a:lnTo>
                      <a:pt x="531" y="256"/>
                    </a:lnTo>
                    <a:lnTo>
                      <a:pt x="531" y="0"/>
                    </a:lnTo>
                    <a:lnTo>
                      <a:pt x="219" y="0"/>
                    </a:lnTo>
                    <a:close/>
                    <a:moveTo>
                      <a:pt x="0" y="363"/>
                    </a:moveTo>
                    <a:lnTo>
                      <a:pt x="34" y="363"/>
                    </a:lnTo>
                    <a:lnTo>
                      <a:pt x="34" y="427"/>
                    </a:lnTo>
                    <a:lnTo>
                      <a:pt x="107" y="363"/>
                    </a:lnTo>
                    <a:lnTo>
                      <a:pt x="312" y="363"/>
                    </a:lnTo>
                    <a:lnTo>
                      <a:pt x="312" y="108"/>
                    </a:lnTo>
                    <a:lnTo>
                      <a:pt x="0" y="108"/>
                    </a:lnTo>
                    <a:lnTo>
                      <a:pt x="0" y="3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5" name="Freeform 255"/>
              <p:cNvSpPr>
                <a:spLocks noEditPoints="1"/>
              </p:cNvSpPr>
              <p:nvPr/>
            </p:nvSpPr>
            <p:spPr bwMode="auto">
              <a:xfrm>
                <a:off x="1021779" y="3901216"/>
                <a:ext cx="138835" cy="111644"/>
              </a:xfrm>
              <a:custGeom>
                <a:avLst/>
                <a:gdLst>
                  <a:gd name="T0" fmla="*/ 219 w 531"/>
                  <a:gd name="T1" fmla="*/ 0 h 427"/>
                  <a:gd name="T2" fmla="*/ 219 w 531"/>
                  <a:gd name="T3" fmla="*/ 90 h 427"/>
                  <a:gd name="T4" fmla="*/ 332 w 531"/>
                  <a:gd name="T5" fmla="*/ 90 h 427"/>
                  <a:gd name="T6" fmla="*/ 332 w 531"/>
                  <a:gd name="T7" fmla="*/ 256 h 427"/>
                  <a:gd name="T8" fmla="*/ 430 w 531"/>
                  <a:gd name="T9" fmla="*/ 256 h 427"/>
                  <a:gd name="T10" fmla="*/ 430 w 531"/>
                  <a:gd name="T11" fmla="*/ 256 h 427"/>
                  <a:gd name="T12" fmla="*/ 502 w 531"/>
                  <a:gd name="T13" fmla="*/ 319 h 427"/>
                  <a:gd name="T14" fmla="*/ 502 w 531"/>
                  <a:gd name="T15" fmla="*/ 256 h 427"/>
                  <a:gd name="T16" fmla="*/ 531 w 531"/>
                  <a:gd name="T17" fmla="*/ 256 h 427"/>
                  <a:gd name="T18" fmla="*/ 531 w 531"/>
                  <a:gd name="T19" fmla="*/ 0 h 427"/>
                  <a:gd name="T20" fmla="*/ 219 w 531"/>
                  <a:gd name="T21" fmla="*/ 0 h 427"/>
                  <a:gd name="T22" fmla="*/ 0 w 531"/>
                  <a:gd name="T23" fmla="*/ 363 h 427"/>
                  <a:gd name="T24" fmla="*/ 34 w 531"/>
                  <a:gd name="T25" fmla="*/ 363 h 427"/>
                  <a:gd name="T26" fmla="*/ 34 w 531"/>
                  <a:gd name="T27" fmla="*/ 427 h 427"/>
                  <a:gd name="T28" fmla="*/ 107 w 531"/>
                  <a:gd name="T29" fmla="*/ 363 h 427"/>
                  <a:gd name="T30" fmla="*/ 312 w 531"/>
                  <a:gd name="T31" fmla="*/ 363 h 427"/>
                  <a:gd name="T32" fmla="*/ 312 w 531"/>
                  <a:gd name="T33" fmla="*/ 108 h 427"/>
                  <a:gd name="T34" fmla="*/ 0 w 531"/>
                  <a:gd name="T35" fmla="*/ 108 h 427"/>
                  <a:gd name="T36" fmla="*/ 0 w 531"/>
                  <a:gd name="T37" fmla="*/ 36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1" h="427">
                    <a:moveTo>
                      <a:pt x="219" y="0"/>
                    </a:moveTo>
                    <a:lnTo>
                      <a:pt x="219" y="90"/>
                    </a:lnTo>
                    <a:lnTo>
                      <a:pt x="332" y="90"/>
                    </a:lnTo>
                    <a:lnTo>
                      <a:pt x="332" y="256"/>
                    </a:lnTo>
                    <a:lnTo>
                      <a:pt x="430" y="256"/>
                    </a:lnTo>
                    <a:lnTo>
                      <a:pt x="430" y="256"/>
                    </a:lnTo>
                    <a:lnTo>
                      <a:pt x="502" y="319"/>
                    </a:lnTo>
                    <a:lnTo>
                      <a:pt x="502" y="256"/>
                    </a:lnTo>
                    <a:lnTo>
                      <a:pt x="531" y="256"/>
                    </a:lnTo>
                    <a:lnTo>
                      <a:pt x="531" y="0"/>
                    </a:lnTo>
                    <a:lnTo>
                      <a:pt x="219" y="0"/>
                    </a:lnTo>
                    <a:close/>
                    <a:moveTo>
                      <a:pt x="0" y="363"/>
                    </a:moveTo>
                    <a:lnTo>
                      <a:pt x="34" y="363"/>
                    </a:lnTo>
                    <a:lnTo>
                      <a:pt x="34" y="427"/>
                    </a:lnTo>
                    <a:lnTo>
                      <a:pt x="107" y="363"/>
                    </a:lnTo>
                    <a:lnTo>
                      <a:pt x="312" y="363"/>
                    </a:lnTo>
                    <a:lnTo>
                      <a:pt x="312" y="108"/>
                    </a:lnTo>
                    <a:lnTo>
                      <a:pt x="0" y="108"/>
                    </a:lnTo>
                    <a:lnTo>
                      <a:pt x="0" y="3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6" name="Freeform 255"/>
              <p:cNvSpPr>
                <a:spLocks noEditPoints="1"/>
              </p:cNvSpPr>
              <p:nvPr/>
            </p:nvSpPr>
            <p:spPr bwMode="auto">
              <a:xfrm>
                <a:off x="1021779" y="4338822"/>
                <a:ext cx="138835" cy="111644"/>
              </a:xfrm>
              <a:custGeom>
                <a:avLst/>
                <a:gdLst>
                  <a:gd name="T0" fmla="*/ 219 w 531"/>
                  <a:gd name="T1" fmla="*/ 0 h 427"/>
                  <a:gd name="T2" fmla="*/ 219 w 531"/>
                  <a:gd name="T3" fmla="*/ 90 h 427"/>
                  <a:gd name="T4" fmla="*/ 332 w 531"/>
                  <a:gd name="T5" fmla="*/ 90 h 427"/>
                  <a:gd name="T6" fmla="*/ 332 w 531"/>
                  <a:gd name="T7" fmla="*/ 256 h 427"/>
                  <a:gd name="T8" fmla="*/ 430 w 531"/>
                  <a:gd name="T9" fmla="*/ 256 h 427"/>
                  <a:gd name="T10" fmla="*/ 430 w 531"/>
                  <a:gd name="T11" fmla="*/ 256 h 427"/>
                  <a:gd name="T12" fmla="*/ 502 w 531"/>
                  <a:gd name="T13" fmla="*/ 319 h 427"/>
                  <a:gd name="T14" fmla="*/ 502 w 531"/>
                  <a:gd name="T15" fmla="*/ 256 h 427"/>
                  <a:gd name="T16" fmla="*/ 531 w 531"/>
                  <a:gd name="T17" fmla="*/ 256 h 427"/>
                  <a:gd name="T18" fmla="*/ 531 w 531"/>
                  <a:gd name="T19" fmla="*/ 0 h 427"/>
                  <a:gd name="T20" fmla="*/ 219 w 531"/>
                  <a:gd name="T21" fmla="*/ 0 h 427"/>
                  <a:gd name="T22" fmla="*/ 0 w 531"/>
                  <a:gd name="T23" fmla="*/ 363 h 427"/>
                  <a:gd name="T24" fmla="*/ 34 w 531"/>
                  <a:gd name="T25" fmla="*/ 363 h 427"/>
                  <a:gd name="T26" fmla="*/ 34 w 531"/>
                  <a:gd name="T27" fmla="*/ 427 h 427"/>
                  <a:gd name="T28" fmla="*/ 107 w 531"/>
                  <a:gd name="T29" fmla="*/ 363 h 427"/>
                  <a:gd name="T30" fmla="*/ 312 w 531"/>
                  <a:gd name="T31" fmla="*/ 363 h 427"/>
                  <a:gd name="T32" fmla="*/ 312 w 531"/>
                  <a:gd name="T33" fmla="*/ 108 h 427"/>
                  <a:gd name="T34" fmla="*/ 0 w 531"/>
                  <a:gd name="T35" fmla="*/ 108 h 427"/>
                  <a:gd name="T36" fmla="*/ 0 w 531"/>
                  <a:gd name="T37" fmla="*/ 36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1" h="427">
                    <a:moveTo>
                      <a:pt x="219" y="0"/>
                    </a:moveTo>
                    <a:lnTo>
                      <a:pt x="219" y="90"/>
                    </a:lnTo>
                    <a:lnTo>
                      <a:pt x="332" y="90"/>
                    </a:lnTo>
                    <a:lnTo>
                      <a:pt x="332" y="256"/>
                    </a:lnTo>
                    <a:lnTo>
                      <a:pt x="430" y="256"/>
                    </a:lnTo>
                    <a:lnTo>
                      <a:pt x="430" y="256"/>
                    </a:lnTo>
                    <a:lnTo>
                      <a:pt x="502" y="319"/>
                    </a:lnTo>
                    <a:lnTo>
                      <a:pt x="502" y="256"/>
                    </a:lnTo>
                    <a:lnTo>
                      <a:pt x="531" y="256"/>
                    </a:lnTo>
                    <a:lnTo>
                      <a:pt x="531" y="0"/>
                    </a:lnTo>
                    <a:lnTo>
                      <a:pt x="219" y="0"/>
                    </a:lnTo>
                    <a:close/>
                    <a:moveTo>
                      <a:pt x="0" y="363"/>
                    </a:moveTo>
                    <a:lnTo>
                      <a:pt x="34" y="363"/>
                    </a:lnTo>
                    <a:lnTo>
                      <a:pt x="34" y="427"/>
                    </a:lnTo>
                    <a:lnTo>
                      <a:pt x="107" y="363"/>
                    </a:lnTo>
                    <a:lnTo>
                      <a:pt x="312" y="363"/>
                    </a:lnTo>
                    <a:lnTo>
                      <a:pt x="312" y="108"/>
                    </a:lnTo>
                    <a:lnTo>
                      <a:pt x="0" y="108"/>
                    </a:lnTo>
                    <a:lnTo>
                      <a:pt x="0" y="3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2" name="TextBox 1"/>
            <p:cNvSpPr txBox="1"/>
            <p:nvPr/>
          </p:nvSpPr>
          <p:spPr>
            <a:xfrm>
              <a:off x="2212616" y="1840230"/>
              <a:ext cx="1874520" cy="1075248"/>
            </a:xfrm>
            <a:prstGeom prst="rect">
              <a:avLst/>
            </a:prstGeom>
            <a:solidFill>
              <a:schemeClr val="bg1"/>
            </a:solidFill>
          </p:spPr>
          <p:txBody>
            <a:bodyPr wrap="square" rtlCol="0">
              <a:noAutofit/>
            </a:bodyPr>
            <a:lstStyle/>
            <a:p>
              <a:pPr algn="ctr"/>
              <a:r>
                <a:rPr lang="en-GB" sz="1400" dirty="0"/>
                <a:t>WEB (BPM) and Mobile UI Apps</a:t>
              </a:r>
              <a:endParaRPr lang="en-US" sz="1400" dirty="0"/>
            </a:p>
          </p:txBody>
        </p:sp>
        <p:grpSp>
          <p:nvGrpSpPr>
            <p:cNvPr id="56" name="Group 55"/>
            <p:cNvGrpSpPr/>
            <p:nvPr/>
          </p:nvGrpSpPr>
          <p:grpSpPr>
            <a:xfrm>
              <a:off x="2430579" y="2398917"/>
              <a:ext cx="1438595" cy="393118"/>
              <a:chOff x="1011304" y="2355185"/>
              <a:chExt cx="1438595" cy="393118"/>
            </a:xfrm>
          </p:grpSpPr>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r="70764"/>
              <a:stretch/>
            </p:blipFill>
            <p:spPr>
              <a:xfrm>
                <a:off x="1588677" y="2357046"/>
                <a:ext cx="332607" cy="389396"/>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612" y="2361330"/>
                <a:ext cx="345287" cy="380828"/>
              </a:xfrm>
              <a:prstGeom prst="rect">
                <a:avLst/>
              </a:prstGeom>
            </p:spPr>
          </p:pic>
          <p:sp>
            <p:nvSpPr>
              <p:cNvPr id="30" name="Freeform 129"/>
              <p:cNvSpPr>
                <a:spLocks noEditPoints="1"/>
              </p:cNvSpPr>
              <p:nvPr/>
            </p:nvSpPr>
            <p:spPr bwMode="auto">
              <a:xfrm>
                <a:off x="1011304" y="2355185"/>
                <a:ext cx="394045" cy="393118"/>
              </a:xfrm>
              <a:custGeom>
                <a:avLst/>
                <a:gdLst>
                  <a:gd name="T0" fmla="*/ 372 w 418"/>
                  <a:gd name="T1" fmla="*/ 78 h 418"/>
                  <a:gd name="T2" fmla="*/ 46 w 418"/>
                  <a:gd name="T3" fmla="*/ 78 h 418"/>
                  <a:gd name="T4" fmla="*/ 0 w 418"/>
                  <a:gd name="T5" fmla="*/ 209 h 418"/>
                  <a:gd name="T6" fmla="*/ 46 w 418"/>
                  <a:gd name="T7" fmla="*/ 340 h 418"/>
                  <a:gd name="T8" fmla="*/ 372 w 418"/>
                  <a:gd name="T9" fmla="*/ 340 h 418"/>
                  <a:gd name="T10" fmla="*/ 418 w 418"/>
                  <a:gd name="T11" fmla="*/ 209 h 418"/>
                  <a:gd name="T12" fmla="*/ 58 w 418"/>
                  <a:gd name="T13" fmla="*/ 284 h 418"/>
                  <a:gd name="T14" fmla="*/ 58 w 418"/>
                  <a:gd name="T15" fmla="*/ 134 h 418"/>
                  <a:gd name="T16" fmla="*/ 83 w 418"/>
                  <a:gd name="T17" fmla="*/ 209 h 418"/>
                  <a:gd name="T18" fmla="*/ 58 w 418"/>
                  <a:gd name="T19" fmla="*/ 284 h 418"/>
                  <a:gd name="T20" fmla="*/ 98 w 418"/>
                  <a:gd name="T21" fmla="*/ 309 h 418"/>
                  <a:gd name="T22" fmla="*/ 80 w 418"/>
                  <a:gd name="T23" fmla="*/ 318 h 418"/>
                  <a:gd name="T24" fmla="*/ 80 w 418"/>
                  <a:gd name="T25" fmla="*/ 101 h 418"/>
                  <a:gd name="T26" fmla="*/ 98 w 418"/>
                  <a:gd name="T27" fmla="*/ 109 h 418"/>
                  <a:gd name="T28" fmla="*/ 137 w 418"/>
                  <a:gd name="T29" fmla="*/ 296 h 418"/>
                  <a:gd name="T30" fmla="*/ 189 w 418"/>
                  <a:gd name="T31" fmla="*/ 372 h 418"/>
                  <a:gd name="T32" fmla="*/ 127 w 418"/>
                  <a:gd name="T33" fmla="*/ 257 h 418"/>
                  <a:gd name="T34" fmla="*/ 127 w 418"/>
                  <a:gd name="T35" fmla="*/ 162 h 418"/>
                  <a:gd name="T36" fmla="*/ 189 w 418"/>
                  <a:gd name="T37" fmla="*/ 247 h 418"/>
                  <a:gd name="T38" fmla="*/ 137 w 418"/>
                  <a:gd name="T39" fmla="*/ 122 h 418"/>
                  <a:gd name="T40" fmla="*/ 189 w 418"/>
                  <a:gd name="T41" fmla="*/ 130 h 418"/>
                  <a:gd name="T42" fmla="*/ 320 w 418"/>
                  <a:gd name="T43" fmla="*/ 109 h 418"/>
                  <a:gd name="T44" fmla="*/ 338 w 418"/>
                  <a:gd name="T45" fmla="*/ 101 h 418"/>
                  <a:gd name="T46" fmla="*/ 281 w 418"/>
                  <a:gd name="T47" fmla="*/ 122 h 418"/>
                  <a:gd name="T48" fmla="*/ 229 w 418"/>
                  <a:gd name="T49" fmla="*/ 46 h 418"/>
                  <a:gd name="T50" fmla="*/ 229 w 418"/>
                  <a:gd name="T51" fmla="*/ 288 h 418"/>
                  <a:gd name="T52" fmla="*/ 229 w 418"/>
                  <a:gd name="T53" fmla="*/ 372 h 418"/>
                  <a:gd name="T54" fmla="*/ 229 w 418"/>
                  <a:gd name="T55" fmla="*/ 247 h 418"/>
                  <a:gd name="T56" fmla="*/ 290 w 418"/>
                  <a:gd name="T57" fmla="*/ 162 h 418"/>
                  <a:gd name="T58" fmla="*/ 290 w 418"/>
                  <a:gd name="T59" fmla="*/ 257 h 418"/>
                  <a:gd name="T60" fmla="*/ 320 w 418"/>
                  <a:gd name="T61" fmla="*/ 309 h 418"/>
                  <a:gd name="T62" fmla="*/ 303 w 418"/>
                  <a:gd name="T63" fmla="*/ 349 h 418"/>
                  <a:gd name="T64" fmla="*/ 330 w 418"/>
                  <a:gd name="T65" fmla="*/ 270 h 418"/>
                  <a:gd name="T66" fmla="*/ 330 w 418"/>
                  <a:gd name="T67" fmla="*/ 149 h 418"/>
                  <a:gd name="T68" fmla="*/ 378 w 418"/>
                  <a:gd name="T69" fmla="*/ 2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8" h="418">
                    <a:moveTo>
                      <a:pt x="394" y="112"/>
                    </a:moveTo>
                    <a:cubicBezTo>
                      <a:pt x="388" y="100"/>
                      <a:pt x="381" y="89"/>
                      <a:pt x="372" y="78"/>
                    </a:cubicBezTo>
                    <a:cubicBezTo>
                      <a:pt x="334" y="31"/>
                      <a:pt x="275" y="0"/>
                      <a:pt x="209" y="0"/>
                    </a:cubicBezTo>
                    <a:cubicBezTo>
                      <a:pt x="143" y="0"/>
                      <a:pt x="84" y="31"/>
                      <a:pt x="46" y="78"/>
                    </a:cubicBezTo>
                    <a:cubicBezTo>
                      <a:pt x="37" y="89"/>
                      <a:pt x="30" y="100"/>
                      <a:pt x="24" y="112"/>
                    </a:cubicBezTo>
                    <a:cubicBezTo>
                      <a:pt x="8" y="141"/>
                      <a:pt x="0" y="174"/>
                      <a:pt x="0" y="209"/>
                    </a:cubicBezTo>
                    <a:cubicBezTo>
                      <a:pt x="0" y="244"/>
                      <a:pt x="8" y="277"/>
                      <a:pt x="24" y="306"/>
                    </a:cubicBezTo>
                    <a:cubicBezTo>
                      <a:pt x="30" y="318"/>
                      <a:pt x="37" y="329"/>
                      <a:pt x="46" y="340"/>
                    </a:cubicBezTo>
                    <a:cubicBezTo>
                      <a:pt x="84" y="388"/>
                      <a:pt x="143" y="418"/>
                      <a:pt x="209" y="418"/>
                    </a:cubicBezTo>
                    <a:cubicBezTo>
                      <a:pt x="275" y="418"/>
                      <a:pt x="334" y="388"/>
                      <a:pt x="372" y="340"/>
                    </a:cubicBezTo>
                    <a:cubicBezTo>
                      <a:pt x="381" y="329"/>
                      <a:pt x="388" y="318"/>
                      <a:pt x="394" y="306"/>
                    </a:cubicBezTo>
                    <a:cubicBezTo>
                      <a:pt x="410" y="277"/>
                      <a:pt x="418" y="244"/>
                      <a:pt x="418" y="209"/>
                    </a:cubicBezTo>
                    <a:cubicBezTo>
                      <a:pt x="418" y="174"/>
                      <a:pt x="410" y="141"/>
                      <a:pt x="394" y="112"/>
                    </a:cubicBezTo>
                    <a:close/>
                    <a:moveTo>
                      <a:pt x="58" y="284"/>
                    </a:moveTo>
                    <a:cubicBezTo>
                      <a:pt x="47" y="261"/>
                      <a:pt x="40" y="236"/>
                      <a:pt x="40" y="209"/>
                    </a:cubicBezTo>
                    <a:cubicBezTo>
                      <a:pt x="40" y="182"/>
                      <a:pt x="47" y="157"/>
                      <a:pt x="58" y="134"/>
                    </a:cubicBezTo>
                    <a:cubicBezTo>
                      <a:pt x="68" y="140"/>
                      <a:pt x="78" y="144"/>
                      <a:pt x="88" y="149"/>
                    </a:cubicBezTo>
                    <a:cubicBezTo>
                      <a:pt x="85" y="168"/>
                      <a:pt x="83" y="188"/>
                      <a:pt x="83" y="209"/>
                    </a:cubicBezTo>
                    <a:cubicBezTo>
                      <a:pt x="83" y="230"/>
                      <a:pt x="85" y="251"/>
                      <a:pt x="88" y="270"/>
                    </a:cubicBezTo>
                    <a:cubicBezTo>
                      <a:pt x="78" y="274"/>
                      <a:pt x="68" y="279"/>
                      <a:pt x="58" y="284"/>
                    </a:cubicBezTo>
                    <a:close/>
                    <a:moveTo>
                      <a:pt x="80" y="318"/>
                    </a:moveTo>
                    <a:cubicBezTo>
                      <a:pt x="86" y="315"/>
                      <a:pt x="92" y="312"/>
                      <a:pt x="98" y="309"/>
                    </a:cubicBezTo>
                    <a:cubicBezTo>
                      <a:pt x="103" y="324"/>
                      <a:pt x="108" y="337"/>
                      <a:pt x="115" y="349"/>
                    </a:cubicBezTo>
                    <a:cubicBezTo>
                      <a:pt x="102" y="340"/>
                      <a:pt x="90" y="330"/>
                      <a:pt x="80" y="318"/>
                    </a:cubicBezTo>
                    <a:close/>
                    <a:moveTo>
                      <a:pt x="98" y="109"/>
                    </a:moveTo>
                    <a:cubicBezTo>
                      <a:pt x="92" y="106"/>
                      <a:pt x="86" y="104"/>
                      <a:pt x="80" y="101"/>
                    </a:cubicBezTo>
                    <a:cubicBezTo>
                      <a:pt x="90" y="88"/>
                      <a:pt x="102" y="78"/>
                      <a:pt x="115" y="69"/>
                    </a:cubicBezTo>
                    <a:cubicBezTo>
                      <a:pt x="108" y="81"/>
                      <a:pt x="103" y="95"/>
                      <a:pt x="98" y="109"/>
                    </a:cubicBezTo>
                    <a:close/>
                    <a:moveTo>
                      <a:pt x="189" y="372"/>
                    </a:moveTo>
                    <a:cubicBezTo>
                      <a:pt x="168" y="361"/>
                      <a:pt x="149" y="334"/>
                      <a:pt x="137" y="296"/>
                    </a:cubicBezTo>
                    <a:cubicBezTo>
                      <a:pt x="153" y="292"/>
                      <a:pt x="171" y="289"/>
                      <a:pt x="189" y="288"/>
                    </a:cubicBezTo>
                    <a:lnTo>
                      <a:pt x="189" y="372"/>
                    </a:lnTo>
                    <a:close/>
                    <a:moveTo>
                      <a:pt x="189" y="247"/>
                    </a:moveTo>
                    <a:cubicBezTo>
                      <a:pt x="167" y="249"/>
                      <a:pt x="147" y="252"/>
                      <a:pt x="127" y="257"/>
                    </a:cubicBezTo>
                    <a:cubicBezTo>
                      <a:pt x="125" y="242"/>
                      <a:pt x="124" y="226"/>
                      <a:pt x="124" y="209"/>
                    </a:cubicBezTo>
                    <a:cubicBezTo>
                      <a:pt x="124" y="192"/>
                      <a:pt x="125" y="176"/>
                      <a:pt x="127" y="162"/>
                    </a:cubicBezTo>
                    <a:cubicBezTo>
                      <a:pt x="147" y="167"/>
                      <a:pt x="167" y="170"/>
                      <a:pt x="189" y="171"/>
                    </a:cubicBezTo>
                    <a:lnTo>
                      <a:pt x="189" y="247"/>
                    </a:lnTo>
                    <a:close/>
                    <a:moveTo>
                      <a:pt x="189" y="130"/>
                    </a:moveTo>
                    <a:cubicBezTo>
                      <a:pt x="171" y="129"/>
                      <a:pt x="153" y="126"/>
                      <a:pt x="137" y="122"/>
                    </a:cubicBezTo>
                    <a:cubicBezTo>
                      <a:pt x="149" y="84"/>
                      <a:pt x="168" y="57"/>
                      <a:pt x="189" y="46"/>
                    </a:cubicBezTo>
                    <a:lnTo>
                      <a:pt x="189" y="130"/>
                    </a:lnTo>
                    <a:close/>
                    <a:moveTo>
                      <a:pt x="338" y="101"/>
                    </a:moveTo>
                    <a:cubicBezTo>
                      <a:pt x="332" y="104"/>
                      <a:pt x="326" y="106"/>
                      <a:pt x="320" y="109"/>
                    </a:cubicBezTo>
                    <a:cubicBezTo>
                      <a:pt x="315" y="95"/>
                      <a:pt x="309" y="81"/>
                      <a:pt x="303" y="69"/>
                    </a:cubicBezTo>
                    <a:cubicBezTo>
                      <a:pt x="316" y="78"/>
                      <a:pt x="328" y="88"/>
                      <a:pt x="338" y="101"/>
                    </a:cubicBezTo>
                    <a:close/>
                    <a:moveTo>
                      <a:pt x="229" y="46"/>
                    </a:moveTo>
                    <a:cubicBezTo>
                      <a:pt x="250" y="57"/>
                      <a:pt x="269" y="84"/>
                      <a:pt x="281" y="122"/>
                    </a:cubicBezTo>
                    <a:cubicBezTo>
                      <a:pt x="265" y="126"/>
                      <a:pt x="247" y="129"/>
                      <a:pt x="229" y="130"/>
                    </a:cubicBezTo>
                    <a:lnTo>
                      <a:pt x="229" y="46"/>
                    </a:lnTo>
                    <a:close/>
                    <a:moveTo>
                      <a:pt x="229" y="372"/>
                    </a:moveTo>
                    <a:cubicBezTo>
                      <a:pt x="229" y="288"/>
                      <a:pt x="229" y="288"/>
                      <a:pt x="229" y="288"/>
                    </a:cubicBezTo>
                    <a:cubicBezTo>
                      <a:pt x="247" y="289"/>
                      <a:pt x="265" y="292"/>
                      <a:pt x="281" y="296"/>
                    </a:cubicBezTo>
                    <a:cubicBezTo>
                      <a:pt x="269" y="334"/>
                      <a:pt x="250" y="361"/>
                      <a:pt x="229" y="372"/>
                    </a:cubicBezTo>
                    <a:close/>
                    <a:moveTo>
                      <a:pt x="290" y="257"/>
                    </a:moveTo>
                    <a:cubicBezTo>
                      <a:pt x="271" y="252"/>
                      <a:pt x="250" y="249"/>
                      <a:pt x="229" y="247"/>
                    </a:cubicBezTo>
                    <a:cubicBezTo>
                      <a:pt x="229" y="171"/>
                      <a:pt x="229" y="171"/>
                      <a:pt x="229" y="171"/>
                    </a:cubicBezTo>
                    <a:cubicBezTo>
                      <a:pt x="250" y="170"/>
                      <a:pt x="271" y="167"/>
                      <a:pt x="290" y="162"/>
                    </a:cubicBezTo>
                    <a:cubicBezTo>
                      <a:pt x="293" y="176"/>
                      <a:pt x="294" y="192"/>
                      <a:pt x="294" y="209"/>
                    </a:cubicBezTo>
                    <a:cubicBezTo>
                      <a:pt x="294" y="226"/>
                      <a:pt x="293" y="242"/>
                      <a:pt x="290" y="257"/>
                    </a:cubicBezTo>
                    <a:close/>
                    <a:moveTo>
                      <a:pt x="303" y="349"/>
                    </a:moveTo>
                    <a:cubicBezTo>
                      <a:pt x="309" y="337"/>
                      <a:pt x="315" y="324"/>
                      <a:pt x="320" y="309"/>
                    </a:cubicBezTo>
                    <a:cubicBezTo>
                      <a:pt x="326" y="312"/>
                      <a:pt x="332" y="315"/>
                      <a:pt x="338" y="318"/>
                    </a:cubicBezTo>
                    <a:cubicBezTo>
                      <a:pt x="328" y="330"/>
                      <a:pt x="316" y="340"/>
                      <a:pt x="303" y="349"/>
                    </a:cubicBezTo>
                    <a:close/>
                    <a:moveTo>
                      <a:pt x="360" y="284"/>
                    </a:moveTo>
                    <a:cubicBezTo>
                      <a:pt x="350" y="279"/>
                      <a:pt x="340" y="274"/>
                      <a:pt x="330" y="270"/>
                    </a:cubicBezTo>
                    <a:cubicBezTo>
                      <a:pt x="333" y="251"/>
                      <a:pt x="335" y="230"/>
                      <a:pt x="335" y="209"/>
                    </a:cubicBezTo>
                    <a:cubicBezTo>
                      <a:pt x="335" y="188"/>
                      <a:pt x="333" y="168"/>
                      <a:pt x="330" y="149"/>
                    </a:cubicBezTo>
                    <a:cubicBezTo>
                      <a:pt x="340" y="144"/>
                      <a:pt x="350" y="140"/>
                      <a:pt x="360" y="134"/>
                    </a:cubicBezTo>
                    <a:cubicBezTo>
                      <a:pt x="371" y="157"/>
                      <a:pt x="378" y="182"/>
                      <a:pt x="378" y="209"/>
                    </a:cubicBezTo>
                    <a:cubicBezTo>
                      <a:pt x="378" y="236"/>
                      <a:pt x="371" y="261"/>
                      <a:pt x="360" y="2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sp>
        <p:nvSpPr>
          <p:cNvPr id="118" name="Title 117"/>
          <p:cNvSpPr>
            <a:spLocks noGrp="1"/>
          </p:cNvSpPr>
          <p:nvPr>
            <p:ph type="title"/>
          </p:nvPr>
        </p:nvSpPr>
        <p:spPr>
          <a:xfrm>
            <a:off x="685800" y="639763"/>
            <a:ext cx="13258800" cy="503237"/>
          </a:xfrm>
        </p:spPr>
        <p:txBody>
          <a:bodyPr>
            <a:noAutofit/>
          </a:bodyPr>
          <a:lstStyle/>
          <a:p>
            <a:r>
              <a:rPr lang="en-IN" sz="4000" dirty="0"/>
              <a:t>TestMagic</a:t>
            </a:r>
            <a:r>
              <a:rPr lang="en-IN" sz="4000" baseline="30000" dirty="0"/>
              <a:t>TM</a:t>
            </a:r>
            <a:r>
              <a:rPr lang="en-IN" sz="4000" dirty="0"/>
              <a:t> 6.x - Continuous Testing / BDD Capability</a:t>
            </a:r>
            <a:br>
              <a:rPr lang="en-IN" sz="4000" dirty="0"/>
            </a:br>
            <a:endParaRPr lang="en-US" altLang="en-US" sz="4000" dirty="0"/>
          </a:p>
        </p:txBody>
      </p:sp>
      <p:sp>
        <p:nvSpPr>
          <p:cNvPr id="42" name="TextBox 41"/>
          <p:cNvSpPr txBox="1"/>
          <p:nvPr/>
        </p:nvSpPr>
        <p:spPr>
          <a:xfrm>
            <a:off x="10543264" y="1905545"/>
            <a:ext cx="1874520" cy="2617093"/>
          </a:xfrm>
          <a:prstGeom prst="rect">
            <a:avLst/>
          </a:prstGeom>
          <a:solidFill>
            <a:schemeClr val="bg1"/>
          </a:solidFill>
        </p:spPr>
        <p:txBody>
          <a:bodyPr wrap="square" rtlCol="0">
            <a:noAutofit/>
          </a:bodyPr>
          <a:lstStyle/>
          <a:p>
            <a:endParaRPr lang="en-US" sz="1400" dirty="0"/>
          </a:p>
        </p:txBody>
      </p:sp>
      <p:sp>
        <p:nvSpPr>
          <p:cNvPr id="46" name="TextBox 45"/>
          <p:cNvSpPr txBox="1"/>
          <p:nvPr/>
        </p:nvSpPr>
        <p:spPr>
          <a:xfrm>
            <a:off x="10543264" y="4686897"/>
            <a:ext cx="1874520" cy="2617093"/>
          </a:xfrm>
          <a:prstGeom prst="rect">
            <a:avLst/>
          </a:prstGeom>
          <a:solidFill>
            <a:schemeClr val="bg1"/>
          </a:solidFill>
        </p:spPr>
        <p:txBody>
          <a:bodyPr wrap="square" rtlCol="0">
            <a:noAutofit/>
          </a:bodyPr>
          <a:lstStyle/>
          <a:p>
            <a:endParaRPr lang="en-US" sz="1400" dirty="0"/>
          </a:p>
        </p:txBody>
      </p:sp>
      <p:sp>
        <p:nvSpPr>
          <p:cNvPr id="19" name="Freeform 259"/>
          <p:cNvSpPr>
            <a:spLocks noEditPoints="1"/>
          </p:cNvSpPr>
          <p:nvPr/>
        </p:nvSpPr>
        <p:spPr bwMode="auto">
          <a:xfrm>
            <a:off x="11245222" y="6045627"/>
            <a:ext cx="470605" cy="470606"/>
          </a:xfrm>
          <a:custGeom>
            <a:avLst/>
            <a:gdLst>
              <a:gd name="T0" fmla="*/ 1056 w 1056"/>
              <a:gd name="T1" fmla="*/ 0 h 1056"/>
              <a:gd name="T2" fmla="*/ 1056 w 1056"/>
              <a:gd name="T3" fmla="*/ 864 h 1056"/>
              <a:gd name="T4" fmla="*/ 672 w 1056"/>
              <a:gd name="T5" fmla="*/ 864 h 1056"/>
              <a:gd name="T6" fmla="*/ 528 w 1056"/>
              <a:gd name="T7" fmla="*/ 1056 h 1056"/>
              <a:gd name="T8" fmla="*/ 384 w 1056"/>
              <a:gd name="T9" fmla="*/ 864 h 1056"/>
              <a:gd name="T10" fmla="*/ 0 w 1056"/>
              <a:gd name="T11" fmla="*/ 864 h 1056"/>
              <a:gd name="T12" fmla="*/ 0 w 1056"/>
              <a:gd name="T13" fmla="*/ 0 h 1056"/>
              <a:gd name="T14" fmla="*/ 1056 w 1056"/>
              <a:gd name="T15" fmla="*/ 0 h 1056"/>
              <a:gd name="T16" fmla="*/ 288 w 1056"/>
              <a:gd name="T17" fmla="*/ 432 h 1056"/>
              <a:gd name="T18" fmla="*/ 240 w 1056"/>
              <a:gd name="T19" fmla="*/ 384 h 1056"/>
              <a:gd name="T20" fmla="*/ 192 w 1056"/>
              <a:gd name="T21" fmla="*/ 432 h 1056"/>
              <a:gd name="T22" fmla="*/ 192 w 1056"/>
              <a:gd name="T23" fmla="*/ 480 h 1056"/>
              <a:gd name="T24" fmla="*/ 288 w 1056"/>
              <a:gd name="T25" fmla="*/ 480 h 1056"/>
              <a:gd name="T26" fmla="*/ 288 w 1056"/>
              <a:gd name="T27" fmla="*/ 432 h 1056"/>
              <a:gd name="T28" fmla="*/ 864 w 1056"/>
              <a:gd name="T29" fmla="*/ 432 h 1056"/>
              <a:gd name="T30" fmla="*/ 816 w 1056"/>
              <a:gd name="T31" fmla="*/ 384 h 1056"/>
              <a:gd name="T32" fmla="*/ 768 w 1056"/>
              <a:gd name="T33" fmla="*/ 432 h 1056"/>
              <a:gd name="T34" fmla="*/ 768 w 1056"/>
              <a:gd name="T35" fmla="*/ 480 h 1056"/>
              <a:gd name="T36" fmla="*/ 864 w 1056"/>
              <a:gd name="T37" fmla="*/ 480 h 1056"/>
              <a:gd name="T38" fmla="*/ 864 w 1056"/>
              <a:gd name="T39" fmla="*/ 432 h 1056"/>
              <a:gd name="T40" fmla="*/ 672 w 1056"/>
              <a:gd name="T41" fmla="*/ 432 h 1056"/>
              <a:gd name="T42" fmla="*/ 624 w 1056"/>
              <a:gd name="T43" fmla="*/ 384 h 1056"/>
              <a:gd name="T44" fmla="*/ 576 w 1056"/>
              <a:gd name="T45" fmla="*/ 432 h 1056"/>
              <a:gd name="T46" fmla="*/ 576 w 1056"/>
              <a:gd name="T47" fmla="*/ 480 h 1056"/>
              <a:gd name="T48" fmla="*/ 672 w 1056"/>
              <a:gd name="T49" fmla="*/ 480 h 1056"/>
              <a:gd name="T50" fmla="*/ 672 w 1056"/>
              <a:gd name="T51" fmla="*/ 432 h 1056"/>
              <a:gd name="T52" fmla="*/ 480 w 1056"/>
              <a:gd name="T53" fmla="*/ 432 h 1056"/>
              <a:gd name="T54" fmla="*/ 432 w 1056"/>
              <a:gd name="T55" fmla="*/ 384 h 1056"/>
              <a:gd name="T56" fmla="*/ 384 w 1056"/>
              <a:gd name="T57" fmla="*/ 432 h 1056"/>
              <a:gd name="T58" fmla="*/ 384 w 1056"/>
              <a:gd name="T59" fmla="*/ 480 h 1056"/>
              <a:gd name="T60" fmla="*/ 480 w 1056"/>
              <a:gd name="T61" fmla="*/ 480 h 1056"/>
              <a:gd name="T62" fmla="*/ 480 w 1056"/>
              <a:gd name="T63" fmla="*/ 432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6" h="1056">
                <a:moveTo>
                  <a:pt x="1056" y="0"/>
                </a:moveTo>
                <a:cubicBezTo>
                  <a:pt x="1056" y="864"/>
                  <a:pt x="1056" y="864"/>
                  <a:pt x="1056" y="864"/>
                </a:cubicBezTo>
                <a:cubicBezTo>
                  <a:pt x="672" y="864"/>
                  <a:pt x="672" y="864"/>
                  <a:pt x="672" y="864"/>
                </a:cubicBezTo>
                <a:cubicBezTo>
                  <a:pt x="528" y="1056"/>
                  <a:pt x="528" y="1056"/>
                  <a:pt x="528" y="1056"/>
                </a:cubicBezTo>
                <a:cubicBezTo>
                  <a:pt x="384" y="864"/>
                  <a:pt x="384" y="864"/>
                  <a:pt x="384" y="864"/>
                </a:cubicBezTo>
                <a:cubicBezTo>
                  <a:pt x="0" y="864"/>
                  <a:pt x="0" y="864"/>
                  <a:pt x="0" y="864"/>
                </a:cubicBezTo>
                <a:cubicBezTo>
                  <a:pt x="0" y="0"/>
                  <a:pt x="0" y="0"/>
                  <a:pt x="0" y="0"/>
                </a:cubicBezTo>
                <a:lnTo>
                  <a:pt x="1056" y="0"/>
                </a:lnTo>
                <a:close/>
                <a:moveTo>
                  <a:pt x="288" y="432"/>
                </a:moveTo>
                <a:cubicBezTo>
                  <a:pt x="288" y="405"/>
                  <a:pt x="267" y="384"/>
                  <a:pt x="240" y="384"/>
                </a:cubicBezTo>
                <a:cubicBezTo>
                  <a:pt x="213" y="384"/>
                  <a:pt x="192" y="405"/>
                  <a:pt x="192" y="432"/>
                </a:cubicBezTo>
                <a:cubicBezTo>
                  <a:pt x="192" y="480"/>
                  <a:pt x="192" y="480"/>
                  <a:pt x="192" y="480"/>
                </a:cubicBezTo>
                <a:cubicBezTo>
                  <a:pt x="288" y="480"/>
                  <a:pt x="288" y="480"/>
                  <a:pt x="288" y="480"/>
                </a:cubicBezTo>
                <a:lnTo>
                  <a:pt x="288" y="432"/>
                </a:lnTo>
                <a:close/>
                <a:moveTo>
                  <a:pt x="864" y="432"/>
                </a:moveTo>
                <a:cubicBezTo>
                  <a:pt x="864" y="405"/>
                  <a:pt x="843" y="384"/>
                  <a:pt x="816" y="384"/>
                </a:cubicBezTo>
                <a:cubicBezTo>
                  <a:pt x="790" y="384"/>
                  <a:pt x="768" y="405"/>
                  <a:pt x="768" y="432"/>
                </a:cubicBezTo>
                <a:cubicBezTo>
                  <a:pt x="768" y="480"/>
                  <a:pt x="768" y="480"/>
                  <a:pt x="768" y="480"/>
                </a:cubicBezTo>
                <a:cubicBezTo>
                  <a:pt x="864" y="480"/>
                  <a:pt x="864" y="480"/>
                  <a:pt x="864" y="480"/>
                </a:cubicBezTo>
                <a:lnTo>
                  <a:pt x="864" y="432"/>
                </a:lnTo>
                <a:close/>
                <a:moveTo>
                  <a:pt x="672" y="432"/>
                </a:moveTo>
                <a:cubicBezTo>
                  <a:pt x="672" y="405"/>
                  <a:pt x="651" y="384"/>
                  <a:pt x="624" y="384"/>
                </a:cubicBezTo>
                <a:cubicBezTo>
                  <a:pt x="598" y="384"/>
                  <a:pt x="576" y="405"/>
                  <a:pt x="576" y="432"/>
                </a:cubicBezTo>
                <a:cubicBezTo>
                  <a:pt x="576" y="480"/>
                  <a:pt x="576" y="480"/>
                  <a:pt x="576" y="480"/>
                </a:cubicBezTo>
                <a:cubicBezTo>
                  <a:pt x="672" y="480"/>
                  <a:pt x="672" y="480"/>
                  <a:pt x="672" y="480"/>
                </a:cubicBezTo>
                <a:lnTo>
                  <a:pt x="672" y="432"/>
                </a:lnTo>
                <a:close/>
                <a:moveTo>
                  <a:pt x="480" y="432"/>
                </a:moveTo>
                <a:cubicBezTo>
                  <a:pt x="480" y="405"/>
                  <a:pt x="459" y="384"/>
                  <a:pt x="432" y="384"/>
                </a:cubicBezTo>
                <a:cubicBezTo>
                  <a:pt x="406" y="384"/>
                  <a:pt x="384" y="405"/>
                  <a:pt x="384" y="432"/>
                </a:cubicBezTo>
                <a:cubicBezTo>
                  <a:pt x="384" y="480"/>
                  <a:pt x="384" y="480"/>
                  <a:pt x="384" y="480"/>
                </a:cubicBezTo>
                <a:cubicBezTo>
                  <a:pt x="480" y="480"/>
                  <a:pt x="480" y="480"/>
                  <a:pt x="480" y="480"/>
                </a:cubicBezTo>
                <a:lnTo>
                  <a:pt x="480" y="4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0" name="Freeform 19"/>
          <p:cNvSpPr>
            <a:spLocks/>
          </p:cNvSpPr>
          <p:nvPr/>
        </p:nvSpPr>
        <p:spPr bwMode="auto">
          <a:xfrm>
            <a:off x="11226609" y="5458823"/>
            <a:ext cx="507831" cy="384256"/>
          </a:xfrm>
          <a:custGeom>
            <a:avLst/>
            <a:gdLst>
              <a:gd name="connsiteX0" fmla="*/ 0 w 893763"/>
              <a:gd name="connsiteY0" fmla="*/ 103188 h 676276"/>
              <a:gd name="connsiteX1" fmla="*/ 447675 w 893763"/>
              <a:gd name="connsiteY1" fmla="*/ 479426 h 676276"/>
              <a:gd name="connsiteX2" fmla="*/ 893763 w 893763"/>
              <a:gd name="connsiteY2" fmla="*/ 103188 h 676276"/>
              <a:gd name="connsiteX3" fmla="*/ 893763 w 893763"/>
              <a:gd name="connsiteY3" fmla="*/ 676276 h 676276"/>
              <a:gd name="connsiteX4" fmla="*/ 0 w 893763"/>
              <a:gd name="connsiteY4" fmla="*/ 676276 h 676276"/>
              <a:gd name="connsiteX5" fmla="*/ 0 w 893763"/>
              <a:gd name="connsiteY5" fmla="*/ 0 h 676276"/>
              <a:gd name="connsiteX6" fmla="*/ 893763 w 893763"/>
              <a:gd name="connsiteY6" fmla="*/ 0 h 676276"/>
              <a:gd name="connsiteX7" fmla="*/ 447675 w 893763"/>
              <a:gd name="connsiteY7" fmla="*/ 376238 h 67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763" h="676276">
                <a:moveTo>
                  <a:pt x="0" y="103188"/>
                </a:moveTo>
                <a:lnTo>
                  <a:pt x="447675" y="479426"/>
                </a:lnTo>
                <a:lnTo>
                  <a:pt x="893763" y="103188"/>
                </a:lnTo>
                <a:lnTo>
                  <a:pt x="893763" y="676276"/>
                </a:lnTo>
                <a:lnTo>
                  <a:pt x="0" y="676276"/>
                </a:lnTo>
                <a:close/>
                <a:moveTo>
                  <a:pt x="0" y="0"/>
                </a:moveTo>
                <a:lnTo>
                  <a:pt x="893763" y="0"/>
                </a:lnTo>
                <a:lnTo>
                  <a:pt x="447675" y="3762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21" name="Freeform 68"/>
          <p:cNvSpPr>
            <a:spLocks noEditPoints="1"/>
          </p:cNvSpPr>
          <p:nvPr/>
        </p:nvSpPr>
        <p:spPr bwMode="auto">
          <a:xfrm>
            <a:off x="11245773" y="4786772"/>
            <a:ext cx="469503" cy="469503"/>
          </a:xfrm>
          <a:custGeom>
            <a:avLst/>
            <a:gdLst>
              <a:gd name="T0" fmla="*/ 1152 w 1152"/>
              <a:gd name="T1" fmla="*/ 960 h 1152"/>
              <a:gd name="T2" fmla="*/ 960 w 1152"/>
              <a:gd name="T3" fmla="*/ 1152 h 1152"/>
              <a:gd name="T4" fmla="*/ 624 w 1152"/>
              <a:gd name="T5" fmla="*/ 816 h 1152"/>
              <a:gd name="T6" fmla="*/ 672 w 1152"/>
              <a:gd name="T7" fmla="*/ 768 h 1152"/>
              <a:gd name="T8" fmla="*/ 603 w 1152"/>
              <a:gd name="T9" fmla="*/ 699 h 1152"/>
              <a:gd name="T10" fmla="*/ 384 w 1152"/>
              <a:gd name="T11" fmla="*/ 768 h 1152"/>
              <a:gd name="T12" fmla="*/ 0 w 1152"/>
              <a:gd name="T13" fmla="*/ 384 h 1152"/>
              <a:gd name="T14" fmla="*/ 384 w 1152"/>
              <a:gd name="T15" fmla="*/ 0 h 1152"/>
              <a:gd name="T16" fmla="*/ 768 w 1152"/>
              <a:gd name="T17" fmla="*/ 384 h 1152"/>
              <a:gd name="T18" fmla="*/ 699 w 1152"/>
              <a:gd name="T19" fmla="*/ 603 h 1152"/>
              <a:gd name="T20" fmla="*/ 768 w 1152"/>
              <a:gd name="T21" fmla="*/ 672 h 1152"/>
              <a:gd name="T22" fmla="*/ 816 w 1152"/>
              <a:gd name="T23" fmla="*/ 624 h 1152"/>
              <a:gd name="T24" fmla="*/ 1152 w 1152"/>
              <a:gd name="T25" fmla="*/ 960 h 1152"/>
              <a:gd name="T26" fmla="*/ 384 w 1152"/>
              <a:gd name="T27" fmla="*/ 192 h 1152"/>
              <a:gd name="T28" fmla="*/ 192 w 1152"/>
              <a:gd name="T29" fmla="*/ 384 h 1152"/>
              <a:gd name="T30" fmla="*/ 384 w 1152"/>
              <a:gd name="T31" fmla="*/ 576 h 1152"/>
              <a:gd name="T32" fmla="*/ 576 w 1152"/>
              <a:gd name="T33" fmla="*/ 384 h 1152"/>
              <a:gd name="T34" fmla="*/ 384 w 1152"/>
              <a:gd name="T35" fmla="*/ 19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2" h="1152">
                <a:moveTo>
                  <a:pt x="1152" y="960"/>
                </a:moveTo>
                <a:cubicBezTo>
                  <a:pt x="960" y="1152"/>
                  <a:pt x="960" y="1152"/>
                  <a:pt x="960" y="1152"/>
                </a:cubicBezTo>
                <a:cubicBezTo>
                  <a:pt x="624" y="816"/>
                  <a:pt x="624" y="816"/>
                  <a:pt x="624" y="816"/>
                </a:cubicBezTo>
                <a:cubicBezTo>
                  <a:pt x="672" y="768"/>
                  <a:pt x="672" y="768"/>
                  <a:pt x="672" y="768"/>
                </a:cubicBezTo>
                <a:cubicBezTo>
                  <a:pt x="603" y="699"/>
                  <a:pt x="603" y="699"/>
                  <a:pt x="603" y="699"/>
                </a:cubicBezTo>
                <a:cubicBezTo>
                  <a:pt x="541" y="743"/>
                  <a:pt x="466" y="768"/>
                  <a:pt x="384" y="768"/>
                </a:cubicBezTo>
                <a:cubicBezTo>
                  <a:pt x="172" y="768"/>
                  <a:pt x="0" y="596"/>
                  <a:pt x="0" y="384"/>
                </a:cubicBezTo>
                <a:cubicBezTo>
                  <a:pt x="0" y="172"/>
                  <a:pt x="172" y="0"/>
                  <a:pt x="384" y="0"/>
                </a:cubicBezTo>
                <a:cubicBezTo>
                  <a:pt x="596" y="0"/>
                  <a:pt x="768" y="172"/>
                  <a:pt x="768" y="384"/>
                </a:cubicBezTo>
                <a:cubicBezTo>
                  <a:pt x="768" y="466"/>
                  <a:pt x="743" y="541"/>
                  <a:pt x="699" y="603"/>
                </a:cubicBezTo>
                <a:cubicBezTo>
                  <a:pt x="768" y="672"/>
                  <a:pt x="768" y="672"/>
                  <a:pt x="768" y="672"/>
                </a:cubicBezTo>
                <a:cubicBezTo>
                  <a:pt x="816" y="624"/>
                  <a:pt x="816" y="624"/>
                  <a:pt x="816" y="624"/>
                </a:cubicBezTo>
                <a:lnTo>
                  <a:pt x="1152" y="960"/>
                </a:lnTo>
                <a:close/>
                <a:moveTo>
                  <a:pt x="384" y="192"/>
                </a:moveTo>
                <a:cubicBezTo>
                  <a:pt x="278" y="192"/>
                  <a:pt x="192" y="278"/>
                  <a:pt x="192" y="384"/>
                </a:cubicBezTo>
                <a:cubicBezTo>
                  <a:pt x="192" y="490"/>
                  <a:pt x="278" y="576"/>
                  <a:pt x="384" y="576"/>
                </a:cubicBezTo>
                <a:cubicBezTo>
                  <a:pt x="490" y="576"/>
                  <a:pt x="576" y="490"/>
                  <a:pt x="576" y="384"/>
                </a:cubicBezTo>
                <a:cubicBezTo>
                  <a:pt x="576" y="278"/>
                  <a:pt x="490" y="192"/>
                  <a:pt x="384" y="19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TextBox 31"/>
          <p:cNvSpPr txBox="1"/>
          <p:nvPr/>
        </p:nvSpPr>
        <p:spPr>
          <a:xfrm>
            <a:off x="4119423" y="4648746"/>
            <a:ext cx="849026" cy="533400"/>
          </a:xfrm>
          <a:prstGeom prst="rect">
            <a:avLst/>
          </a:prstGeom>
          <a:noFill/>
        </p:spPr>
        <p:txBody>
          <a:bodyPr wrap="square" rtlCol="0">
            <a:noAutofit/>
          </a:bodyPr>
          <a:lstStyle/>
          <a:p>
            <a:pPr algn="ctr"/>
            <a:r>
              <a:rPr lang="en-GB" sz="1400" dirty="0"/>
              <a:t>Middle Level Testing</a:t>
            </a:r>
            <a:endParaRPr lang="en-US" sz="1400" dirty="0"/>
          </a:p>
        </p:txBody>
      </p:sp>
      <p:grpSp>
        <p:nvGrpSpPr>
          <p:cNvPr id="165" name="Group 164"/>
          <p:cNvGrpSpPr/>
          <p:nvPr/>
        </p:nvGrpSpPr>
        <p:grpSpPr>
          <a:xfrm>
            <a:off x="4806911" y="3410862"/>
            <a:ext cx="1250364" cy="1016971"/>
            <a:chOff x="4064586" y="3524619"/>
            <a:chExt cx="1250364" cy="1016971"/>
          </a:xfrm>
        </p:grpSpPr>
        <p:sp>
          <p:nvSpPr>
            <p:cNvPr id="22" name="Freeform 324"/>
            <p:cNvSpPr>
              <a:spLocks noEditPoints="1"/>
            </p:cNvSpPr>
            <p:nvPr/>
          </p:nvSpPr>
          <p:spPr bwMode="auto">
            <a:xfrm>
              <a:off x="4440692" y="3524619"/>
              <a:ext cx="498153" cy="499322"/>
            </a:xfrm>
            <a:custGeom>
              <a:avLst/>
              <a:gdLst>
                <a:gd name="T0" fmla="*/ 809 w 1145"/>
                <a:gd name="T1" fmla="*/ 905 h 1145"/>
                <a:gd name="T2" fmla="*/ 809 w 1145"/>
                <a:gd name="T3" fmla="*/ 713 h 1145"/>
                <a:gd name="T4" fmla="*/ 1145 w 1145"/>
                <a:gd name="T5" fmla="*/ 857 h 1145"/>
                <a:gd name="T6" fmla="*/ 1044 w 1145"/>
                <a:gd name="T7" fmla="*/ 761 h 1145"/>
                <a:gd name="T8" fmla="*/ 1081 w 1145"/>
                <a:gd name="T9" fmla="*/ 605 h 1145"/>
                <a:gd name="T10" fmla="*/ 941 w 1145"/>
                <a:gd name="T11" fmla="*/ 609 h 1145"/>
                <a:gd name="T12" fmla="*/ 857 w 1145"/>
                <a:gd name="T13" fmla="*/ 473 h 1145"/>
                <a:gd name="T14" fmla="*/ 761 w 1145"/>
                <a:gd name="T15" fmla="*/ 574 h 1145"/>
                <a:gd name="T16" fmla="*/ 605 w 1145"/>
                <a:gd name="T17" fmla="*/ 537 h 1145"/>
                <a:gd name="T18" fmla="*/ 609 w 1145"/>
                <a:gd name="T19" fmla="*/ 677 h 1145"/>
                <a:gd name="T20" fmla="*/ 473 w 1145"/>
                <a:gd name="T21" fmla="*/ 761 h 1145"/>
                <a:gd name="T22" fmla="*/ 574 w 1145"/>
                <a:gd name="T23" fmla="*/ 857 h 1145"/>
                <a:gd name="T24" fmla="*/ 537 w 1145"/>
                <a:gd name="T25" fmla="*/ 1013 h 1145"/>
                <a:gd name="T26" fmla="*/ 677 w 1145"/>
                <a:gd name="T27" fmla="*/ 1009 h 1145"/>
                <a:gd name="T28" fmla="*/ 761 w 1145"/>
                <a:gd name="T29" fmla="*/ 1145 h 1145"/>
                <a:gd name="T30" fmla="*/ 857 w 1145"/>
                <a:gd name="T31" fmla="*/ 1044 h 1145"/>
                <a:gd name="T32" fmla="*/ 1013 w 1145"/>
                <a:gd name="T33" fmla="*/ 1081 h 1145"/>
                <a:gd name="T34" fmla="*/ 1009 w 1145"/>
                <a:gd name="T35" fmla="*/ 941 h 1145"/>
                <a:gd name="T36" fmla="*/ 1145 w 1145"/>
                <a:gd name="T37" fmla="*/ 857 h 1145"/>
                <a:gd name="T38" fmla="*/ 658 w 1145"/>
                <a:gd name="T39" fmla="*/ 413 h 1145"/>
                <a:gd name="T40" fmla="*/ 528 w 1145"/>
                <a:gd name="T41" fmla="*/ 463 h 1145"/>
                <a:gd name="T42" fmla="*/ 502 w 1145"/>
                <a:gd name="T43" fmla="*/ 621 h 1145"/>
                <a:gd name="T44" fmla="*/ 375 w 1145"/>
                <a:gd name="T45" fmla="*/ 565 h 1145"/>
                <a:gd name="T46" fmla="*/ 283 w 1145"/>
                <a:gd name="T47" fmla="*/ 565 h 1145"/>
                <a:gd name="T48" fmla="*/ 156 w 1145"/>
                <a:gd name="T49" fmla="*/ 621 h 1145"/>
                <a:gd name="T50" fmla="*/ 130 w 1145"/>
                <a:gd name="T51" fmla="*/ 463 h 1145"/>
                <a:gd name="T52" fmla="*/ 0 w 1145"/>
                <a:gd name="T53" fmla="*/ 413 h 1145"/>
                <a:gd name="T54" fmla="*/ 89 w 1145"/>
                <a:gd name="T55" fmla="*/ 329 h 1145"/>
                <a:gd name="T56" fmla="*/ 0 w 1145"/>
                <a:gd name="T57" fmla="*/ 245 h 1145"/>
                <a:gd name="T58" fmla="*/ 130 w 1145"/>
                <a:gd name="T59" fmla="*/ 195 h 1145"/>
                <a:gd name="T60" fmla="*/ 156 w 1145"/>
                <a:gd name="T61" fmla="*/ 37 h 1145"/>
                <a:gd name="T62" fmla="*/ 283 w 1145"/>
                <a:gd name="T63" fmla="*/ 93 h 1145"/>
                <a:gd name="T64" fmla="*/ 375 w 1145"/>
                <a:gd name="T65" fmla="*/ 93 h 1145"/>
                <a:gd name="T66" fmla="*/ 502 w 1145"/>
                <a:gd name="T67" fmla="*/ 37 h 1145"/>
                <a:gd name="T68" fmla="*/ 528 w 1145"/>
                <a:gd name="T69" fmla="*/ 195 h 1145"/>
                <a:gd name="T70" fmla="*/ 658 w 1145"/>
                <a:gd name="T71" fmla="*/ 245 h 1145"/>
                <a:gd name="T72" fmla="*/ 569 w 1145"/>
                <a:gd name="T73" fmla="*/ 329 h 1145"/>
                <a:gd name="T74" fmla="*/ 329 w 1145"/>
                <a:gd name="T75" fmla="*/ 233 h 1145"/>
                <a:gd name="T76" fmla="*/ 329 w 1145"/>
                <a:gd name="T77" fmla="*/ 425 h 1145"/>
                <a:gd name="T78" fmla="*/ 329 w 1145"/>
                <a:gd name="T79" fmla="*/ 23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5" h="1145">
                  <a:moveTo>
                    <a:pt x="905" y="809"/>
                  </a:moveTo>
                  <a:cubicBezTo>
                    <a:pt x="905" y="862"/>
                    <a:pt x="862" y="905"/>
                    <a:pt x="809" y="905"/>
                  </a:cubicBezTo>
                  <a:cubicBezTo>
                    <a:pt x="756" y="905"/>
                    <a:pt x="713" y="862"/>
                    <a:pt x="713" y="809"/>
                  </a:cubicBezTo>
                  <a:cubicBezTo>
                    <a:pt x="713" y="756"/>
                    <a:pt x="756" y="713"/>
                    <a:pt x="809" y="713"/>
                  </a:cubicBezTo>
                  <a:cubicBezTo>
                    <a:pt x="862" y="713"/>
                    <a:pt x="905" y="756"/>
                    <a:pt x="905" y="809"/>
                  </a:cubicBezTo>
                  <a:close/>
                  <a:moveTo>
                    <a:pt x="1145" y="857"/>
                  </a:moveTo>
                  <a:cubicBezTo>
                    <a:pt x="1145" y="761"/>
                    <a:pt x="1145" y="761"/>
                    <a:pt x="1145" y="761"/>
                  </a:cubicBezTo>
                  <a:cubicBezTo>
                    <a:pt x="1044" y="761"/>
                    <a:pt x="1044" y="761"/>
                    <a:pt x="1044" y="761"/>
                  </a:cubicBezTo>
                  <a:cubicBezTo>
                    <a:pt x="1038" y="730"/>
                    <a:pt x="1026" y="702"/>
                    <a:pt x="1009" y="677"/>
                  </a:cubicBezTo>
                  <a:cubicBezTo>
                    <a:pt x="1081" y="605"/>
                    <a:pt x="1081" y="605"/>
                    <a:pt x="1081" y="605"/>
                  </a:cubicBezTo>
                  <a:cubicBezTo>
                    <a:pt x="1013" y="537"/>
                    <a:pt x="1013" y="537"/>
                    <a:pt x="1013" y="537"/>
                  </a:cubicBezTo>
                  <a:cubicBezTo>
                    <a:pt x="941" y="609"/>
                    <a:pt x="941" y="609"/>
                    <a:pt x="941" y="609"/>
                  </a:cubicBezTo>
                  <a:cubicBezTo>
                    <a:pt x="916" y="592"/>
                    <a:pt x="888" y="580"/>
                    <a:pt x="857" y="574"/>
                  </a:cubicBezTo>
                  <a:cubicBezTo>
                    <a:pt x="857" y="473"/>
                    <a:pt x="857" y="473"/>
                    <a:pt x="857" y="473"/>
                  </a:cubicBezTo>
                  <a:cubicBezTo>
                    <a:pt x="761" y="473"/>
                    <a:pt x="761" y="473"/>
                    <a:pt x="761" y="473"/>
                  </a:cubicBezTo>
                  <a:cubicBezTo>
                    <a:pt x="761" y="574"/>
                    <a:pt x="761" y="574"/>
                    <a:pt x="761" y="574"/>
                  </a:cubicBezTo>
                  <a:cubicBezTo>
                    <a:pt x="730" y="580"/>
                    <a:pt x="702" y="592"/>
                    <a:pt x="677" y="609"/>
                  </a:cubicBezTo>
                  <a:cubicBezTo>
                    <a:pt x="605" y="537"/>
                    <a:pt x="605" y="537"/>
                    <a:pt x="605" y="537"/>
                  </a:cubicBezTo>
                  <a:cubicBezTo>
                    <a:pt x="537" y="605"/>
                    <a:pt x="537" y="605"/>
                    <a:pt x="537" y="605"/>
                  </a:cubicBezTo>
                  <a:cubicBezTo>
                    <a:pt x="609" y="677"/>
                    <a:pt x="609" y="677"/>
                    <a:pt x="609" y="677"/>
                  </a:cubicBezTo>
                  <a:cubicBezTo>
                    <a:pt x="592" y="702"/>
                    <a:pt x="580" y="730"/>
                    <a:pt x="574" y="761"/>
                  </a:cubicBezTo>
                  <a:cubicBezTo>
                    <a:pt x="473" y="761"/>
                    <a:pt x="473" y="761"/>
                    <a:pt x="473" y="761"/>
                  </a:cubicBezTo>
                  <a:cubicBezTo>
                    <a:pt x="473" y="857"/>
                    <a:pt x="473" y="857"/>
                    <a:pt x="473" y="857"/>
                  </a:cubicBezTo>
                  <a:cubicBezTo>
                    <a:pt x="574" y="857"/>
                    <a:pt x="574" y="857"/>
                    <a:pt x="574" y="857"/>
                  </a:cubicBezTo>
                  <a:cubicBezTo>
                    <a:pt x="580" y="888"/>
                    <a:pt x="592" y="916"/>
                    <a:pt x="609" y="941"/>
                  </a:cubicBezTo>
                  <a:cubicBezTo>
                    <a:pt x="537" y="1013"/>
                    <a:pt x="537" y="1013"/>
                    <a:pt x="537" y="1013"/>
                  </a:cubicBezTo>
                  <a:cubicBezTo>
                    <a:pt x="605" y="1081"/>
                    <a:pt x="605" y="1081"/>
                    <a:pt x="605" y="1081"/>
                  </a:cubicBezTo>
                  <a:cubicBezTo>
                    <a:pt x="677" y="1009"/>
                    <a:pt x="677" y="1009"/>
                    <a:pt x="677" y="1009"/>
                  </a:cubicBezTo>
                  <a:cubicBezTo>
                    <a:pt x="702" y="1026"/>
                    <a:pt x="730" y="1038"/>
                    <a:pt x="761" y="1044"/>
                  </a:cubicBezTo>
                  <a:cubicBezTo>
                    <a:pt x="761" y="1145"/>
                    <a:pt x="761" y="1145"/>
                    <a:pt x="761" y="1145"/>
                  </a:cubicBezTo>
                  <a:cubicBezTo>
                    <a:pt x="857" y="1145"/>
                    <a:pt x="857" y="1145"/>
                    <a:pt x="857" y="1145"/>
                  </a:cubicBezTo>
                  <a:cubicBezTo>
                    <a:pt x="857" y="1044"/>
                    <a:pt x="857" y="1044"/>
                    <a:pt x="857" y="1044"/>
                  </a:cubicBezTo>
                  <a:cubicBezTo>
                    <a:pt x="888" y="1038"/>
                    <a:pt x="916" y="1026"/>
                    <a:pt x="941" y="1009"/>
                  </a:cubicBezTo>
                  <a:cubicBezTo>
                    <a:pt x="1013" y="1081"/>
                    <a:pt x="1013" y="1081"/>
                    <a:pt x="1013" y="1081"/>
                  </a:cubicBezTo>
                  <a:cubicBezTo>
                    <a:pt x="1081" y="1013"/>
                    <a:pt x="1081" y="1013"/>
                    <a:pt x="1081" y="1013"/>
                  </a:cubicBezTo>
                  <a:cubicBezTo>
                    <a:pt x="1009" y="941"/>
                    <a:pt x="1009" y="941"/>
                    <a:pt x="1009" y="941"/>
                  </a:cubicBezTo>
                  <a:cubicBezTo>
                    <a:pt x="1026" y="916"/>
                    <a:pt x="1038" y="888"/>
                    <a:pt x="1044" y="857"/>
                  </a:cubicBezTo>
                  <a:lnTo>
                    <a:pt x="1145" y="857"/>
                  </a:lnTo>
                  <a:close/>
                  <a:moveTo>
                    <a:pt x="565" y="375"/>
                  </a:moveTo>
                  <a:cubicBezTo>
                    <a:pt x="658" y="413"/>
                    <a:pt x="658" y="413"/>
                    <a:pt x="658" y="413"/>
                  </a:cubicBezTo>
                  <a:cubicBezTo>
                    <a:pt x="621" y="502"/>
                    <a:pt x="621" y="502"/>
                    <a:pt x="621" y="502"/>
                  </a:cubicBezTo>
                  <a:cubicBezTo>
                    <a:pt x="528" y="463"/>
                    <a:pt x="528" y="463"/>
                    <a:pt x="528" y="463"/>
                  </a:cubicBezTo>
                  <a:cubicBezTo>
                    <a:pt x="511" y="489"/>
                    <a:pt x="489" y="511"/>
                    <a:pt x="463" y="528"/>
                  </a:cubicBezTo>
                  <a:cubicBezTo>
                    <a:pt x="502" y="621"/>
                    <a:pt x="502" y="621"/>
                    <a:pt x="502" y="621"/>
                  </a:cubicBezTo>
                  <a:cubicBezTo>
                    <a:pt x="413" y="658"/>
                    <a:pt x="413" y="658"/>
                    <a:pt x="413" y="658"/>
                  </a:cubicBezTo>
                  <a:cubicBezTo>
                    <a:pt x="375" y="565"/>
                    <a:pt x="375" y="565"/>
                    <a:pt x="375" y="565"/>
                  </a:cubicBezTo>
                  <a:cubicBezTo>
                    <a:pt x="360" y="567"/>
                    <a:pt x="345" y="569"/>
                    <a:pt x="329" y="569"/>
                  </a:cubicBezTo>
                  <a:cubicBezTo>
                    <a:pt x="313" y="569"/>
                    <a:pt x="298" y="567"/>
                    <a:pt x="283" y="565"/>
                  </a:cubicBezTo>
                  <a:cubicBezTo>
                    <a:pt x="245" y="658"/>
                    <a:pt x="245" y="658"/>
                    <a:pt x="245" y="658"/>
                  </a:cubicBezTo>
                  <a:cubicBezTo>
                    <a:pt x="156" y="621"/>
                    <a:pt x="156" y="621"/>
                    <a:pt x="156" y="621"/>
                  </a:cubicBezTo>
                  <a:cubicBezTo>
                    <a:pt x="195" y="528"/>
                    <a:pt x="195" y="528"/>
                    <a:pt x="195" y="528"/>
                  </a:cubicBezTo>
                  <a:cubicBezTo>
                    <a:pt x="169" y="511"/>
                    <a:pt x="147" y="489"/>
                    <a:pt x="130" y="463"/>
                  </a:cubicBezTo>
                  <a:cubicBezTo>
                    <a:pt x="37" y="502"/>
                    <a:pt x="37" y="502"/>
                    <a:pt x="37" y="502"/>
                  </a:cubicBezTo>
                  <a:cubicBezTo>
                    <a:pt x="0" y="413"/>
                    <a:pt x="0" y="413"/>
                    <a:pt x="0" y="413"/>
                  </a:cubicBezTo>
                  <a:cubicBezTo>
                    <a:pt x="93" y="375"/>
                    <a:pt x="93" y="375"/>
                    <a:pt x="93" y="375"/>
                  </a:cubicBezTo>
                  <a:cubicBezTo>
                    <a:pt x="91" y="360"/>
                    <a:pt x="89" y="345"/>
                    <a:pt x="89" y="329"/>
                  </a:cubicBezTo>
                  <a:cubicBezTo>
                    <a:pt x="89" y="313"/>
                    <a:pt x="91" y="298"/>
                    <a:pt x="93" y="283"/>
                  </a:cubicBezTo>
                  <a:cubicBezTo>
                    <a:pt x="0" y="245"/>
                    <a:pt x="0" y="245"/>
                    <a:pt x="0" y="245"/>
                  </a:cubicBezTo>
                  <a:cubicBezTo>
                    <a:pt x="37" y="156"/>
                    <a:pt x="37" y="156"/>
                    <a:pt x="37" y="156"/>
                  </a:cubicBezTo>
                  <a:cubicBezTo>
                    <a:pt x="130" y="195"/>
                    <a:pt x="130" y="195"/>
                    <a:pt x="130" y="195"/>
                  </a:cubicBezTo>
                  <a:cubicBezTo>
                    <a:pt x="147" y="169"/>
                    <a:pt x="169" y="147"/>
                    <a:pt x="195" y="130"/>
                  </a:cubicBezTo>
                  <a:cubicBezTo>
                    <a:pt x="156" y="37"/>
                    <a:pt x="156" y="37"/>
                    <a:pt x="156" y="37"/>
                  </a:cubicBezTo>
                  <a:cubicBezTo>
                    <a:pt x="245" y="0"/>
                    <a:pt x="245" y="0"/>
                    <a:pt x="245" y="0"/>
                  </a:cubicBezTo>
                  <a:cubicBezTo>
                    <a:pt x="283" y="93"/>
                    <a:pt x="283" y="93"/>
                    <a:pt x="283" y="93"/>
                  </a:cubicBezTo>
                  <a:cubicBezTo>
                    <a:pt x="298" y="91"/>
                    <a:pt x="313" y="89"/>
                    <a:pt x="329" y="89"/>
                  </a:cubicBezTo>
                  <a:cubicBezTo>
                    <a:pt x="345" y="89"/>
                    <a:pt x="360" y="91"/>
                    <a:pt x="375" y="93"/>
                  </a:cubicBezTo>
                  <a:cubicBezTo>
                    <a:pt x="413" y="0"/>
                    <a:pt x="413" y="0"/>
                    <a:pt x="413" y="0"/>
                  </a:cubicBezTo>
                  <a:cubicBezTo>
                    <a:pt x="502" y="37"/>
                    <a:pt x="502" y="37"/>
                    <a:pt x="502" y="37"/>
                  </a:cubicBezTo>
                  <a:cubicBezTo>
                    <a:pt x="463" y="130"/>
                    <a:pt x="463" y="130"/>
                    <a:pt x="463" y="130"/>
                  </a:cubicBezTo>
                  <a:cubicBezTo>
                    <a:pt x="489" y="147"/>
                    <a:pt x="511" y="169"/>
                    <a:pt x="528" y="195"/>
                  </a:cubicBezTo>
                  <a:cubicBezTo>
                    <a:pt x="621" y="156"/>
                    <a:pt x="621" y="156"/>
                    <a:pt x="621" y="156"/>
                  </a:cubicBezTo>
                  <a:cubicBezTo>
                    <a:pt x="658" y="245"/>
                    <a:pt x="658" y="245"/>
                    <a:pt x="658" y="245"/>
                  </a:cubicBezTo>
                  <a:cubicBezTo>
                    <a:pt x="565" y="283"/>
                    <a:pt x="565" y="283"/>
                    <a:pt x="565" y="283"/>
                  </a:cubicBezTo>
                  <a:cubicBezTo>
                    <a:pt x="567" y="298"/>
                    <a:pt x="569" y="313"/>
                    <a:pt x="569" y="329"/>
                  </a:cubicBezTo>
                  <a:cubicBezTo>
                    <a:pt x="569" y="345"/>
                    <a:pt x="567" y="360"/>
                    <a:pt x="565" y="375"/>
                  </a:cubicBezTo>
                  <a:close/>
                  <a:moveTo>
                    <a:pt x="329" y="233"/>
                  </a:moveTo>
                  <a:cubicBezTo>
                    <a:pt x="276" y="233"/>
                    <a:pt x="233" y="276"/>
                    <a:pt x="233" y="329"/>
                  </a:cubicBezTo>
                  <a:cubicBezTo>
                    <a:pt x="233" y="382"/>
                    <a:pt x="276" y="425"/>
                    <a:pt x="329" y="425"/>
                  </a:cubicBezTo>
                  <a:cubicBezTo>
                    <a:pt x="382" y="425"/>
                    <a:pt x="425" y="382"/>
                    <a:pt x="425" y="329"/>
                  </a:cubicBezTo>
                  <a:cubicBezTo>
                    <a:pt x="425" y="276"/>
                    <a:pt x="382" y="233"/>
                    <a:pt x="329" y="2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3" name="TextBox 32"/>
            <p:cNvSpPr txBox="1"/>
            <p:nvPr/>
          </p:nvSpPr>
          <p:spPr>
            <a:xfrm>
              <a:off x="4064586" y="4008190"/>
              <a:ext cx="1250364" cy="533400"/>
            </a:xfrm>
            <a:prstGeom prst="rect">
              <a:avLst/>
            </a:prstGeom>
            <a:noFill/>
          </p:spPr>
          <p:txBody>
            <a:bodyPr wrap="square" rtlCol="0">
              <a:noAutofit/>
            </a:bodyPr>
            <a:lstStyle/>
            <a:p>
              <a:pPr algn="ctr"/>
              <a:r>
                <a:rPr lang="en-GB" sz="1400" dirty="0"/>
                <a:t>App</a:t>
              </a:r>
              <a:br>
                <a:rPr lang="en-GB" sz="1400" dirty="0"/>
              </a:br>
              <a:r>
                <a:rPr lang="en-GB" sz="1400" dirty="0"/>
                <a:t>Under</a:t>
              </a:r>
              <a:br>
                <a:rPr lang="en-GB" sz="1400" dirty="0"/>
              </a:br>
              <a:r>
                <a:rPr lang="en-GB" sz="1400" dirty="0"/>
                <a:t>Test</a:t>
              </a:r>
              <a:endParaRPr lang="en-US" sz="1400" dirty="0"/>
            </a:p>
          </p:txBody>
        </p:sp>
      </p:grpSp>
      <p:sp>
        <p:nvSpPr>
          <p:cNvPr id="35" name="TextBox 34"/>
          <p:cNvSpPr txBox="1"/>
          <p:nvPr/>
        </p:nvSpPr>
        <p:spPr>
          <a:xfrm>
            <a:off x="4090546" y="6793776"/>
            <a:ext cx="906780" cy="533400"/>
          </a:xfrm>
          <a:prstGeom prst="rect">
            <a:avLst/>
          </a:prstGeom>
          <a:noFill/>
        </p:spPr>
        <p:txBody>
          <a:bodyPr wrap="square" rtlCol="0">
            <a:noAutofit/>
          </a:bodyPr>
          <a:lstStyle/>
          <a:p>
            <a:pPr algn="ctr"/>
            <a:r>
              <a:rPr lang="en-GB" sz="1400" dirty="0"/>
              <a:t>DB</a:t>
            </a:r>
            <a:br>
              <a:rPr lang="en-GB" sz="1400" dirty="0"/>
            </a:br>
            <a:r>
              <a:rPr lang="en-GB" sz="1400" dirty="0"/>
              <a:t>Level Test</a:t>
            </a:r>
            <a:endParaRPr lang="en-US" sz="1400" dirty="0"/>
          </a:p>
        </p:txBody>
      </p:sp>
      <p:sp>
        <p:nvSpPr>
          <p:cNvPr id="38" name="TextBox 37"/>
          <p:cNvSpPr txBox="1"/>
          <p:nvPr/>
        </p:nvSpPr>
        <p:spPr>
          <a:xfrm>
            <a:off x="9290670" y="3323628"/>
            <a:ext cx="1123332" cy="533400"/>
          </a:xfrm>
          <a:prstGeom prst="rect">
            <a:avLst/>
          </a:prstGeom>
          <a:noFill/>
        </p:spPr>
        <p:txBody>
          <a:bodyPr wrap="square" rtlCol="0">
            <a:noAutofit/>
          </a:bodyPr>
          <a:lstStyle/>
          <a:p>
            <a:pPr algn="ctr"/>
            <a:r>
              <a:rPr lang="en-GB" sz="1400" dirty="0"/>
              <a:t>Test Result Logging</a:t>
            </a:r>
            <a:endParaRPr lang="en-US" sz="1400" dirty="0"/>
          </a:p>
        </p:txBody>
      </p:sp>
      <p:grpSp>
        <p:nvGrpSpPr>
          <p:cNvPr id="5" name="Group 4"/>
          <p:cNvGrpSpPr/>
          <p:nvPr/>
        </p:nvGrpSpPr>
        <p:grpSpPr>
          <a:xfrm>
            <a:off x="10616324" y="2057400"/>
            <a:ext cx="1932948" cy="533400"/>
            <a:chOff x="11994550" y="2184361"/>
            <a:chExt cx="1932948" cy="533400"/>
          </a:xfrm>
        </p:grpSpPr>
        <p:sp>
          <p:nvSpPr>
            <p:cNvPr id="13" name="Freeform 215"/>
            <p:cNvSpPr>
              <a:spLocks noEditPoints="1"/>
            </p:cNvSpPr>
            <p:nvPr/>
          </p:nvSpPr>
          <p:spPr bwMode="auto">
            <a:xfrm>
              <a:off x="11994550" y="2233693"/>
              <a:ext cx="452720" cy="379671"/>
            </a:xfrm>
            <a:custGeom>
              <a:avLst/>
              <a:gdLst>
                <a:gd name="T0" fmla="*/ 502 w 502"/>
                <a:gd name="T1" fmla="*/ 421 h 421"/>
                <a:gd name="T2" fmla="*/ 0 w 502"/>
                <a:gd name="T3" fmla="*/ 421 h 421"/>
                <a:gd name="T4" fmla="*/ 0 w 502"/>
                <a:gd name="T5" fmla="*/ 379 h 421"/>
                <a:gd name="T6" fmla="*/ 502 w 502"/>
                <a:gd name="T7" fmla="*/ 379 h 421"/>
                <a:gd name="T8" fmla="*/ 502 w 502"/>
                <a:gd name="T9" fmla="*/ 421 h 421"/>
                <a:gd name="T10" fmla="*/ 502 w 502"/>
                <a:gd name="T11" fmla="*/ 421 h 421"/>
                <a:gd name="T12" fmla="*/ 31 w 502"/>
                <a:gd name="T13" fmla="*/ 295 h 421"/>
                <a:gd name="T14" fmla="*/ 0 w 502"/>
                <a:gd name="T15" fmla="*/ 263 h 421"/>
                <a:gd name="T16" fmla="*/ 167 w 502"/>
                <a:gd name="T17" fmla="*/ 95 h 421"/>
                <a:gd name="T18" fmla="*/ 272 w 502"/>
                <a:gd name="T19" fmla="*/ 200 h 421"/>
                <a:gd name="T20" fmla="*/ 429 w 502"/>
                <a:gd name="T21" fmla="*/ 42 h 421"/>
                <a:gd name="T22" fmla="*/ 335 w 502"/>
                <a:gd name="T23" fmla="*/ 42 h 421"/>
                <a:gd name="T24" fmla="*/ 335 w 502"/>
                <a:gd name="T25" fmla="*/ 0 h 421"/>
                <a:gd name="T26" fmla="*/ 502 w 502"/>
                <a:gd name="T27" fmla="*/ 0 h 421"/>
                <a:gd name="T28" fmla="*/ 502 w 502"/>
                <a:gd name="T29" fmla="*/ 169 h 421"/>
                <a:gd name="T30" fmla="*/ 460 w 502"/>
                <a:gd name="T31" fmla="*/ 169 h 421"/>
                <a:gd name="T32" fmla="*/ 460 w 502"/>
                <a:gd name="T33" fmla="*/ 74 h 421"/>
                <a:gd name="T34" fmla="*/ 272 w 502"/>
                <a:gd name="T35" fmla="*/ 263 h 421"/>
                <a:gd name="T36" fmla="*/ 167 w 502"/>
                <a:gd name="T37" fmla="*/ 158 h 421"/>
                <a:gd name="T38" fmla="*/ 31 w 502"/>
                <a:gd name="T39" fmla="*/ 295 h 421"/>
                <a:gd name="T40" fmla="*/ 31 w 502"/>
                <a:gd name="T41" fmla="*/ 29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2" h="421">
                  <a:moveTo>
                    <a:pt x="502" y="421"/>
                  </a:moveTo>
                  <a:lnTo>
                    <a:pt x="0" y="421"/>
                  </a:lnTo>
                  <a:lnTo>
                    <a:pt x="0" y="379"/>
                  </a:lnTo>
                  <a:lnTo>
                    <a:pt x="502" y="379"/>
                  </a:lnTo>
                  <a:lnTo>
                    <a:pt x="502" y="421"/>
                  </a:lnTo>
                  <a:lnTo>
                    <a:pt x="502" y="421"/>
                  </a:lnTo>
                  <a:close/>
                  <a:moveTo>
                    <a:pt x="31" y="295"/>
                  </a:moveTo>
                  <a:lnTo>
                    <a:pt x="0" y="263"/>
                  </a:lnTo>
                  <a:lnTo>
                    <a:pt x="167" y="95"/>
                  </a:lnTo>
                  <a:lnTo>
                    <a:pt x="272" y="200"/>
                  </a:lnTo>
                  <a:lnTo>
                    <a:pt x="429" y="42"/>
                  </a:lnTo>
                  <a:lnTo>
                    <a:pt x="335" y="42"/>
                  </a:lnTo>
                  <a:lnTo>
                    <a:pt x="335" y="0"/>
                  </a:lnTo>
                  <a:lnTo>
                    <a:pt x="502" y="0"/>
                  </a:lnTo>
                  <a:lnTo>
                    <a:pt x="502" y="169"/>
                  </a:lnTo>
                  <a:lnTo>
                    <a:pt x="460" y="169"/>
                  </a:lnTo>
                  <a:lnTo>
                    <a:pt x="460" y="74"/>
                  </a:lnTo>
                  <a:lnTo>
                    <a:pt x="272" y="263"/>
                  </a:lnTo>
                  <a:lnTo>
                    <a:pt x="167" y="158"/>
                  </a:lnTo>
                  <a:lnTo>
                    <a:pt x="31" y="295"/>
                  </a:lnTo>
                  <a:lnTo>
                    <a:pt x="31" y="29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800" dirty="0"/>
            </a:p>
          </p:txBody>
        </p:sp>
        <p:sp>
          <p:nvSpPr>
            <p:cNvPr id="39" name="TextBox 38"/>
            <p:cNvSpPr txBox="1"/>
            <p:nvPr/>
          </p:nvSpPr>
          <p:spPr>
            <a:xfrm>
              <a:off x="12477750" y="2184361"/>
              <a:ext cx="1449748" cy="533400"/>
            </a:xfrm>
            <a:prstGeom prst="rect">
              <a:avLst/>
            </a:prstGeom>
            <a:noFill/>
          </p:spPr>
          <p:txBody>
            <a:bodyPr wrap="square" rtlCol="0">
              <a:noAutofit/>
            </a:bodyPr>
            <a:lstStyle/>
            <a:p>
              <a:r>
                <a:rPr lang="en-GB" sz="1200" dirty="0"/>
                <a:t>Test Verification Report</a:t>
              </a:r>
              <a:endParaRPr lang="en-US" sz="1200" dirty="0"/>
            </a:p>
          </p:txBody>
        </p:sp>
      </p:grpSp>
      <p:grpSp>
        <p:nvGrpSpPr>
          <p:cNvPr id="6" name="Group 5"/>
          <p:cNvGrpSpPr/>
          <p:nvPr/>
        </p:nvGrpSpPr>
        <p:grpSpPr>
          <a:xfrm>
            <a:off x="10673391" y="2667000"/>
            <a:ext cx="1875881" cy="533400"/>
            <a:chOff x="12051617" y="2943875"/>
            <a:chExt cx="1875881" cy="533400"/>
          </a:xfrm>
        </p:grpSpPr>
        <p:sp>
          <p:nvSpPr>
            <p:cNvPr id="18" name="Freeform 275"/>
            <p:cNvSpPr>
              <a:spLocks noEditPoints="1"/>
            </p:cNvSpPr>
            <p:nvPr/>
          </p:nvSpPr>
          <p:spPr bwMode="auto">
            <a:xfrm>
              <a:off x="12051617" y="2977296"/>
              <a:ext cx="355323" cy="384180"/>
            </a:xfrm>
            <a:custGeom>
              <a:avLst/>
              <a:gdLst>
                <a:gd name="T0" fmla="*/ 532 w 589"/>
                <a:gd name="T1" fmla="*/ 91 h 636"/>
                <a:gd name="T2" fmla="*/ 531 w 589"/>
                <a:gd name="T3" fmla="*/ 90 h 636"/>
                <a:gd name="T4" fmla="*/ 513 w 589"/>
                <a:gd name="T5" fmla="*/ 73 h 636"/>
                <a:gd name="T6" fmla="*/ 512 w 589"/>
                <a:gd name="T7" fmla="*/ 72 h 636"/>
                <a:gd name="T8" fmla="*/ 501 w 589"/>
                <a:gd name="T9" fmla="*/ 63 h 636"/>
                <a:gd name="T10" fmla="*/ 499 w 589"/>
                <a:gd name="T11" fmla="*/ 61 h 636"/>
                <a:gd name="T12" fmla="*/ 480 w 589"/>
                <a:gd name="T13" fmla="*/ 47 h 636"/>
                <a:gd name="T14" fmla="*/ 476 w 589"/>
                <a:gd name="T15" fmla="*/ 45 h 636"/>
                <a:gd name="T16" fmla="*/ 467 w 589"/>
                <a:gd name="T17" fmla="*/ 40 h 636"/>
                <a:gd name="T18" fmla="*/ 462 w 589"/>
                <a:gd name="T19" fmla="*/ 37 h 636"/>
                <a:gd name="T20" fmla="*/ 457 w 589"/>
                <a:gd name="T21" fmla="*/ 34 h 636"/>
                <a:gd name="T22" fmla="*/ 448 w 589"/>
                <a:gd name="T23" fmla="*/ 29 h 636"/>
                <a:gd name="T24" fmla="*/ 444 w 589"/>
                <a:gd name="T25" fmla="*/ 27 h 636"/>
                <a:gd name="T26" fmla="*/ 436 w 589"/>
                <a:gd name="T27" fmla="*/ 24 h 636"/>
                <a:gd name="T28" fmla="*/ 432 w 589"/>
                <a:gd name="T29" fmla="*/ 22 h 636"/>
                <a:gd name="T30" fmla="*/ 422 w 589"/>
                <a:gd name="T31" fmla="*/ 18 h 636"/>
                <a:gd name="T32" fmla="*/ 418 w 589"/>
                <a:gd name="T33" fmla="*/ 17 h 636"/>
                <a:gd name="T34" fmla="*/ 407 w 589"/>
                <a:gd name="T35" fmla="*/ 13 h 636"/>
                <a:gd name="T36" fmla="*/ 404 w 589"/>
                <a:gd name="T37" fmla="*/ 12 h 636"/>
                <a:gd name="T38" fmla="*/ 395 w 589"/>
                <a:gd name="T39" fmla="*/ 9 h 636"/>
                <a:gd name="T40" fmla="*/ 392 w 589"/>
                <a:gd name="T41" fmla="*/ 9 h 636"/>
                <a:gd name="T42" fmla="*/ 380 w 589"/>
                <a:gd name="T43" fmla="*/ 6 h 636"/>
                <a:gd name="T44" fmla="*/ 377 w 589"/>
                <a:gd name="T45" fmla="*/ 5 h 636"/>
                <a:gd name="T46" fmla="*/ 364 w 589"/>
                <a:gd name="T47" fmla="*/ 3 h 636"/>
                <a:gd name="T48" fmla="*/ 363 w 589"/>
                <a:gd name="T49" fmla="*/ 3 h 636"/>
                <a:gd name="T50" fmla="*/ 351 w 589"/>
                <a:gd name="T51" fmla="*/ 1 h 636"/>
                <a:gd name="T52" fmla="*/ 348 w 589"/>
                <a:gd name="T53" fmla="*/ 1 h 636"/>
                <a:gd name="T54" fmla="*/ 335 w 589"/>
                <a:gd name="T55" fmla="*/ 0 h 636"/>
                <a:gd name="T56" fmla="*/ 332 w 589"/>
                <a:gd name="T57" fmla="*/ 0 h 636"/>
                <a:gd name="T58" fmla="*/ 319 w 589"/>
                <a:gd name="T59" fmla="*/ 0 h 636"/>
                <a:gd name="T60" fmla="*/ 319 w 589"/>
                <a:gd name="T61" fmla="*/ 0 h 636"/>
                <a:gd name="T62" fmla="*/ 319 w 589"/>
                <a:gd name="T63" fmla="*/ 293 h 636"/>
                <a:gd name="T64" fmla="*/ 559 w 589"/>
                <a:gd name="T65" fmla="*/ 124 h 636"/>
                <a:gd name="T66" fmla="*/ 532 w 589"/>
                <a:gd name="T67" fmla="*/ 91 h 636"/>
                <a:gd name="T68" fmla="*/ 535 w 589"/>
                <a:gd name="T69" fmla="*/ 172 h 636"/>
                <a:gd name="T70" fmla="*/ 534 w 589"/>
                <a:gd name="T71" fmla="*/ 172 h 636"/>
                <a:gd name="T72" fmla="*/ 295 w 589"/>
                <a:gd name="T73" fmla="*/ 341 h 636"/>
                <a:gd name="T74" fmla="*/ 295 w 589"/>
                <a:gd name="T75" fmla="*/ 48 h 636"/>
                <a:gd name="T76" fmla="*/ 0 w 589"/>
                <a:gd name="T77" fmla="*/ 342 h 636"/>
                <a:gd name="T78" fmla="*/ 295 w 589"/>
                <a:gd name="T79" fmla="*/ 636 h 636"/>
                <a:gd name="T80" fmla="*/ 589 w 589"/>
                <a:gd name="T81" fmla="*/ 342 h 636"/>
                <a:gd name="T82" fmla="*/ 535 w 589"/>
                <a:gd name="T83" fmla="*/ 172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9" h="636">
                  <a:moveTo>
                    <a:pt x="532" y="91"/>
                  </a:moveTo>
                  <a:cubicBezTo>
                    <a:pt x="531" y="90"/>
                    <a:pt x="531" y="90"/>
                    <a:pt x="531" y="90"/>
                  </a:cubicBezTo>
                  <a:cubicBezTo>
                    <a:pt x="526" y="84"/>
                    <a:pt x="519" y="78"/>
                    <a:pt x="513" y="73"/>
                  </a:cubicBezTo>
                  <a:cubicBezTo>
                    <a:pt x="513" y="72"/>
                    <a:pt x="512" y="72"/>
                    <a:pt x="512" y="72"/>
                  </a:cubicBezTo>
                  <a:cubicBezTo>
                    <a:pt x="508" y="69"/>
                    <a:pt x="505" y="66"/>
                    <a:pt x="501" y="63"/>
                  </a:cubicBezTo>
                  <a:cubicBezTo>
                    <a:pt x="500" y="62"/>
                    <a:pt x="500" y="62"/>
                    <a:pt x="499" y="61"/>
                  </a:cubicBezTo>
                  <a:cubicBezTo>
                    <a:pt x="493" y="56"/>
                    <a:pt x="486" y="52"/>
                    <a:pt x="480" y="47"/>
                  </a:cubicBezTo>
                  <a:cubicBezTo>
                    <a:pt x="479" y="47"/>
                    <a:pt x="477" y="46"/>
                    <a:pt x="476" y="45"/>
                  </a:cubicBezTo>
                  <a:cubicBezTo>
                    <a:pt x="473" y="43"/>
                    <a:pt x="470" y="41"/>
                    <a:pt x="467" y="40"/>
                  </a:cubicBezTo>
                  <a:cubicBezTo>
                    <a:pt x="466" y="39"/>
                    <a:pt x="464" y="38"/>
                    <a:pt x="462" y="37"/>
                  </a:cubicBezTo>
                  <a:cubicBezTo>
                    <a:pt x="460" y="36"/>
                    <a:pt x="459" y="35"/>
                    <a:pt x="457" y="34"/>
                  </a:cubicBezTo>
                  <a:cubicBezTo>
                    <a:pt x="454" y="32"/>
                    <a:pt x="451" y="31"/>
                    <a:pt x="448" y="29"/>
                  </a:cubicBezTo>
                  <a:cubicBezTo>
                    <a:pt x="447" y="29"/>
                    <a:pt x="445" y="28"/>
                    <a:pt x="444" y="27"/>
                  </a:cubicBezTo>
                  <a:cubicBezTo>
                    <a:pt x="441" y="26"/>
                    <a:pt x="439" y="25"/>
                    <a:pt x="436" y="24"/>
                  </a:cubicBezTo>
                  <a:cubicBezTo>
                    <a:pt x="435" y="23"/>
                    <a:pt x="434" y="23"/>
                    <a:pt x="432" y="22"/>
                  </a:cubicBezTo>
                  <a:cubicBezTo>
                    <a:pt x="429" y="21"/>
                    <a:pt x="426" y="20"/>
                    <a:pt x="422" y="18"/>
                  </a:cubicBezTo>
                  <a:cubicBezTo>
                    <a:pt x="421" y="18"/>
                    <a:pt x="420" y="17"/>
                    <a:pt x="418" y="17"/>
                  </a:cubicBezTo>
                  <a:cubicBezTo>
                    <a:pt x="415" y="15"/>
                    <a:pt x="411" y="14"/>
                    <a:pt x="407" y="13"/>
                  </a:cubicBezTo>
                  <a:cubicBezTo>
                    <a:pt x="406" y="13"/>
                    <a:pt x="405" y="12"/>
                    <a:pt x="404" y="12"/>
                  </a:cubicBezTo>
                  <a:cubicBezTo>
                    <a:pt x="401" y="11"/>
                    <a:pt x="398" y="10"/>
                    <a:pt x="395" y="9"/>
                  </a:cubicBezTo>
                  <a:cubicBezTo>
                    <a:pt x="394" y="9"/>
                    <a:pt x="393" y="9"/>
                    <a:pt x="392" y="9"/>
                  </a:cubicBezTo>
                  <a:cubicBezTo>
                    <a:pt x="388" y="8"/>
                    <a:pt x="384" y="7"/>
                    <a:pt x="380" y="6"/>
                  </a:cubicBezTo>
                  <a:cubicBezTo>
                    <a:pt x="379" y="6"/>
                    <a:pt x="378" y="5"/>
                    <a:pt x="377" y="5"/>
                  </a:cubicBezTo>
                  <a:cubicBezTo>
                    <a:pt x="372" y="4"/>
                    <a:pt x="368" y="4"/>
                    <a:pt x="364" y="3"/>
                  </a:cubicBezTo>
                  <a:cubicBezTo>
                    <a:pt x="364" y="3"/>
                    <a:pt x="363" y="3"/>
                    <a:pt x="363" y="3"/>
                  </a:cubicBezTo>
                  <a:cubicBezTo>
                    <a:pt x="359" y="2"/>
                    <a:pt x="355" y="2"/>
                    <a:pt x="351" y="1"/>
                  </a:cubicBezTo>
                  <a:cubicBezTo>
                    <a:pt x="350" y="1"/>
                    <a:pt x="349" y="1"/>
                    <a:pt x="348" y="1"/>
                  </a:cubicBezTo>
                  <a:cubicBezTo>
                    <a:pt x="344" y="1"/>
                    <a:pt x="339" y="0"/>
                    <a:pt x="335" y="0"/>
                  </a:cubicBezTo>
                  <a:cubicBezTo>
                    <a:pt x="334" y="0"/>
                    <a:pt x="333" y="0"/>
                    <a:pt x="332" y="0"/>
                  </a:cubicBezTo>
                  <a:cubicBezTo>
                    <a:pt x="328" y="0"/>
                    <a:pt x="323" y="0"/>
                    <a:pt x="319" y="0"/>
                  </a:cubicBezTo>
                  <a:cubicBezTo>
                    <a:pt x="319" y="0"/>
                    <a:pt x="319" y="0"/>
                    <a:pt x="319" y="0"/>
                  </a:cubicBezTo>
                  <a:cubicBezTo>
                    <a:pt x="319" y="293"/>
                    <a:pt x="319" y="293"/>
                    <a:pt x="319" y="293"/>
                  </a:cubicBezTo>
                  <a:cubicBezTo>
                    <a:pt x="559" y="124"/>
                    <a:pt x="559" y="124"/>
                    <a:pt x="559" y="124"/>
                  </a:cubicBezTo>
                  <a:cubicBezTo>
                    <a:pt x="551" y="112"/>
                    <a:pt x="542" y="101"/>
                    <a:pt x="532" y="91"/>
                  </a:cubicBezTo>
                  <a:close/>
                  <a:moveTo>
                    <a:pt x="535" y="172"/>
                  </a:moveTo>
                  <a:cubicBezTo>
                    <a:pt x="534" y="172"/>
                    <a:pt x="534" y="172"/>
                    <a:pt x="534" y="172"/>
                  </a:cubicBezTo>
                  <a:cubicBezTo>
                    <a:pt x="295" y="341"/>
                    <a:pt x="295" y="341"/>
                    <a:pt x="295" y="341"/>
                  </a:cubicBezTo>
                  <a:cubicBezTo>
                    <a:pt x="295" y="48"/>
                    <a:pt x="295" y="48"/>
                    <a:pt x="295" y="48"/>
                  </a:cubicBezTo>
                  <a:cubicBezTo>
                    <a:pt x="132" y="48"/>
                    <a:pt x="0" y="179"/>
                    <a:pt x="0" y="342"/>
                  </a:cubicBezTo>
                  <a:cubicBezTo>
                    <a:pt x="0" y="505"/>
                    <a:pt x="132" y="636"/>
                    <a:pt x="295" y="636"/>
                  </a:cubicBezTo>
                  <a:cubicBezTo>
                    <a:pt x="458" y="636"/>
                    <a:pt x="589" y="505"/>
                    <a:pt x="589" y="342"/>
                  </a:cubicBezTo>
                  <a:cubicBezTo>
                    <a:pt x="589" y="279"/>
                    <a:pt x="569" y="220"/>
                    <a:pt x="535" y="1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800" dirty="0"/>
            </a:p>
          </p:txBody>
        </p:sp>
        <p:sp>
          <p:nvSpPr>
            <p:cNvPr id="40" name="TextBox 39"/>
            <p:cNvSpPr txBox="1"/>
            <p:nvPr/>
          </p:nvSpPr>
          <p:spPr>
            <a:xfrm>
              <a:off x="12477750" y="2943875"/>
              <a:ext cx="1449748" cy="533400"/>
            </a:xfrm>
            <a:prstGeom prst="rect">
              <a:avLst/>
            </a:prstGeom>
            <a:noFill/>
          </p:spPr>
          <p:txBody>
            <a:bodyPr wrap="square" rtlCol="0">
              <a:noAutofit/>
            </a:bodyPr>
            <a:lstStyle/>
            <a:p>
              <a:r>
                <a:rPr lang="en-GB" sz="1200" dirty="0"/>
                <a:t>Execution</a:t>
              </a:r>
              <a:br>
                <a:rPr lang="en-GB" sz="1200" dirty="0"/>
              </a:br>
              <a:r>
                <a:rPr lang="en-GB" sz="1200" dirty="0"/>
                <a:t>Status Report</a:t>
              </a:r>
              <a:endParaRPr lang="en-US" sz="1200" dirty="0"/>
            </a:p>
          </p:txBody>
        </p:sp>
      </p:grpSp>
      <p:grpSp>
        <p:nvGrpSpPr>
          <p:cNvPr id="7" name="Group 6"/>
          <p:cNvGrpSpPr/>
          <p:nvPr/>
        </p:nvGrpSpPr>
        <p:grpSpPr>
          <a:xfrm>
            <a:off x="10608034" y="3276600"/>
            <a:ext cx="1941238" cy="533400"/>
            <a:chOff x="11986260" y="3708672"/>
            <a:chExt cx="1941238" cy="533400"/>
          </a:xfrm>
        </p:grpSpPr>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6260" y="3783133"/>
              <a:ext cx="466869" cy="384479"/>
            </a:xfrm>
            <a:prstGeom prst="rect">
              <a:avLst/>
            </a:prstGeom>
          </p:spPr>
        </p:pic>
        <p:sp>
          <p:nvSpPr>
            <p:cNvPr id="41" name="TextBox 40"/>
            <p:cNvSpPr txBox="1"/>
            <p:nvPr/>
          </p:nvSpPr>
          <p:spPr>
            <a:xfrm>
              <a:off x="12477750" y="3708672"/>
              <a:ext cx="1449748" cy="533400"/>
            </a:xfrm>
            <a:prstGeom prst="rect">
              <a:avLst/>
            </a:prstGeom>
            <a:noFill/>
          </p:spPr>
          <p:txBody>
            <a:bodyPr wrap="square" rtlCol="0">
              <a:noAutofit/>
            </a:bodyPr>
            <a:lstStyle/>
            <a:p>
              <a:r>
                <a:rPr lang="en-GB" sz="1200" dirty="0"/>
                <a:t>User Task</a:t>
              </a:r>
              <a:br>
                <a:rPr lang="en-GB" sz="1200" dirty="0"/>
              </a:br>
              <a:r>
                <a:rPr lang="en-GB" sz="1200" dirty="0"/>
                <a:t>Status Report</a:t>
              </a:r>
              <a:endParaRPr lang="en-US" sz="1200" dirty="0"/>
            </a:p>
          </p:txBody>
        </p:sp>
      </p:grpSp>
      <p:grpSp>
        <p:nvGrpSpPr>
          <p:cNvPr id="43" name="Group 42"/>
          <p:cNvGrpSpPr/>
          <p:nvPr/>
        </p:nvGrpSpPr>
        <p:grpSpPr>
          <a:xfrm>
            <a:off x="11268917" y="6718781"/>
            <a:ext cx="423215" cy="470606"/>
            <a:chOff x="12589359" y="7829066"/>
            <a:chExt cx="609600" cy="677863"/>
          </a:xfrm>
        </p:grpSpPr>
        <p:sp>
          <p:nvSpPr>
            <p:cNvPr id="3" name="Rectangle 2"/>
            <p:cNvSpPr/>
            <p:nvPr/>
          </p:nvSpPr>
          <p:spPr>
            <a:xfrm>
              <a:off x="12589359" y="7886700"/>
              <a:ext cx="609600" cy="390636"/>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wrap="none" rtlCol="0" anchor="ctr"/>
            <a:lstStyle/>
            <a:p>
              <a:pPr algn="ctr"/>
              <a:r>
                <a:rPr lang="en-GB" sz="800" b="1" dirty="0">
                  <a:solidFill>
                    <a:schemeClr val="tx1"/>
                  </a:solidFill>
                </a:rPr>
                <a:t>SMS</a:t>
              </a:r>
              <a:endParaRPr lang="en-US" sz="800" b="1" dirty="0">
                <a:solidFill>
                  <a:schemeClr val="tx1"/>
                </a:solidFill>
              </a:endParaRPr>
            </a:p>
          </p:txBody>
        </p:sp>
        <p:sp>
          <p:nvSpPr>
            <p:cNvPr id="50" name="Freeform 145"/>
            <p:cNvSpPr>
              <a:spLocks noEditPoints="1"/>
            </p:cNvSpPr>
            <p:nvPr/>
          </p:nvSpPr>
          <p:spPr bwMode="auto">
            <a:xfrm>
              <a:off x="12668734" y="7829066"/>
              <a:ext cx="450850" cy="677863"/>
            </a:xfrm>
            <a:custGeom>
              <a:avLst/>
              <a:gdLst>
                <a:gd name="T0" fmla="*/ 0 w 768"/>
                <a:gd name="T1" fmla="*/ 0 h 1152"/>
                <a:gd name="T2" fmla="*/ 0 w 768"/>
                <a:gd name="T3" fmla="*/ 1152 h 1152"/>
                <a:gd name="T4" fmla="*/ 768 w 768"/>
                <a:gd name="T5" fmla="*/ 1152 h 1152"/>
                <a:gd name="T6" fmla="*/ 768 w 768"/>
                <a:gd name="T7" fmla="*/ 0 h 1152"/>
                <a:gd name="T8" fmla="*/ 0 w 768"/>
                <a:gd name="T9" fmla="*/ 0 h 1152"/>
                <a:gd name="T10" fmla="*/ 384 w 768"/>
                <a:gd name="T11" fmla="*/ 1056 h 1152"/>
                <a:gd name="T12" fmla="*/ 336 w 768"/>
                <a:gd name="T13" fmla="*/ 1008 h 1152"/>
                <a:gd name="T14" fmla="*/ 384 w 768"/>
                <a:gd name="T15" fmla="*/ 960 h 1152"/>
                <a:gd name="T16" fmla="*/ 432 w 768"/>
                <a:gd name="T17" fmla="*/ 1008 h 1152"/>
                <a:gd name="T18" fmla="*/ 384 w 768"/>
                <a:gd name="T19" fmla="*/ 1056 h 1152"/>
                <a:gd name="T20" fmla="*/ 672 w 768"/>
                <a:gd name="T21" fmla="*/ 864 h 1152"/>
                <a:gd name="T22" fmla="*/ 96 w 768"/>
                <a:gd name="T23" fmla="*/ 864 h 1152"/>
                <a:gd name="T24" fmla="*/ 96 w 768"/>
                <a:gd name="T25" fmla="*/ 96 h 1152"/>
                <a:gd name="T26" fmla="*/ 672 w 768"/>
                <a:gd name="T27" fmla="*/ 96 h 1152"/>
                <a:gd name="T28" fmla="*/ 672 w 768"/>
                <a:gd name="T29" fmla="*/ 86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152">
                  <a:moveTo>
                    <a:pt x="0" y="0"/>
                  </a:moveTo>
                  <a:cubicBezTo>
                    <a:pt x="0" y="1152"/>
                    <a:pt x="0" y="1152"/>
                    <a:pt x="0" y="1152"/>
                  </a:cubicBezTo>
                  <a:cubicBezTo>
                    <a:pt x="768" y="1152"/>
                    <a:pt x="768" y="1152"/>
                    <a:pt x="768" y="1152"/>
                  </a:cubicBezTo>
                  <a:cubicBezTo>
                    <a:pt x="768" y="0"/>
                    <a:pt x="768" y="0"/>
                    <a:pt x="768" y="0"/>
                  </a:cubicBezTo>
                  <a:cubicBezTo>
                    <a:pt x="0" y="0"/>
                    <a:pt x="0" y="0"/>
                    <a:pt x="0" y="0"/>
                  </a:cubicBezTo>
                  <a:close/>
                  <a:moveTo>
                    <a:pt x="384" y="1056"/>
                  </a:moveTo>
                  <a:cubicBezTo>
                    <a:pt x="357" y="1056"/>
                    <a:pt x="336" y="1035"/>
                    <a:pt x="336" y="1008"/>
                  </a:cubicBezTo>
                  <a:cubicBezTo>
                    <a:pt x="336" y="981"/>
                    <a:pt x="357" y="960"/>
                    <a:pt x="384" y="960"/>
                  </a:cubicBezTo>
                  <a:cubicBezTo>
                    <a:pt x="411" y="960"/>
                    <a:pt x="432" y="981"/>
                    <a:pt x="432" y="1008"/>
                  </a:cubicBezTo>
                  <a:cubicBezTo>
                    <a:pt x="432" y="1035"/>
                    <a:pt x="411" y="1056"/>
                    <a:pt x="384" y="1056"/>
                  </a:cubicBezTo>
                  <a:close/>
                  <a:moveTo>
                    <a:pt x="672" y="864"/>
                  </a:moveTo>
                  <a:cubicBezTo>
                    <a:pt x="96" y="864"/>
                    <a:pt x="96" y="864"/>
                    <a:pt x="96" y="864"/>
                  </a:cubicBezTo>
                  <a:cubicBezTo>
                    <a:pt x="96" y="96"/>
                    <a:pt x="96" y="96"/>
                    <a:pt x="96" y="96"/>
                  </a:cubicBezTo>
                  <a:cubicBezTo>
                    <a:pt x="672" y="96"/>
                    <a:pt x="672" y="96"/>
                    <a:pt x="672" y="96"/>
                  </a:cubicBezTo>
                  <a:lnTo>
                    <a:pt x="672" y="8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000" dirty="0"/>
            </a:p>
          </p:txBody>
        </p:sp>
      </p:grpSp>
      <p:sp>
        <p:nvSpPr>
          <p:cNvPr id="36" name="TextBox 35"/>
          <p:cNvSpPr txBox="1"/>
          <p:nvPr/>
        </p:nvSpPr>
        <p:spPr>
          <a:xfrm>
            <a:off x="9290670" y="5264472"/>
            <a:ext cx="1123332" cy="533400"/>
          </a:xfrm>
          <a:prstGeom prst="rect">
            <a:avLst/>
          </a:prstGeom>
          <a:noFill/>
        </p:spPr>
        <p:txBody>
          <a:bodyPr wrap="square" rtlCol="0">
            <a:noAutofit/>
          </a:bodyPr>
          <a:lstStyle/>
          <a:p>
            <a:pPr algn="ctr"/>
            <a:r>
              <a:rPr lang="en-GB" sz="1400" dirty="0"/>
              <a:t>Defect Logging</a:t>
            </a:r>
            <a:endParaRPr lang="en-US" sz="1400" dirty="0"/>
          </a:p>
        </p:txBody>
      </p:sp>
      <p:sp>
        <p:nvSpPr>
          <p:cNvPr id="34" name="TextBox 33"/>
          <p:cNvSpPr txBox="1"/>
          <p:nvPr/>
        </p:nvSpPr>
        <p:spPr>
          <a:xfrm>
            <a:off x="8937936" y="6618516"/>
            <a:ext cx="1828800" cy="533400"/>
          </a:xfrm>
          <a:prstGeom prst="rect">
            <a:avLst/>
          </a:prstGeom>
          <a:noFill/>
        </p:spPr>
        <p:txBody>
          <a:bodyPr wrap="square" rtlCol="0">
            <a:noAutofit/>
          </a:bodyPr>
          <a:lstStyle/>
          <a:p>
            <a:pPr algn="ctr"/>
            <a:r>
              <a:rPr lang="en-GB" sz="1400" dirty="0"/>
              <a:t>Alert</a:t>
            </a:r>
            <a:br>
              <a:rPr lang="en-GB" sz="1400" dirty="0"/>
            </a:br>
            <a:r>
              <a:rPr lang="en-GB" sz="1400" dirty="0"/>
              <a:t>Notification</a:t>
            </a:r>
            <a:endParaRPr lang="en-US" sz="1400" dirty="0"/>
          </a:p>
        </p:txBody>
      </p:sp>
      <p:cxnSp>
        <p:nvCxnSpPr>
          <p:cNvPr id="222" name="Straight Arrow Connector 221"/>
          <p:cNvCxnSpPr/>
          <p:nvPr/>
        </p:nvCxnSpPr>
        <p:spPr>
          <a:xfrm flipV="1">
            <a:off x="7590619" y="5814109"/>
            <a:ext cx="0" cy="166977"/>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grpSp>
        <p:nvGrpSpPr>
          <p:cNvPr id="15" name="Group 14"/>
          <p:cNvGrpSpPr/>
          <p:nvPr/>
        </p:nvGrpSpPr>
        <p:grpSpPr>
          <a:xfrm>
            <a:off x="6012219" y="5973136"/>
            <a:ext cx="3171099" cy="1330854"/>
            <a:chOff x="6012219" y="5907820"/>
            <a:chExt cx="3171099" cy="1330854"/>
          </a:xfrm>
        </p:grpSpPr>
        <p:sp>
          <p:nvSpPr>
            <p:cNvPr id="169" name="TextBox 168"/>
            <p:cNvSpPr txBox="1"/>
            <p:nvPr/>
          </p:nvSpPr>
          <p:spPr>
            <a:xfrm>
              <a:off x="6012219" y="5907820"/>
              <a:ext cx="3171099" cy="1330854"/>
            </a:xfrm>
            <a:prstGeom prst="rect">
              <a:avLst/>
            </a:prstGeom>
            <a:solidFill>
              <a:schemeClr val="bg1"/>
            </a:solidFill>
          </p:spPr>
          <p:txBody>
            <a:bodyPr wrap="square" rtlCol="0">
              <a:noAutofit/>
            </a:bodyPr>
            <a:lstStyle/>
            <a:p>
              <a:pPr algn="ctr"/>
              <a:r>
                <a:rPr lang="en-GB" sz="1400" b="1" dirty="0"/>
                <a:t>Test Data Manager</a:t>
              </a:r>
              <a:endParaRPr lang="en-US" sz="1400" b="1" dirty="0"/>
            </a:p>
          </p:txBody>
        </p:sp>
        <p:sp>
          <p:nvSpPr>
            <p:cNvPr id="24" name="Freeform 181"/>
            <p:cNvSpPr>
              <a:spLocks noEditPoints="1"/>
            </p:cNvSpPr>
            <p:nvPr/>
          </p:nvSpPr>
          <p:spPr bwMode="auto">
            <a:xfrm>
              <a:off x="6157665" y="6715055"/>
              <a:ext cx="371739" cy="410261"/>
            </a:xfrm>
            <a:custGeom>
              <a:avLst/>
              <a:gdLst>
                <a:gd name="T0" fmla="*/ 702 w 1404"/>
                <a:gd name="T1" fmla="*/ 420 h 1550"/>
                <a:gd name="T2" fmla="*/ 1404 w 1404"/>
                <a:gd name="T3" fmla="*/ 210 h 1550"/>
                <a:gd name="T4" fmla="*/ 702 w 1404"/>
                <a:gd name="T5" fmla="*/ 0 h 1550"/>
                <a:gd name="T6" fmla="*/ 0 w 1404"/>
                <a:gd name="T7" fmla="*/ 210 h 1550"/>
                <a:gd name="T8" fmla="*/ 702 w 1404"/>
                <a:gd name="T9" fmla="*/ 420 h 1550"/>
                <a:gd name="T10" fmla="*/ 0 w 1404"/>
                <a:gd name="T11" fmla="*/ 350 h 1550"/>
                <a:gd name="T12" fmla="*/ 0 w 1404"/>
                <a:gd name="T13" fmla="*/ 592 h 1550"/>
                <a:gd name="T14" fmla="*/ 702 w 1404"/>
                <a:gd name="T15" fmla="*/ 802 h 1550"/>
                <a:gd name="T16" fmla="*/ 1404 w 1404"/>
                <a:gd name="T17" fmla="*/ 592 h 1550"/>
                <a:gd name="T18" fmla="*/ 1404 w 1404"/>
                <a:gd name="T19" fmla="*/ 350 h 1550"/>
                <a:gd name="T20" fmla="*/ 702 w 1404"/>
                <a:gd name="T21" fmla="*/ 506 h 1550"/>
                <a:gd name="T22" fmla="*/ 0 w 1404"/>
                <a:gd name="T23" fmla="*/ 350 h 1550"/>
                <a:gd name="T24" fmla="*/ 0 w 1404"/>
                <a:gd name="T25" fmla="*/ 724 h 1550"/>
                <a:gd name="T26" fmla="*/ 0 w 1404"/>
                <a:gd name="T27" fmla="*/ 966 h 1550"/>
                <a:gd name="T28" fmla="*/ 702 w 1404"/>
                <a:gd name="T29" fmla="*/ 1176 h 1550"/>
                <a:gd name="T30" fmla="*/ 1404 w 1404"/>
                <a:gd name="T31" fmla="*/ 966 h 1550"/>
                <a:gd name="T32" fmla="*/ 1404 w 1404"/>
                <a:gd name="T33" fmla="*/ 724 h 1550"/>
                <a:gd name="T34" fmla="*/ 702 w 1404"/>
                <a:gd name="T35" fmla="*/ 879 h 1550"/>
                <a:gd name="T36" fmla="*/ 0 w 1404"/>
                <a:gd name="T37" fmla="*/ 724 h 1550"/>
                <a:gd name="T38" fmla="*/ 0 w 1404"/>
                <a:gd name="T39" fmla="*/ 1097 h 1550"/>
                <a:gd name="T40" fmla="*/ 0 w 1404"/>
                <a:gd name="T41" fmla="*/ 1340 h 1550"/>
                <a:gd name="T42" fmla="*/ 702 w 1404"/>
                <a:gd name="T43" fmla="*/ 1550 h 1550"/>
                <a:gd name="T44" fmla="*/ 1404 w 1404"/>
                <a:gd name="T45" fmla="*/ 1340 h 1550"/>
                <a:gd name="T46" fmla="*/ 1404 w 1404"/>
                <a:gd name="T47" fmla="*/ 1097 h 1550"/>
                <a:gd name="T48" fmla="*/ 702 w 1404"/>
                <a:gd name="T49" fmla="*/ 1253 h 1550"/>
                <a:gd name="T50" fmla="*/ 0 w 1404"/>
                <a:gd name="T51" fmla="*/ 1097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4" h="1550">
                  <a:moveTo>
                    <a:pt x="702" y="420"/>
                  </a:moveTo>
                  <a:cubicBezTo>
                    <a:pt x="1158" y="420"/>
                    <a:pt x="1404" y="280"/>
                    <a:pt x="1404" y="210"/>
                  </a:cubicBezTo>
                  <a:cubicBezTo>
                    <a:pt x="1404" y="140"/>
                    <a:pt x="1158" y="0"/>
                    <a:pt x="702" y="0"/>
                  </a:cubicBezTo>
                  <a:cubicBezTo>
                    <a:pt x="246" y="0"/>
                    <a:pt x="0" y="140"/>
                    <a:pt x="0" y="210"/>
                  </a:cubicBezTo>
                  <a:cubicBezTo>
                    <a:pt x="0" y="280"/>
                    <a:pt x="246" y="420"/>
                    <a:pt x="702" y="420"/>
                  </a:cubicBezTo>
                  <a:close/>
                  <a:moveTo>
                    <a:pt x="0" y="350"/>
                  </a:moveTo>
                  <a:cubicBezTo>
                    <a:pt x="0" y="592"/>
                    <a:pt x="0" y="592"/>
                    <a:pt x="0" y="592"/>
                  </a:cubicBezTo>
                  <a:cubicBezTo>
                    <a:pt x="0" y="662"/>
                    <a:pt x="246" y="802"/>
                    <a:pt x="702" y="802"/>
                  </a:cubicBezTo>
                  <a:cubicBezTo>
                    <a:pt x="1158" y="802"/>
                    <a:pt x="1404" y="662"/>
                    <a:pt x="1404" y="592"/>
                  </a:cubicBezTo>
                  <a:cubicBezTo>
                    <a:pt x="1404" y="350"/>
                    <a:pt x="1404" y="350"/>
                    <a:pt x="1404" y="350"/>
                  </a:cubicBezTo>
                  <a:cubicBezTo>
                    <a:pt x="1270" y="431"/>
                    <a:pt x="1032" y="506"/>
                    <a:pt x="702" y="506"/>
                  </a:cubicBezTo>
                  <a:cubicBezTo>
                    <a:pt x="371" y="506"/>
                    <a:pt x="134" y="431"/>
                    <a:pt x="0" y="350"/>
                  </a:cubicBezTo>
                  <a:close/>
                  <a:moveTo>
                    <a:pt x="0" y="724"/>
                  </a:moveTo>
                  <a:cubicBezTo>
                    <a:pt x="0" y="966"/>
                    <a:pt x="0" y="966"/>
                    <a:pt x="0" y="966"/>
                  </a:cubicBezTo>
                  <a:cubicBezTo>
                    <a:pt x="0" y="1036"/>
                    <a:pt x="246" y="1176"/>
                    <a:pt x="702" y="1176"/>
                  </a:cubicBezTo>
                  <a:cubicBezTo>
                    <a:pt x="1158" y="1176"/>
                    <a:pt x="1404" y="1036"/>
                    <a:pt x="1404" y="966"/>
                  </a:cubicBezTo>
                  <a:cubicBezTo>
                    <a:pt x="1404" y="724"/>
                    <a:pt x="1404" y="724"/>
                    <a:pt x="1404" y="724"/>
                  </a:cubicBezTo>
                  <a:cubicBezTo>
                    <a:pt x="1270" y="805"/>
                    <a:pt x="1032" y="879"/>
                    <a:pt x="702" y="879"/>
                  </a:cubicBezTo>
                  <a:cubicBezTo>
                    <a:pt x="371" y="879"/>
                    <a:pt x="134" y="805"/>
                    <a:pt x="0" y="724"/>
                  </a:cubicBezTo>
                  <a:close/>
                  <a:moveTo>
                    <a:pt x="0" y="1097"/>
                  </a:moveTo>
                  <a:cubicBezTo>
                    <a:pt x="0" y="1340"/>
                    <a:pt x="0" y="1340"/>
                    <a:pt x="0" y="1340"/>
                  </a:cubicBezTo>
                  <a:cubicBezTo>
                    <a:pt x="0" y="1410"/>
                    <a:pt x="246" y="1550"/>
                    <a:pt x="702" y="1550"/>
                  </a:cubicBezTo>
                  <a:cubicBezTo>
                    <a:pt x="1158" y="1550"/>
                    <a:pt x="1404" y="1410"/>
                    <a:pt x="1404" y="1340"/>
                  </a:cubicBezTo>
                  <a:cubicBezTo>
                    <a:pt x="1404" y="1097"/>
                    <a:pt x="1404" y="1097"/>
                    <a:pt x="1404" y="1097"/>
                  </a:cubicBezTo>
                  <a:cubicBezTo>
                    <a:pt x="1270" y="1178"/>
                    <a:pt x="1032" y="1253"/>
                    <a:pt x="702" y="1253"/>
                  </a:cubicBezTo>
                  <a:cubicBezTo>
                    <a:pt x="371" y="1253"/>
                    <a:pt x="134" y="1178"/>
                    <a:pt x="0" y="10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7860" y="6206943"/>
              <a:ext cx="391349" cy="382312"/>
            </a:xfrm>
            <a:prstGeom prst="rect">
              <a:avLst/>
            </a:prstGeom>
          </p:spPr>
        </p:pic>
        <p:grpSp>
          <p:nvGrpSpPr>
            <p:cNvPr id="230" name="Group 229"/>
            <p:cNvGrpSpPr/>
            <p:nvPr/>
          </p:nvGrpSpPr>
          <p:grpSpPr>
            <a:xfrm>
              <a:off x="6673613" y="6206943"/>
              <a:ext cx="2401291" cy="918373"/>
              <a:chOff x="5295387" y="6206943"/>
              <a:chExt cx="2432472" cy="918373"/>
            </a:xfrm>
          </p:grpSpPr>
          <p:sp>
            <p:nvSpPr>
              <p:cNvPr id="174" name="Rectangle 173"/>
              <p:cNvSpPr/>
              <p:nvPr/>
            </p:nvSpPr>
            <p:spPr>
              <a:xfrm>
                <a:off x="5295387" y="6206943"/>
                <a:ext cx="2432472" cy="91837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TextBox 174"/>
              <p:cNvSpPr txBox="1"/>
              <p:nvPr/>
            </p:nvSpPr>
            <p:spPr>
              <a:xfrm>
                <a:off x="5363411" y="6283170"/>
                <a:ext cx="2296423" cy="205875"/>
              </a:xfrm>
              <a:prstGeom prst="rect">
                <a:avLst/>
              </a:prstGeom>
              <a:solidFill>
                <a:schemeClr val="bg1"/>
              </a:solidFill>
            </p:spPr>
            <p:txBody>
              <a:bodyPr wrap="square" lIns="0" rIns="0" rtlCol="0" anchor="ctr" anchorCtr="0">
                <a:noAutofit/>
              </a:bodyPr>
              <a:lstStyle/>
              <a:p>
                <a:pPr algn="ctr"/>
                <a:r>
                  <a:rPr lang="en-GB" sz="900" dirty="0"/>
                  <a:t>Application / Environment Specific Data</a:t>
                </a:r>
                <a:endParaRPr lang="en-US" sz="900" dirty="0"/>
              </a:p>
            </p:txBody>
          </p:sp>
          <p:sp>
            <p:nvSpPr>
              <p:cNvPr id="176" name="TextBox 175"/>
              <p:cNvSpPr txBox="1"/>
              <p:nvPr/>
            </p:nvSpPr>
            <p:spPr>
              <a:xfrm>
                <a:off x="5363411" y="6568718"/>
                <a:ext cx="2296423" cy="203405"/>
              </a:xfrm>
              <a:prstGeom prst="rect">
                <a:avLst/>
              </a:prstGeom>
              <a:solidFill>
                <a:schemeClr val="bg1"/>
              </a:solidFill>
            </p:spPr>
            <p:txBody>
              <a:bodyPr wrap="square" lIns="0" rIns="0" rtlCol="0" anchor="ctr" anchorCtr="0">
                <a:noAutofit/>
              </a:bodyPr>
              <a:lstStyle/>
              <a:p>
                <a:pPr algn="ctr"/>
                <a:r>
                  <a:rPr lang="en-GB" sz="900" dirty="0"/>
                  <a:t>Country / Region Specific Independent Data</a:t>
                </a:r>
                <a:endParaRPr lang="en-US" sz="900" dirty="0"/>
              </a:p>
            </p:txBody>
          </p:sp>
          <p:sp>
            <p:nvSpPr>
              <p:cNvPr id="177" name="TextBox 176"/>
              <p:cNvSpPr txBox="1"/>
              <p:nvPr/>
            </p:nvSpPr>
            <p:spPr>
              <a:xfrm>
                <a:off x="5363411" y="6848284"/>
                <a:ext cx="2296423" cy="201549"/>
              </a:xfrm>
              <a:prstGeom prst="rect">
                <a:avLst/>
              </a:prstGeom>
              <a:solidFill>
                <a:schemeClr val="bg1"/>
              </a:solidFill>
            </p:spPr>
            <p:txBody>
              <a:bodyPr wrap="square" lIns="0" rIns="0" rtlCol="0" anchor="ctr" anchorCtr="0">
                <a:noAutofit/>
              </a:bodyPr>
              <a:lstStyle/>
              <a:p>
                <a:pPr algn="ctr"/>
                <a:r>
                  <a:rPr lang="en-GB" sz="850" dirty="0"/>
                  <a:t>Functionality / Module Specific Common Data</a:t>
                </a:r>
                <a:endParaRPr lang="en-US" sz="850" dirty="0"/>
              </a:p>
            </p:txBody>
          </p:sp>
        </p:grpSp>
      </p:grpSp>
      <p:cxnSp>
        <p:nvCxnSpPr>
          <p:cNvPr id="224" name="Straight Arrow Connector 223"/>
          <p:cNvCxnSpPr/>
          <p:nvPr/>
        </p:nvCxnSpPr>
        <p:spPr>
          <a:xfrm>
            <a:off x="7590620" y="3499399"/>
            <a:ext cx="0" cy="194536"/>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sp>
        <p:nvSpPr>
          <p:cNvPr id="31" name="TextBox 30"/>
          <p:cNvSpPr txBox="1"/>
          <p:nvPr/>
        </p:nvSpPr>
        <p:spPr>
          <a:xfrm>
            <a:off x="4090546" y="2469426"/>
            <a:ext cx="906780" cy="533400"/>
          </a:xfrm>
          <a:prstGeom prst="rect">
            <a:avLst/>
          </a:prstGeom>
          <a:noFill/>
        </p:spPr>
        <p:txBody>
          <a:bodyPr wrap="square" rtlCol="0">
            <a:noAutofit/>
          </a:bodyPr>
          <a:lstStyle/>
          <a:p>
            <a:pPr algn="ctr"/>
            <a:r>
              <a:rPr lang="en-GB" sz="1400" dirty="0"/>
              <a:t>UI</a:t>
            </a:r>
            <a:br>
              <a:rPr lang="en-GB" sz="1400" dirty="0"/>
            </a:br>
            <a:r>
              <a:rPr lang="en-GB" sz="1400" dirty="0"/>
              <a:t>Level Testing</a:t>
            </a:r>
            <a:endParaRPr lang="en-US" sz="1400" dirty="0"/>
          </a:p>
        </p:txBody>
      </p:sp>
      <p:grpSp>
        <p:nvGrpSpPr>
          <p:cNvPr id="8" name="Group 7"/>
          <p:cNvGrpSpPr/>
          <p:nvPr/>
        </p:nvGrpSpPr>
        <p:grpSpPr>
          <a:xfrm>
            <a:off x="6012219" y="1905546"/>
            <a:ext cx="3156801" cy="1636095"/>
            <a:chOff x="6012219" y="1840230"/>
            <a:chExt cx="3156801" cy="1636095"/>
          </a:xfrm>
        </p:grpSpPr>
        <p:sp>
          <p:nvSpPr>
            <p:cNvPr id="166" name="TextBox 165"/>
            <p:cNvSpPr txBox="1"/>
            <p:nvPr/>
          </p:nvSpPr>
          <p:spPr>
            <a:xfrm>
              <a:off x="6012219" y="1840230"/>
              <a:ext cx="3156801" cy="1615239"/>
            </a:xfrm>
            <a:prstGeom prst="rect">
              <a:avLst/>
            </a:prstGeom>
            <a:solidFill>
              <a:schemeClr val="bg1"/>
            </a:solidFill>
          </p:spPr>
          <p:txBody>
            <a:bodyPr wrap="square" rtlCol="0">
              <a:noAutofit/>
            </a:bodyPr>
            <a:lstStyle/>
            <a:p>
              <a:pPr algn="ctr"/>
              <a:r>
                <a:rPr lang="en-GB" sz="1400" b="1" dirty="0"/>
                <a:t>Jenkins Integration</a:t>
              </a:r>
              <a:endParaRPr lang="en-US" sz="1400" b="1" dirty="0"/>
            </a:p>
          </p:txBody>
        </p:sp>
        <p:grpSp>
          <p:nvGrpSpPr>
            <p:cNvPr id="229" name="Group 228"/>
            <p:cNvGrpSpPr/>
            <p:nvPr/>
          </p:nvGrpSpPr>
          <p:grpSpPr>
            <a:xfrm>
              <a:off x="6012219" y="2074485"/>
              <a:ext cx="3146963" cy="1401840"/>
              <a:chOff x="4342133" y="2074485"/>
              <a:chExt cx="3146963" cy="1401840"/>
            </a:xfrm>
          </p:grpSpPr>
          <p:grpSp>
            <p:nvGrpSpPr>
              <p:cNvPr id="217" name="Group 216"/>
              <p:cNvGrpSpPr/>
              <p:nvPr/>
            </p:nvGrpSpPr>
            <p:grpSpPr>
              <a:xfrm>
                <a:off x="5291753" y="2114350"/>
                <a:ext cx="1256125" cy="1256125"/>
                <a:chOff x="5976906" y="2148369"/>
                <a:chExt cx="1256125" cy="1256125"/>
              </a:xfrm>
            </p:grpSpPr>
            <p:grpSp>
              <p:nvGrpSpPr>
                <p:cNvPr id="211" name="Group 210"/>
                <p:cNvGrpSpPr/>
                <p:nvPr/>
              </p:nvGrpSpPr>
              <p:grpSpPr>
                <a:xfrm>
                  <a:off x="5976906" y="2148369"/>
                  <a:ext cx="1256125" cy="1256125"/>
                  <a:chOff x="5976906" y="2148369"/>
                  <a:chExt cx="1256125" cy="1256125"/>
                </a:xfrm>
              </p:grpSpPr>
              <p:sp>
                <p:nvSpPr>
                  <p:cNvPr id="207" name="Freeform 206"/>
                  <p:cNvSpPr/>
                  <p:nvPr/>
                </p:nvSpPr>
                <p:spPr>
                  <a:xfrm rot="5400000">
                    <a:off x="6042685" y="2146155"/>
                    <a:ext cx="636923" cy="641352"/>
                  </a:xfrm>
                  <a:custGeom>
                    <a:avLst/>
                    <a:gdLst>
                      <a:gd name="connsiteX0" fmla="*/ 0 w 636923"/>
                      <a:gd name="connsiteY0" fmla="*/ 197526 h 641352"/>
                      <a:gd name="connsiteX1" fmla="*/ 187256 w 636923"/>
                      <a:gd name="connsiteY1" fmla="*/ 0 h 641352"/>
                      <a:gd name="connsiteX2" fmla="*/ 374511 w 636923"/>
                      <a:gd name="connsiteY2" fmla="*/ 197526 h 641352"/>
                      <a:gd name="connsiteX3" fmla="*/ 308326 w 636923"/>
                      <a:gd name="connsiteY3" fmla="*/ 197526 h 641352"/>
                      <a:gd name="connsiteX4" fmla="*/ 312278 w 636923"/>
                      <a:gd name="connsiteY4" fmla="*/ 210256 h 641352"/>
                      <a:gd name="connsiteX5" fmla="*/ 575870 w 636923"/>
                      <a:gd name="connsiteY5" fmla="*/ 415623 h 641352"/>
                      <a:gd name="connsiteX6" fmla="*/ 612131 w 636923"/>
                      <a:gd name="connsiteY6" fmla="*/ 418366 h 641352"/>
                      <a:gd name="connsiteX7" fmla="*/ 507390 w 636923"/>
                      <a:gd name="connsiteY7" fmla="*/ 517661 h 641352"/>
                      <a:gd name="connsiteX8" fmla="*/ 636923 w 636923"/>
                      <a:gd name="connsiteY8" fmla="*/ 640459 h 641352"/>
                      <a:gd name="connsiteX9" fmla="*/ 628062 w 636923"/>
                      <a:gd name="connsiteY9" fmla="*/ 641352 h 641352"/>
                      <a:gd name="connsiteX10" fmla="*/ 102720 w 636923"/>
                      <a:gd name="connsiteY10" fmla="*/ 283842 h 641352"/>
                      <a:gd name="connsiteX11" fmla="*/ 77085 w 636923"/>
                      <a:gd name="connsiteY11" fmla="*/ 197526 h 64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6923" h="641352">
                        <a:moveTo>
                          <a:pt x="0" y="197526"/>
                        </a:moveTo>
                        <a:lnTo>
                          <a:pt x="187256" y="0"/>
                        </a:lnTo>
                        <a:lnTo>
                          <a:pt x="374511" y="197526"/>
                        </a:lnTo>
                        <a:lnTo>
                          <a:pt x="308326" y="197526"/>
                        </a:lnTo>
                        <a:lnTo>
                          <a:pt x="312278" y="210256"/>
                        </a:lnTo>
                        <a:cubicBezTo>
                          <a:pt x="357801" y="317886"/>
                          <a:pt x="456745" y="397421"/>
                          <a:pt x="575870" y="415623"/>
                        </a:cubicBezTo>
                        <a:lnTo>
                          <a:pt x="612131" y="418366"/>
                        </a:lnTo>
                        <a:lnTo>
                          <a:pt x="507390" y="517661"/>
                        </a:lnTo>
                        <a:lnTo>
                          <a:pt x="636923" y="640459"/>
                        </a:lnTo>
                        <a:lnTo>
                          <a:pt x="628062" y="641352"/>
                        </a:lnTo>
                        <a:cubicBezTo>
                          <a:pt x="389369" y="641352"/>
                          <a:pt x="185277" y="493203"/>
                          <a:pt x="102720" y="283842"/>
                        </a:cubicBezTo>
                        <a:lnTo>
                          <a:pt x="77085" y="197526"/>
                        </a:lnTo>
                        <a:close/>
                      </a:path>
                    </a:pathLst>
                  </a:cu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Freeform 204"/>
                  <p:cNvSpPr/>
                  <p:nvPr/>
                </p:nvSpPr>
                <p:spPr>
                  <a:xfrm rot="5400000">
                    <a:off x="6530329" y="2765357"/>
                    <a:ext cx="636922" cy="641351"/>
                  </a:xfrm>
                  <a:custGeom>
                    <a:avLst/>
                    <a:gdLst>
                      <a:gd name="connsiteX0" fmla="*/ 0 w 636922"/>
                      <a:gd name="connsiteY0" fmla="*/ 893 h 641351"/>
                      <a:gd name="connsiteX1" fmla="*/ 8860 w 636922"/>
                      <a:gd name="connsiteY1" fmla="*/ 0 h 641351"/>
                      <a:gd name="connsiteX2" fmla="*/ 534202 w 636922"/>
                      <a:gd name="connsiteY2" fmla="*/ 357510 h 641351"/>
                      <a:gd name="connsiteX3" fmla="*/ 559837 w 636922"/>
                      <a:gd name="connsiteY3" fmla="*/ 443825 h 641351"/>
                      <a:gd name="connsiteX4" fmla="*/ 636922 w 636922"/>
                      <a:gd name="connsiteY4" fmla="*/ 443825 h 641351"/>
                      <a:gd name="connsiteX5" fmla="*/ 449666 w 636922"/>
                      <a:gd name="connsiteY5" fmla="*/ 641351 h 641351"/>
                      <a:gd name="connsiteX6" fmla="*/ 262411 w 636922"/>
                      <a:gd name="connsiteY6" fmla="*/ 443825 h 641351"/>
                      <a:gd name="connsiteX7" fmla="*/ 329309 w 636922"/>
                      <a:gd name="connsiteY7" fmla="*/ 443825 h 641351"/>
                      <a:gd name="connsiteX8" fmla="*/ 290716 w 636922"/>
                      <a:gd name="connsiteY8" fmla="*/ 369477 h 641351"/>
                      <a:gd name="connsiteX9" fmla="*/ 77929 w 636922"/>
                      <a:gd name="connsiteY9" fmla="*/ 228743 h 641351"/>
                      <a:gd name="connsiteX10" fmla="*/ 24409 w 636922"/>
                      <a:gd name="connsiteY10" fmla="*/ 223347 h 641351"/>
                      <a:gd name="connsiteX11" fmla="*/ 129532 w 636922"/>
                      <a:gd name="connsiteY11" fmla="*/ 123691 h 64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6922" h="641351">
                        <a:moveTo>
                          <a:pt x="0" y="893"/>
                        </a:moveTo>
                        <a:lnTo>
                          <a:pt x="8860" y="0"/>
                        </a:lnTo>
                        <a:cubicBezTo>
                          <a:pt x="247554" y="0"/>
                          <a:pt x="451645" y="148148"/>
                          <a:pt x="534202" y="357510"/>
                        </a:cubicBezTo>
                        <a:lnTo>
                          <a:pt x="559837" y="443825"/>
                        </a:lnTo>
                        <a:lnTo>
                          <a:pt x="636922" y="443825"/>
                        </a:lnTo>
                        <a:lnTo>
                          <a:pt x="449666" y="641351"/>
                        </a:lnTo>
                        <a:lnTo>
                          <a:pt x="262411" y="443825"/>
                        </a:lnTo>
                        <a:lnTo>
                          <a:pt x="329309" y="443825"/>
                        </a:lnTo>
                        <a:lnTo>
                          <a:pt x="290716" y="369477"/>
                        </a:lnTo>
                        <a:cubicBezTo>
                          <a:pt x="241378" y="298304"/>
                          <a:pt x="165775" y="246718"/>
                          <a:pt x="77929" y="228743"/>
                        </a:cubicBezTo>
                        <a:lnTo>
                          <a:pt x="24409" y="223347"/>
                        </a:lnTo>
                        <a:lnTo>
                          <a:pt x="129532" y="123691"/>
                        </a:lnTo>
                        <a:close/>
                      </a:path>
                    </a:pathLst>
                  </a:cu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Freeform 202"/>
                  <p:cNvSpPr/>
                  <p:nvPr/>
                </p:nvSpPr>
                <p:spPr>
                  <a:xfrm rot="5400000">
                    <a:off x="5974692" y="2701792"/>
                    <a:ext cx="641351" cy="636923"/>
                  </a:xfrm>
                  <a:custGeom>
                    <a:avLst/>
                    <a:gdLst>
                      <a:gd name="connsiteX0" fmla="*/ 0 w 641351"/>
                      <a:gd name="connsiteY0" fmla="*/ 449667 h 636923"/>
                      <a:gd name="connsiteX1" fmla="*/ 197526 w 641351"/>
                      <a:gd name="connsiteY1" fmla="*/ 262412 h 636923"/>
                      <a:gd name="connsiteX2" fmla="*/ 197526 w 641351"/>
                      <a:gd name="connsiteY2" fmla="*/ 328596 h 636923"/>
                      <a:gd name="connsiteX3" fmla="*/ 210255 w 641351"/>
                      <a:gd name="connsiteY3" fmla="*/ 324645 h 636923"/>
                      <a:gd name="connsiteX4" fmla="*/ 415622 w 641351"/>
                      <a:gd name="connsiteY4" fmla="*/ 61053 h 636923"/>
                      <a:gd name="connsiteX5" fmla="*/ 418366 w 641351"/>
                      <a:gd name="connsiteY5" fmla="*/ 24791 h 636923"/>
                      <a:gd name="connsiteX6" fmla="*/ 517661 w 641351"/>
                      <a:gd name="connsiteY6" fmla="*/ 129532 h 636923"/>
                      <a:gd name="connsiteX7" fmla="*/ 640458 w 641351"/>
                      <a:gd name="connsiteY7" fmla="*/ 0 h 636923"/>
                      <a:gd name="connsiteX8" fmla="*/ 641351 w 641351"/>
                      <a:gd name="connsiteY8" fmla="*/ 8861 h 636923"/>
                      <a:gd name="connsiteX9" fmla="*/ 283841 w 641351"/>
                      <a:gd name="connsiteY9" fmla="*/ 534202 h 636923"/>
                      <a:gd name="connsiteX10" fmla="*/ 197526 w 641351"/>
                      <a:gd name="connsiteY10" fmla="*/ 559838 h 636923"/>
                      <a:gd name="connsiteX11" fmla="*/ 197526 w 641351"/>
                      <a:gd name="connsiteY11" fmla="*/ 636923 h 63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351" h="636923">
                        <a:moveTo>
                          <a:pt x="0" y="449667"/>
                        </a:moveTo>
                        <a:lnTo>
                          <a:pt x="197526" y="262412"/>
                        </a:lnTo>
                        <a:lnTo>
                          <a:pt x="197526" y="328596"/>
                        </a:lnTo>
                        <a:lnTo>
                          <a:pt x="210255" y="324645"/>
                        </a:lnTo>
                        <a:cubicBezTo>
                          <a:pt x="317885" y="279121"/>
                          <a:pt x="397420" y="180178"/>
                          <a:pt x="415622" y="61053"/>
                        </a:cubicBezTo>
                        <a:lnTo>
                          <a:pt x="418366" y="24791"/>
                        </a:lnTo>
                        <a:lnTo>
                          <a:pt x="517661" y="129532"/>
                        </a:lnTo>
                        <a:lnTo>
                          <a:pt x="640458" y="0"/>
                        </a:lnTo>
                        <a:lnTo>
                          <a:pt x="641351" y="8861"/>
                        </a:lnTo>
                        <a:cubicBezTo>
                          <a:pt x="641351" y="247554"/>
                          <a:pt x="493203" y="451646"/>
                          <a:pt x="283841" y="534202"/>
                        </a:cubicBezTo>
                        <a:lnTo>
                          <a:pt x="197526" y="559838"/>
                        </a:lnTo>
                        <a:lnTo>
                          <a:pt x="197526" y="636923"/>
                        </a:lnTo>
                        <a:close/>
                      </a:path>
                    </a:pathLst>
                  </a:custGeom>
                  <a:solidFill>
                    <a:schemeClr val="accent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reeform 209"/>
                  <p:cNvSpPr/>
                  <p:nvPr/>
                </p:nvSpPr>
                <p:spPr>
                  <a:xfrm rot="5400000">
                    <a:off x="6593894" y="2214149"/>
                    <a:ext cx="641351" cy="636923"/>
                  </a:xfrm>
                  <a:custGeom>
                    <a:avLst/>
                    <a:gdLst>
                      <a:gd name="connsiteX0" fmla="*/ 0 w 641351"/>
                      <a:gd name="connsiteY0" fmla="*/ 628063 h 636923"/>
                      <a:gd name="connsiteX1" fmla="*/ 357510 w 641351"/>
                      <a:gd name="connsiteY1" fmla="*/ 102720 h 636923"/>
                      <a:gd name="connsiteX2" fmla="*/ 443825 w 641351"/>
                      <a:gd name="connsiteY2" fmla="*/ 77084 h 636923"/>
                      <a:gd name="connsiteX3" fmla="*/ 443825 w 641351"/>
                      <a:gd name="connsiteY3" fmla="*/ 0 h 636923"/>
                      <a:gd name="connsiteX4" fmla="*/ 641351 w 641351"/>
                      <a:gd name="connsiteY4" fmla="*/ 187256 h 636923"/>
                      <a:gd name="connsiteX5" fmla="*/ 443825 w 641351"/>
                      <a:gd name="connsiteY5" fmla="*/ 374511 h 636923"/>
                      <a:gd name="connsiteX6" fmla="*/ 443825 w 641351"/>
                      <a:gd name="connsiteY6" fmla="*/ 307613 h 636923"/>
                      <a:gd name="connsiteX7" fmla="*/ 369477 w 641351"/>
                      <a:gd name="connsiteY7" fmla="*/ 346206 h 636923"/>
                      <a:gd name="connsiteX8" fmla="*/ 228743 w 641351"/>
                      <a:gd name="connsiteY8" fmla="*/ 558993 h 636923"/>
                      <a:gd name="connsiteX9" fmla="*/ 223348 w 641351"/>
                      <a:gd name="connsiteY9" fmla="*/ 612513 h 636923"/>
                      <a:gd name="connsiteX10" fmla="*/ 123692 w 641351"/>
                      <a:gd name="connsiteY10" fmla="*/ 507389 h 636923"/>
                      <a:gd name="connsiteX11" fmla="*/ 893 w 641351"/>
                      <a:gd name="connsiteY11" fmla="*/ 636923 h 63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351" h="636923">
                        <a:moveTo>
                          <a:pt x="0" y="628063"/>
                        </a:moveTo>
                        <a:cubicBezTo>
                          <a:pt x="0" y="389368"/>
                          <a:pt x="148148" y="185277"/>
                          <a:pt x="357510" y="102720"/>
                        </a:cubicBezTo>
                        <a:lnTo>
                          <a:pt x="443825" y="77084"/>
                        </a:lnTo>
                        <a:lnTo>
                          <a:pt x="443825" y="0"/>
                        </a:lnTo>
                        <a:lnTo>
                          <a:pt x="641351" y="187256"/>
                        </a:lnTo>
                        <a:lnTo>
                          <a:pt x="443825" y="374511"/>
                        </a:lnTo>
                        <a:lnTo>
                          <a:pt x="443825" y="307613"/>
                        </a:lnTo>
                        <a:lnTo>
                          <a:pt x="369477" y="346206"/>
                        </a:lnTo>
                        <a:cubicBezTo>
                          <a:pt x="298304" y="395544"/>
                          <a:pt x="246719" y="471147"/>
                          <a:pt x="228743" y="558993"/>
                        </a:cubicBezTo>
                        <a:lnTo>
                          <a:pt x="223348" y="612513"/>
                        </a:lnTo>
                        <a:lnTo>
                          <a:pt x="123692" y="507389"/>
                        </a:lnTo>
                        <a:lnTo>
                          <a:pt x="893" y="636923"/>
                        </a:lnTo>
                        <a:close/>
                      </a:path>
                    </a:pathLst>
                  </a:cu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2" name="Rectangle 211"/>
                <p:cNvSpPr/>
                <p:nvPr/>
              </p:nvSpPr>
              <p:spPr>
                <a:xfrm rot="19071738">
                  <a:off x="6137537" y="2322886"/>
                  <a:ext cx="997512" cy="923330"/>
                </a:xfrm>
                <a:prstGeom prst="rect">
                  <a:avLst/>
                </a:prstGeom>
                <a:noFill/>
              </p:spPr>
              <p:txBody>
                <a:bodyPr wrap="none" lIns="91440" tIns="45720" rIns="91440" bIns="45720">
                  <a:prstTxWarp prst="textArchUp">
                    <a:avLst/>
                  </a:prstTxWarp>
                  <a:spAutoFit/>
                </a:bodyPr>
                <a:lstStyle/>
                <a:p>
                  <a:pPr algn="ctr"/>
                  <a:r>
                    <a:rPr lang="en-US" sz="1000" b="1" cap="none" spc="0" dirty="0">
                      <a:ln w="0"/>
                      <a:solidFill>
                        <a:schemeClr val="bg1"/>
                      </a:solidFill>
                    </a:rPr>
                    <a:t>Define</a:t>
                  </a:r>
                </a:p>
              </p:txBody>
            </p:sp>
            <p:sp>
              <p:nvSpPr>
                <p:cNvPr id="213" name="Rectangle 212"/>
                <p:cNvSpPr/>
                <p:nvPr/>
              </p:nvSpPr>
              <p:spPr>
                <a:xfrm rot="2939518">
                  <a:off x="6057619" y="2318585"/>
                  <a:ext cx="997512" cy="1013643"/>
                </a:xfrm>
                <a:prstGeom prst="rect">
                  <a:avLst/>
                </a:prstGeom>
                <a:noFill/>
              </p:spPr>
              <p:txBody>
                <a:bodyPr wrap="none" lIns="91440" tIns="45720" rIns="91440" bIns="45720">
                  <a:prstTxWarp prst="textArchUp">
                    <a:avLst/>
                  </a:prstTxWarp>
                  <a:spAutoFit/>
                </a:bodyPr>
                <a:lstStyle/>
                <a:p>
                  <a:pPr algn="ctr"/>
                  <a:r>
                    <a:rPr lang="en-US" sz="1000" b="1" cap="none" spc="0" dirty="0">
                      <a:ln w="0"/>
                      <a:solidFill>
                        <a:schemeClr val="bg1"/>
                      </a:solidFill>
                    </a:rPr>
                    <a:t>Manage</a:t>
                  </a:r>
                </a:p>
              </p:txBody>
            </p:sp>
            <p:sp>
              <p:nvSpPr>
                <p:cNvPr id="214" name="Rectangle 213"/>
                <p:cNvSpPr/>
                <p:nvPr/>
              </p:nvSpPr>
              <p:spPr>
                <a:xfrm rot="19030111">
                  <a:off x="6070409" y="2251765"/>
                  <a:ext cx="997512" cy="1013643"/>
                </a:xfrm>
                <a:prstGeom prst="rect">
                  <a:avLst/>
                </a:prstGeom>
                <a:noFill/>
              </p:spPr>
              <p:txBody>
                <a:bodyPr wrap="none" lIns="91440" tIns="45720" rIns="91440" bIns="45720">
                  <a:prstTxWarp prst="textArchDown">
                    <a:avLst/>
                  </a:prstTxWarp>
                  <a:spAutoFit/>
                </a:bodyPr>
                <a:lstStyle/>
                <a:p>
                  <a:pPr algn="ctr"/>
                  <a:r>
                    <a:rPr lang="en-US" sz="1000" b="1" cap="none" spc="0" dirty="0">
                      <a:ln w="0"/>
                    </a:rPr>
                    <a:t>Execute</a:t>
                  </a:r>
                </a:p>
              </p:txBody>
            </p:sp>
            <p:sp>
              <p:nvSpPr>
                <p:cNvPr id="215" name="Rectangle 214"/>
                <p:cNvSpPr/>
                <p:nvPr/>
              </p:nvSpPr>
              <p:spPr>
                <a:xfrm rot="2959501">
                  <a:off x="6139216" y="2245807"/>
                  <a:ext cx="997512" cy="1013643"/>
                </a:xfrm>
                <a:prstGeom prst="rect">
                  <a:avLst/>
                </a:prstGeom>
                <a:noFill/>
              </p:spPr>
              <p:txBody>
                <a:bodyPr wrap="none" lIns="91440" tIns="45720" rIns="91440" bIns="45720">
                  <a:prstTxWarp prst="textArchDown">
                    <a:avLst/>
                  </a:prstTxWarp>
                  <a:spAutoFit/>
                </a:bodyPr>
                <a:lstStyle/>
                <a:p>
                  <a:pPr algn="ctr"/>
                  <a:r>
                    <a:rPr lang="en-US" sz="1000" b="1" cap="none" spc="0" dirty="0">
                      <a:ln w="0"/>
                    </a:rPr>
                    <a:t>Control</a:t>
                  </a:r>
                </a:p>
              </p:txBody>
            </p:sp>
          </p:grpSp>
          <p:sp>
            <p:nvSpPr>
              <p:cNvPr id="218" name="TextBox 217"/>
              <p:cNvSpPr txBox="1"/>
              <p:nvPr/>
            </p:nvSpPr>
            <p:spPr>
              <a:xfrm>
                <a:off x="4342133" y="2074485"/>
                <a:ext cx="1081179" cy="533400"/>
              </a:xfrm>
              <a:prstGeom prst="rect">
                <a:avLst/>
              </a:prstGeom>
              <a:noFill/>
            </p:spPr>
            <p:txBody>
              <a:bodyPr wrap="square" rtlCol="0">
                <a:noAutofit/>
              </a:bodyPr>
              <a:lstStyle/>
              <a:p>
                <a:pPr algn="ctr"/>
                <a:r>
                  <a:rPr lang="en-GB" sz="1200" dirty="0"/>
                  <a:t>Test</a:t>
                </a:r>
                <a:br>
                  <a:rPr lang="en-GB" sz="1200" dirty="0"/>
                </a:br>
                <a:r>
                  <a:rPr lang="en-GB" sz="1200" dirty="0"/>
                  <a:t>Management</a:t>
                </a:r>
                <a:endParaRPr lang="en-US" sz="1200" dirty="0"/>
              </a:p>
            </p:txBody>
          </p:sp>
          <p:sp>
            <p:nvSpPr>
              <p:cNvPr id="219" name="TextBox 218"/>
              <p:cNvSpPr txBox="1"/>
              <p:nvPr/>
            </p:nvSpPr>
            <p:spPr>
              <a:xfrm>
                <a:off x="4342133" y="2942925"/>
                <a:ext cx="1081179" cy="533400"/>
              </a:xfrm>
              <a:prstGeom prst="rect">
                <a:avLst/>
              </a:prstGeom>
              <a:noFill/>
            </p:spPr>
            <p:txBody>
              <a:bodyPr wrap="square" rtlCol="0">
                <a:noAutofit/>
              </a:bodyPr>
              <a:lstStyle/>
              <a:p>
                <a:pPr algn="ctr"/>
                <a:r>
                  <a:rPr lang="en-GB" sz="1200" dirty="0"/>
                  <a:t>Defect Management</a:t>
                </a:r>
                <a:endParaRPr lang="en-US" sz="1200" dirty="0"/>
              </a:p>
            </p:txBody>
          </p:sp>
          <p:sp>
            <p:nvSpPr>
              <p:cNvPr id="220" name="TextBox 219"/>
              <p:cNvSpPr txBox="1"/>
              <p:nvPr/>
            </p:nvSpPr>
            <p:spPr>
              <a:xfrm>
                <a:off x="6417928" y="2074485"/>
                <a:ext cx="1071168" cy="533400"/>
              </a:xfrm>
              <a:prstGeom prst="rect">
                <a:avLst/>
              </a:prstGeom>
              <a:noFill/>
            </p:spPr>
            <p:txBody>
              <a:bodyPr wrap="square" rtlCol="0">
                <a:noAutofit/>
              </a:bodyPr>
              <a:lstStyle/>
              <a:p>
                <a:pPr algn="ctr"/>
                <a:r>
                  <a:rPr lang="en-GB" sz="1200" dirty="0"/>
                  <a:t>Version Management</a:t>
                </a:r>
                <a:endParaRPr lang="en-US" sz="1200" dirty="0"/>
              </a:p>
            </p:txBody>
          </p:sp>
          <p:sp>
            <p:nvSpPr>
              <p:cNvPr id="221" name="TextBox 220"/>
              <p:cNvSpPr txBox="1"/>
              <p:nvPr/>
            </p:nvSpPr>
            <p:spPr>
              <a:xfrm>
                <a:off x="6417928" y="2942925"/>
                <a:ext cx="1071168" cy="533400"/>
              </a:xfrm>
              <a:prstGeom prst="rect">
                <a:avLst/>
              </a:prstGeom>
              <a:noFill/>
            </p:spPr>
            <p:txBody>
              <a:bodyPr wrap="square" rtlCol="0">
                <a:noAutofit/>
              </a:bodyPr>
              <a:lstStyle/>
              <a:p>
                <a:pPr algn="ctr"/>
                <a:r>
                  <a:rPr lang="en-GB" sz="1200" dirty="0"/>
                  <a:t>Parallel</a:t>
                </a:r>
                <a:br>
                  <a:rPr lang="en-GB" sz="1200" dirty="0"/>
                </a:br>
                <a:r>
                  <a:rPr lang="en-GB" sz="1200" dirty="0"/>
                  <a:t>Execution</a:t>
                </a:r>
                <a:endParaRPr lang="en-US" sz="1200" dirty="0"/>
              </a:p>
            </p:txBody>
          </p:sp>
        </p:grpSp>
      </p:grpSp>
      <p:grpSp>
        <p:nvGrpSpPr>
          <p:cNvPr id="14" name="Group 13"/>
          <p:cNvGrpSpPr/>
          <p:nvPr/>
        </p:nvGrpSpPr>
        <p:grpSpPr>
          <a:xfrm>
            <a:off x="6012219" y="3689422"/>
            <a:ext cx="3156801" cy="2115077"/>
            <a:chOff x="6012219" y="3624106"/>
            <a:chExt cx="3156801" cy="2115077"/>
          </a:xfrm>
        </p:grpSpPr>
        <p:sp>
          <p:nvSpPr>
            <p:cNvPr id="168" name="TextBox 167"/>
            <p:cNvSpPr txBox="1"/>
            <p:nvPr/>
          </p:nvSpPr>
          <p:spPr>
            <a:xfrm>
              <a:off x="6012219" y="3624106"/>
              <a:ext cx="3156801" cy="2115077"/>
            </a:xfrm>
            <a:prstGeom prst="rect">
              <a:avLst/>
            </a:prstGeom>
            <a:solidFill>
              <a:schemeClr val="bg1"/>
            </a:solidFill>
          </p:spPr>
          <p:txBody>
            <a:bodyPr wrap="square" rtlCol="0">
              <a:noAutofit/>
            </a:bodyPr>
            <a:lstStyle/>
            <a:p>
              <a:pPr algn="ctr"/>
              <a:r>
                <a:rPr lang="en-GB" sz="1400" b="1" dirty="0"/>
                <a:t>Automated Test Scenarios</a:t>
              </a:r>
              <a:endParaRPr lang="en-US" sz="1400" b="1" dirty="0"/>
            </a:p>
          </p:txBody>
        </p:sp>
        <p:sp>
          <p:nvSpPr>
            <p:cNvPr id="226" name="TextBox 225"/>
            <p:cNvSpPr txBox="1"/>
            <p:nvPr/>
          </p:nvSpPr>
          <p:spPr>
            <a:xfrm>
              <a:off x="6106334" y="4740801"/>
              <a:ext cx="2968570" cy="879595"/>
            </a:xfrm>
            <a:prstGeom prst="rect">
              <a:avLst/>
            </a:prstGeom>
            <a:solidFill>
              <a:schemeClr val="accent6"/>
            </a:solidFill>
          </p:spPr>
          <p:txBody>
            <a:bodyPr wrap="square" rtlCol="0">
              <a:noAutofit/>
            </a:bodyPr>
            <a:lstStyle/>
            <a:p>
              <a:pPr algn="ctr"/>
              <a:r>
                <a:rPr lang="en-GB" sz="1000" dirty="0"/>
                <a:t>Business Process Workflow</a:t>
              </a:r>
              <a:endParaRPr lang="en-US" sz="1000" dirty="0"/>
            </a:p>
          </p:txBody>
        </p:sp>
        <p:sp>
          <p:nvSpPr>
            <p:cNvPr id="231" name="Rectangle 230"/>
            <p:cNvSpPr/>
            <p:nvPr/>
          </p:nvSpPr>
          <p:spPr>
            <a:xfrm>
              <a:off x="6178827" y="4983367"/>
              <a:ext cx="516336" cy="552857"/>
            </a:xfrm>
            <a:prstGeom prst="rect">
              <a:avLst/>
            </a:prstGeom>
            <a:ln>
              <a:solidFill>
                <a:srgbClr val="D9D9D9"/>
              </a:solidFill>
            </a:ln>
          </p:spPr>
          <p:style>
            <a:lnRef idx="0">
              <a:schemeClr val="accent1"/>
            </a:lnRef>
            <a:fillRef idx="1">
              <a:schemeClr val="accent1"/>
            </a:fillRef>
            <a:effectRef idx="0">
              <a:schemeClr val="accent1"/>
            </a:effectRef>
            <a:fontRef idx="minor">
              <a:schemeClr val="lt1"/>
            </a:fontRef>
          </p:style>
          <p:txBody>
            <a:bodyPr lIns="0" rIns="0" rtlCol="0" anchor="ctr"/>
            <a:lstStyle/>
            <a:p>
              <a:pPr algn="ctr"/>
              <a:r>
                <a:rPr lang="en-GB" sz="600" dirty="0"/>
                <a:t>Common Components</a:t>
              </a:r>
              <a:endParaRPr lang="en-US" sz="600" dirty="0"/>
            </a:p>
          </p:txBody>
        </p:sp>
        <p:sp>
          <p:nvSpPr>
            <p:cNvPr id="232" name="Isosceles Triangle 231"/>
            <p:cNvSpPr/>
            <p:nvPr/>
          </p:nvSpPr>
          <p:spPr>
            <a:xfrm>
              <a:off x="6558862" y="4983367"/>
              <a:ext cx="626490" cy="552857"/>
            </a:xfrm>
            <a:prstGeom prst="triangle">
              <a:avLst/>
            </a:prstGeom>
            <a:ln>
              <a:solidFill>
                <a:srgbClr val="D9D9D9"/>
              </a:solidFill>
            </a:ln>
          </p:spPr>
          <p:style>
            <a:lnRef idx="0">
              <a:schemeClr val="accent1"/>
            </a:lnRef>
            <a:fillRef idx="1">
              <a:schemeClr val="accent1"/>
            </a:fillRef>
            <a:effectRef idx="0">
              <a:schemeClr val="accent1"/>
            </a:effectRef>
            <a:fontRef idx="minor">
              <a:schemeClr val="lt1"/>
            </a:fontRef>
          </p:style>
          <p:txBody>
            <a:bodyPr wrap="none" lIns="0" rIns="0" rtlCol="0" anchor="ctr"/>
            <a:lstStyle/>
            <a:p>
              <a:pPr algn="ctr"/>
              <a:r>
                <a:rPr lang="en-GB" sz="600" dirty="0"/>
                <a:t>Utility</a:t>
              </a:r>
              <a:br>
                <a:rPr lang="en-GB" sz="600" dirty="0"/>
              </a:br>
              <a:r>
                <a:rPr lang="en-GB" sz="600" dirty="0"/>
                <a:t>Components</a:t>
              </a:r>
              <a:endParaRPr lang="en-US" sz="600" dirty="0"/>
            </a:p>
          </p:txBody>
        </p:sp>
        <p:sp>
          <p:nvSpPr>
            <p:cNvPr id="233" name="Oval 232"/>
            <p:cNvSpPr/>
            <p:nvPr/>
          </p:nvSpPr>
          <p:spPr>
            <a:xfrm>
              <a:off x="7049052" y="4983367"/>
              <a:ext cx="552857" cy="552857"/>
            </a:xfrm>
            <a:prstGeom prst="ellipse">
              <a:avLst/>
            </a:prstGeom>
            <a:ln>
              <a:solidFill>
                <a:srgbClr val="D9D9D9"/>
              </a:solidFill>
            </a:ln>
          </p:spPr>
          <p:style>
            <a:lnRef idx="0">
              <a:schemeClr val="accent1"/>
            </a:lnRef>
            <a:fillRef idx="1">
              <a:schemeClr val="accent1"/>
            </a:fillRef>
            <a:effectRef idx="0">
              <a:schemeClr val="accent1"/>
            </a:effectRef>
            <a:fontRef idx="minor">
              <a:schemeClr val="lt1"/>
            </a:fontRef>
          </p:style>
          <p:txBody>
            <a:bodyPr wrap="none" lIns="0" rIns="0" rtlCol="0" anchor="ctr"/>
            <a:lstStyle/>
            <a:p>
              <a:pPr algn="ctr"/>
              <a:r>
                <a:rPr lang="en-GB" sz="600" dirty="0"/>
                <a:t>Business</a:t>
              </a:r>
              <a:br>
                <a:rPr lang="en-GB" sz="600" dirty="0"/>
              </a:br>
              <a:r>
                <a:rPr lang="en-GB" sz="600" dirty="0"/>
                <a:t>Components</a:t>
              </a:r>
              <a:endParaRPr lang="en-US" sz="600" dirty="0"/>
            </a:p>
          </p:txBody>
        </p:sp>
        <p:cxnSp>
          <p:nvCxnSpPr>
            <p:cNvPr id="235" name="Straight Arrow Connector 234"/>
            <p:cNvCxnSpPr/>
            <p:nvPr/>
          </p:nvCxnSpPr>
          <p:spPr>
            <a:xfrm flipH="1">
              <a:off x="7604102" y="5259795"/>
              <a:ext cx="365415" cy="0"/>
            </a:xfrm>
            <a:prstGeom prst="straightConnector1">
              <a:avLst/>
            </a:prstGeom>
            <a:ln w="34925" cap="sq">
              <a:tailEnd type="triangle"/>
            </a:ln>
          </p:spPr>
          <p:style>
            <a:lnRef idx="1">
              <a:schemeClr val="accent1"/>
            </a:lnRef>
            <a:fillRef idx="0">
              <a:schemeClr val="accent1"/>
            </a:fillRef>
            <a:effectRef idx="0">
              <a:schemeClr val="accent1"/>
            </a:effectRef>
            <a:fontRef idx="minor">
              <a:schemeClr val="lt1"/>
            </a:fontRef>
          </p:style>
        </p:cxnSp>
        <p:sp>
          <p:nvSpPr>
            <p:cNvPr id="225" name="Flowchart: Multidocument 224"/>
            <p:cNvSpPr/>
            <p:nvPr/>
          </p:nvSpPr>
          <p:spPr>
            <a:xfrm>
              <a:off x="7945281" y="4983367"/>
              <a:ext cx="1037081" cy="552857"/>
            </a:xfrm>
            <a:prstGeom prst="flowChartMultidocument">
              <a:avLst/>
            </a:prstGeom>
            <a:ln>
              <a:solidFill>
                <a:srgbClr val="D9D9D9"/>
              </a:solidFill>
            </a:ln>
          </p:spPr>
          <p:style>
            <a:lnRef idx="0">
              <a:schemeClr val="accent1"/>
            </a:lnRef>
            <a:fillRef idx="1">
              <a:schemeClr val="accent1"/>
            </a:fillRef>
            <a:effectRef idx="0">
              <a:schemeClr val="accent1"/>
            </a:effectRef>
            <a:fontRef idx="minor">
              <a:schemeClr val="lt1"/>
            </a:fontRef>
          </p:style>
          <p:txBody>
            <a:bodyPr lIns="0" rIns="0" bIns="108000" rtlCol="0" anchor="ctr"/>
            <a:lstStyle/>
            <a:p>
              <a:pPr algn="ctr"/>
              <a:r>
                <a:rPr lang="en-GB" sz="600" b="1" dirty="0"/>
                <a:t>Keyboard Driven Business Component</a:t>
              </a:r>
              <a:endParaRPr lang="en-US" sz="600" b="1" dirty="0"/>
            </a:p>
          </p:txBody>
        </p:sp>
        <p:sp>
          <p:nvSpPr>
            <p:cNvPr id="236" name="TextBox 235"/>
            <p:cNvSpPr txBox="1"/>
            <p:nvPr/>
          </p:nvSpPr>
          <p:spPr>
            <a:xfrm>
              <a:off x="6048431" y="4021123"/>
              <a:ext cx="1250364" cy="533400"/>
            </a:xfrm>
            <a:prstGeom prst="rect">
              <a:avLst/>
            </a:prstGeom>
            <a:noFill/>
          </p:spPr>
          <p:txBody>
            <a:bodyPr wrap="square" rtlCol="0" anchor="ctr" anchorCtr="0">
              <a:noAutofit/>
            </a:bodyPr>
            <a:lstStyle/>
            <a:p>
              <a:pPr algn="ctr"/>
              <a:r>
                <a:rPr lang="en-GB" sz="1200" dirty="0"/>
                <a:t>Cucumber Integration</a:t>
              </a:r>
              <a:endParaRPr lang="en-US" sz="1200" dirty="0"/>
            </a:p>
          </p:txBody>
        </p:sp>
        <p:sp>
          <p:nvSpPr>
            <p:cNvPr id="237" name="TextBox 236"/>
            <p:cNvSpPr txBox="1"/>
            <p:nvPr/>
          </p:nvSpPr>
          <p:spPr>
            <a:xfrm>
              <a:off x="7871305" y="4021123"/>
              <a:ext cx="1288383" cy="533400"/>
            </a:xfrm>
            <a:prstGeom prst="rect">
              <a:avLst/>
            </a:prstGeom>
            <a:noFill/>
          </p:spPr>
          <p:txBody>
            <a:bodyPr wrap="square" rtlCol="0" anchor="ctr" anchorCtr="0">
              <a:noAutofit/>
            </a:bodyPr>
            <a:lstStyle/>
            <a:p>
              <a:pPr algn="ctr"/>
              <a:r>
                <a:rPr lang="en-GB" sz="1200" dirty="0"/>
                <a:t>Behaviour Driven Development Feature File</a:t>
              </a:r>
              <a:endParaRPr lang="en-US" sz="1200" dirty="0"/>
            </a:p>
          </p:txBody>
        </p:sp>
        <p:sp>
          <p:nvSpPr>
            <p:cNvPr id="26" name="Freeform 60"/>
            <p:cNvSpPr>
              <a:spLocks noEditPoints="1"/>
            </p:cNvSpPr>
            <p:nvPr/>
          </p:nvSpPr>
          <p:spPr bwMode="auto">
            <a:xfrm>
              <a:off x="7377101" y="3928844"/>
              <a:ext cx="427037" cy="465166"/>
            </a:xfrm>
            <a:custGeom>
              <a:avLst/>
              <a:gdLst>
                <a:gd name="T0" fmla="*/ 196 w 964"/>
                <a:gd name="T1" fmla="*/ 0 h 1048"/>
                <a:gd name="T2" fmla="*/ 196 w 964"/>
                <a:gd name="T3" fmla="*/ 140 h 1048"/>
                <a:gd name="T4" fmla="*/ 812 w 964"/>
                <a:gd name="T5" fmla="*/ 140 h 1048"/>
                <a:gd name="T6" fmla="*/ 812 w 964"/>
                <a:gd name="T7" fmla="*/ 864 h 1048"/>
                <a:gd name="T8" fmla="*/ 964 w 964"/>
                <a:gd name="T9" fmla="*/ 864 h 1048"/>
                <a:gd name="T10" fmla="*/ 964 w 964"/>
                <a:gd name="T11" fmla="*/ 0 h 1048"/>
                <a:gd name="T12" fmla="*/ 196 w 964"/>
                <a:gd name="T13" fmla="*/ 0 h 1048"/>
                <a:gd name="T14" fmla="*/ 0 w 964"/>
                <a:gd name="T15" fmla="*/ 664 h 1048"/>
                <a:gd name="T16" fmla="*/ 0 w 964"/>
                <a:gd name="T17" fmla="*/ 760 h 1048"/>
                <a:gd name="T18" fmla="*/ 0 w 964"/>
                <a:gd name="T19" fmla="*/ 1048 h 1048"/>
                <a:gd name="T20" fmla="*/ 20 w 964"/>
                <a:gd name="T21" fmla="*/ 1048 h 1048"/>
                <a:gd name="T22" fmla="*/ 44 w 964"/>
                <a:gd name="T23" fmla="*/ 1048 h 1048"/>
                <a:gd name="T24" fmla="*/ 156 w 964"/>
                <a:gd name="T25" fmla="*/ 1048 h 1048"/>
                <a:gd name="T26" fmla="*/ 288 w 964"/>
                <a:gd name="T27" fmla="*/ 1048 h 1048"/>
                <a:gd name="T28" fmla="*/ 548 w 964"/>
                <a:gd name="T29" fmla="*/ 1048 h 1048"/>
                <a:gd name="T30" fmla="*/ 768 w 964"/>
                <a:gd name="T31" fmla="*/ 1048 h 1048"/>
                <a:gd name="T32" fmla="*/ 768 w 964"/>
                <a:gd name="T33" fmla="*/ 184 h 1048"/>
                <a:gd name="T34" fmla="*/ 0 w 964"/>
                <a:gd name="T35" fmla="*/ 184 h 1048"/>
                <a:gd name="T36" fmla="*/ 0 w 964"/>
                <a:gd name="T37" fmla="*/ 664 h 1048"/>
                <a:gd name="T38" fmla="*/ 672 w 964"/>
                <a:gd name="T39" fmla="*/ 954 h 1048"/>
                <a:gd name="T40" fmla="*/ 220 w 964"/>
                <a:gd name="T41" fmla="*/ 954 h 1048"/>
                <a:gd name="T42" fmla="*/ 220 w 964"/>
                <a:gd name="T43" fmla="*/ 858 h 1048"/>
                <a:gd name="T44" fmla="*/ 672 w 964"/>
                <a:gd name="T45" fmla="*/ 858 h 1048"/>
                <a:gd name="T46" fmla="*/ 672 w 964"/>
                <a:gd name="T47" fmla="*/ 954 h 1048"/>
                <a:gd name="T48" fmla="*/ 96 w 964"/>
                <a:gd name="T49" fmla="*/ 280 h 1048"/>
                <a:gd name="T50" fmla="*/ 672 w 964"/>
                <a:gd name="T51" fmla="*/ 280 h 1048"/>
                <a:gd name="T52" fmla="*/ 672 w 964"/>
                <a:gd name="T53" fmla="*/ 376 h 1048"/>
                <a:gd name="T54" fmla="*/ 96 w 964"/>
                <a:gd name="T55" fmla="*/ 376 h 1048"/>
                <a:gd name="T56" fmla="*/ 96 w 964"/>
                <a:gd name="T57" fmla="*/ 280 h 1048"/>
                <a:gd name="T58" fmla="*/ 96 w 964"/>
                <a:gd name="T59" fmla="*/ 472 h 1048"/>
                <a:gd name="T60" fmla="*/ 672 w 964"/>
                <a:gd name="T61" fmla="*/ 472 h 1048"/>
                <a:gd name="T62" fmla="*/ 672 w 964"/>
                <a:gd name="T63" fmla="*/ 568 h 1048"/>
                <a:gd name="T64" fmla="*/ 96 w 964"/>
                <a:gd name="T65" fmla="*/ 568 h 1048"/>
                <a:gd name="T66" fmla="*/ 96 w 964"/>
                <a:gd name="T67" fmla="*/ 472 h 1048"/>
                <a:gd name="T68" fmla="*/ 94 w 964"/>
                <a:gd name="T69" fmla="*/ 664 h 1048"/>
                <a:gd name="T70" fmla="*/ 288 w 964"/>
                <a:gd name="T71" fmla="*/ 664 h 1048"/>
                <a:gd name="T72" fmla="*/ 672 w 964"/>
                <a:gd name="T73" fmla="*/ 664 h 1048"/>
                <a:gd name="T74" fmla="*/ 672 w 964"/>
                <a:gd name="T75" fmla="*/ 760 h 1048"/>
                <a:gd name="T76" fmla="*/ 288 w 964"/>
                <a:gd name="T77" fmla="*/ 760 h 1048"/>
                <a:gd name="T78" fmla="*/ 94 w 964"/>
                <a:gd name="T79" fmla="*/ 760 h 1048"/>
                <a:gd name="T80" fmla="*/ 94 w 964"/>
                <a:gd name="T81" fmla="*/ 664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4" h="1048">
                  <a:moveTo>
                    <a:pt x="196" y="0"/>
                  </a:moveTo>
                  <a:cubicBezTo>
                    <a:pt x="196" y="140"/>
                    <a:pt x="196" y="140"/>
                    <a:pt x="196" y="140"/>
                  </a:cubicBezTo>
                  <a:cubicBezTo>
                    <a:pt x="812" y="140"/>
                    <a:pt x="812" y="140"/>
                    <a:pt x="812" y="140"/>
                  </a:cubicBezTo>
                  <a:cubicBezTo>
                    <a:pt x="812" y="864"/>
                    <a:pt x="812" y="864"/>
                    <a:pt x="812" y="864"/>
                  </a:cubicBezTo>
                  <a:cubicBezTo>
                    <a:pt x="964" y="864"/>
                    <a:pt x="964" y="864"/>
                    <a:pt x="964" y="864"/>
                  </a:cubicBezTo>
                  <a:cubicBezTo>
                    <a:pt x="964" y="0"/>
                    <a:pt x="964" y="0"/>
                    <a:pt x="964" y="0"/>
                  </a:cubicBezTo>
                  <a:lnTo>
                    <a:pt x="196" y="0"/>
                  </a:lnTo>
                  <a:close/>
                  <a:moveTo>
                    <a:pt x="0" y="664"/>
                  </a:moveTo>
                  <a:cubicBezTo>
                    <a:pt x="0" y="760"/>
                    <a:pt x="0" y="760"/>
                    <a:pt x="0" y="760"/>
                  </a:cubicBezTo>
                  <a:cubicBezTo>
                    <a:pt x="0" y="1048"/>
                    <a:pt x="0" y="1048"/>
                    <a:pt x="0" y="1048"/>
                  </a:cubicBezTo>
                  <a:cubicBezTo>
                    <a:pt x="20" y="1048"/>
                    <a:pt x="20" y="1048"/>
                    <a:pt x="20" y="1048"/>
                  </a:cubicBezTo>
                  <a:cubicBezTo>
                    <a:pt x="44" y="1048"/>
                    <a:pt x="44" y="1048"/>
                    <a:pt x="44" y="1048"/>
                  </a:cubicBezTo>
                  <a:cubicBezTo>
                    <a:pt x="156" y="1048"/>
                    <a:pt x="156" y="1048"/>
                    <a:pt x="156" y="1048"/>
                  </a:cubicBezTo>
                  <a:cubicBezTo>
                    <a:pt x="288" y="1048"/>
                    <a:pt x="288" y="1048"/>
                    <a:pt x="288" y="1048"/>
                  </a:cubicBezTo>
                  <a:cubicBezTo>
                    <a:pt x="288" y="1048"/>
                    <a:pt x="288" y="1048"/>
                    <a:pt x="548" y="1048"/>
                  </a:cubicBezTo>
                  <a:cubicBezTo>
                    <a:pt x="768" y="1048"/>
                    <a:pt x="768" y="1048"/>
                    <a:pt x="768" y="1048"/>
                  </a:cubicBezTo>
                  <a:cubicBezTo>
                    <a:pt x="768" y="1048"/>
                    <a:pt x="768" y="1048"/>
                    <a:pt x="768" y="184"/>
                  </a:cubicBezTo>
                  <a:cubicBezTo>
                    <a:pt x="0" y="184"/>
                    <a:pt x="0" y="184"/>
                    <a:pt x="0" y="184"/>
                  </a:cubicBezTo>
                  <a:cubicBezTo>
                    <a:pt x="0" y="184"/>
                    <a:pt x="0" y="184"/>
                    <a:pt x="0" y="664"/>
                  </a:cubicBezTo>
                  <a:close/>
                  <a:moveTo>
                    <a:pt x="672" y="954"/>
                  </a:moveTo>
                  <a:cubicBezTo>
                    <a:pt x="220" y="954"/>
                    <a:pt x="220" y="954"/>
                    <a:pt x="220" y="954"/>
                  </a:cubicBezTo>
                  <a:cubicBezTo>
                    <a:pt x="220" y="858"/>
                    <a:pt x="220" y="858"/>
                    <a:pt x="220" y="858"/>
                  </a:cubicBezTo>
                  <a:cubicBezTo>
                    <a:pt x="672" y="858"/>
                    <a:pt x="672" y="858"/>
                    <a:pt x="672" y="858"/>
                  </a:cubicBezTo>
                  <a:lnTo>
                    <a:pt x="672" y="954"/>
                  </a:lnTo>
                  <a:close/>
                  <a:moveTo>
                    <a:pt x="96" y="280"/>
                  </a:moveTo>
                  <a:cubicBezTo>
                    <a:pt x="96" y="280"/>
                    <a:pt x="96" y="280"/>
                    <a:pt x="672" y="280"/>
                  </a:cubicBezTo>
                  <a:cubicBezTo>
                    <a:pt x="672" y="376"/>
                    <a:pt x="672" y="376"/>
                    <a:pt x="672" y="376"/>
                  </a:cubicBezTo>
                  <a:cubicBezTo>
                    <a:pt x="672" y="376"/>
                    <a:pt x="672" y="376"/>
                    <a:pt x="96" y="376"/>
                  </a:cubicBezTo>
                  <a:cubicBezTo>
                    <a:pt x="96" y="376"/>
                    <a:pt x="96" y="376"/>
                    <a:pt x="96" y="280"/>
                  </a:cubicBezTo>
                  <a:close/>
                  <a:moveTo>
                    <a:pt x="96" y="472"/>
                  </a:moveTo>
                  <a:cubicBezTo>
                    <a:pt x="96" y="472"/>
                    <a:pt x="96" y="472"/>
                    <a:pt x="672" y="472"/>
                  </a:cubicBezTo>
                  <a:cubicBezTo>
                    <a:pt x="672" y="568"/>
                    <a:pt x="672" y="568"/>
                    <a:pt x="672" y="568"/>
                  </a:cubicBezTo>
                  <a:cubicBezTo>
                    <a:pt x="672" y="568"/>
                    <a:pt x="672" y="568"/>
                    <a:pt x="96" y="568"/>
                  </a:cubicBezTo>
                  <a:cubicBezTo>
                    <a:pt x="96" y="568"/>
                    <a:pt x="96" y="568"/>
                    <a:pt x="96" y="472"/>
                  </a:cubicBezTo>
                  <a:close/>
                  <a:moveTo>
                    <a:pt x="94" y="664"/>
                  </a:moveTo>
                  <a:cubicBezTo>
                    <a:pt x="288" y="664"/>
                    <a:pt x="288" y="664"/>
                    <a:pt x="288" y="664"/>
                  </a:cubicBezTo>
                  <a:cubicBezTo>
                    <a:pt x="288" y="664"/>
                    <a:pt x="288" y="664"/>
                    <a:pt x="672" y="664"/>
                  </a:cubicBezTo>
                  <a:cubicBezTo>
                    <a:pt x="672" y="760"/>
                    <a:pt x="672" y="760"/>
                    <a:pt x="672" y="760"/>
                  </a:cubicBezTo>
                  <a:cubicBezTo>
                    <a:pt x="672" y="760"/>
                    <a:pt x="672" y="760"/>
                    <a:pt x="288" y="760"/>
                  </a:cubicBezTo>
                  <a:cubicBezTo>
                    <a:pt x="94" y="760"/>
                    <a:pt x="94" y="760"/>
                    <a:pt x="94" y="760"/>
                  </a:cubicBezTo>
                  <a:cubicBezTo>
                    <a:pt x="94" y="664"/>
                    <a:pt x="94" y="664"/>
                    <a:pt x="94" y="6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cxnSp>
          <p:nvCxnSpPr>
            <p:cNvPr id="238" name="Straight Arrow Connector 237"/>
            <p:cNvCxnSpPr/>
            <p:nvPr/>
          </p:nvCxnSpPr>
          <p:spPr>
            <a:xfrm>
              <a:off x="7554098" y="4407330"/>
              <a:ext cx="0" cy="315672"/>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grpSp>
      <p:pic>
        <p:nvPicPr>
          <p:cNvPr id="244" name="Picture 2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0097" y="1379230"/>
            <a:ext cx="701842" cy="353894"/>
          </a:xfrm>
          <a:prstGeom prst="rect">
            <a:avLst/>
          </a:prstGeom>
        </p:spPr>
      </p:pic>
      <p:sp>
        <p:nvSpPr>
          <p:cNvPr id="246" name="TextBox 245"/>
          <p:cNvSpPr txBox="1"/>
          <p:nvPr/>
        </p:nvSpPr>
        <p:spPr>
          <a:xfrm>
            <a:off x="6022349" y="1697941"/>
            <a:ext cx="3137339" cy="230832"/>
          </a:xfrm>
          <a:prstGeom prst="rect">
            <a:avLst/>
          </a:prstGeom>
          <a:noFill/>
        </p:spPr>
        <p:txBody>
          <a:bodyPr wrap="square" rtlCol="0">
            <a:spAutoFit/>
          </a:bodyPr>
          <a:lstStyle/>
          <a:p>
            <a:pPr algn="ctr"/>
            <a:r>
              <a:rPr lang="en-GB" sz="900" b="1" dirty="0">
                <a:solidFill>
                  <a:srgbClr val="003BB1"/>
                </a:solidFill>
              </a:rPr>
              <a:t>An Enterprise Automation Platform</a:t>
            </a:r>
            <a:endParaRPr lang="en-US" sz="900" b="1" dirty="0">
              <a:solidFill>
                <a:srgbClr val="003BB1"/>
              </a:solidFill>
            </a:endParaRPr>
          </a:p>
        </p:txBody>
      </p:sp>
      <p:grpSp>
        <p:nvGrpSpPr>
          <p:cNvPr id="250" name="Group 249"/>
          <p:cNvGrpSpPr/>
          <p:nvPr/>
        </p:nvGrpSpPr>
        <p:grpSpPr>
          <a:xfrm>
            <a:off x="10617654" y="3886200"/>
            <a:ext cx="1931618" cy="533400"/>
            <a:chOff x="10617654" y="3886200"/>
            <a:chExt cx="1931618" cy="533400"/>
          </a:xfrm>
        </p:grpSpPr>
        <p:sp>
          <p:nvSpPr>
            <p:cNvPr id="170" name="TextBox 169"/>
            <p:cNvSpPr txBox="1"/>
            <p:nvPr/>
          </p:nvSpPr>
          <p:spPr>
            <a:xfrm>
              <a:off x="11099524" y="3886200"/>
              <a:ext cx="1449748" cy="533400"/>
            </a:xfrm>
            <a:prstGeom prst="rect">
              <a:avLst/>
            </a:prstGeom>
            <a:noFill/>
          </p:spPr>
          <p:txBody>
            <a:bodyPr wrap="square" rtlCol="0" anchor="ctr" anchorCtr="0">
              <a:noAutofit/>
            </a:bodyPr>
            <a:lstStyle/>
            <a:p>
              <a:r>
                <a:rPr lang="en-US" sz="1200" dirty="0"/>
                <a:t>Video Recording of Test Execution</a:t>
              </a:r>
            </a:p>
          </p:txBody>
        </p:sp>
        <p:sp>
          <p:nvSpPr>
            <p:cNvPr id="249" name="Freeform 9"/>
            <p:cNvSpPr>
              <a:spLocks noEditPoints="1"/>
            </p:cNvSpPr>
            <p:nvPr/>
          </p:nvSpPr>
          <p:spPr bwMode="auto">
            <a:xfrm>
              <a:off x="10617654" y="3944938"/>
              <a:ext cx="441325" cy="415925"/>
            </a:xfrm>
            <a:custGeom>
              <a:avLst/>
              <a:gdLst>
                <a:gd name="T0" fmla="*/ 2039 w 3532"/>
                <a:gd name="T1" fmla="*/ 340 h 3340"/>
                <a:gd name="T2" fmla="*/ 1699 w 3532"/>
                <a:gd name="T3" fmla="*/ 680 h 3340"/>
                <a:gd name="T4" fmla="*/ 2039 w 3532"/>
                <a:gd name="T5" fmla="*/ 1020 h 3340"/>
                <a:gd name="T6" fmla="*/ 2379 w 3532"/>
                <a:gd name="T7" fmla="*/ 680 h 3340"/>
                <a:gd name="T8" fmla="*/ 2039 w 3532"/>
                <a:gd name="T9" fmla="*/ 340 h 3340"/>
                <a:gd name="T10" fmla="*/ 680 w 3532"/>
                <a:gd name="T11" fmla="*/ 340 h 3340"/>
                <a:gd name="T12" fmla="*/ 340 w 3532"/>
                <a:gd name="T13" fmla="*/ 680 h 3340"/>
                <a:gd name="T14" fmla="*/ 680 w 3532"/>
                <a:gd name="T15" fmla="*/ 1020 h 3340"/>
                <a:gd name="T16" fmla="*/ 1020 w 3532"/>
                <a:gd name="T17" fmla="*/ 680 h 3340"/>
                <a:gd name="T18" fmla="*/ 680 w 3532"/>
                <a:gd name="T19" fmla="*/ 340 h 3340"/>
                <a:gd name="T20" fmla="*/ 680 w 3532"/>
                <a:gd name="T21" fmla="*/ 0 h 3340"/>
                <a:gd name="T22" fmla="*/ 1360 w 3532"/>
                <a:gd name="T23" fmla="*/ 680 h 3340"/>
                <a:gd name="T24" fmla="*/ 944 w 3532"/>
                <a:gd name="T25" fmla="*/ 1307 h 3340"/>
                <a:gd name="T26" fmla="*/ 850 w 3532"/>
                <a:gd name="T27" fmla="*/ 1336 h 3340"/>
                <a:gd name="T28" fmla="*/ 1869 w 3532"/>
                <a:gd name="T29" fmla="*/ 1336 h 3340"/>
                <a:gd name="T30" fmla="*/ 1775 w 3532"/>
                <a:gd name="T31" fmla="*/ 1307 h 3340"/>
                <a:gd name="T32" fmla="*/ 1360 w 3532"/>
                <a:gd name="T33" fmla="*/ 680 h 3340"/>
                <a:gd name="T34" fmla="*/ 2039 w 3532"/>
                <a:gd name="T35" fmla="*/ 0 h 3340"/>
                <a:gd name="T36" fmla="*/ 2719 w 3532"/>
                <a:gd name="T37" fmla="*/ 680 h 3340"/>
                <a:gd name="T38" fmla="*/ 2304 w 3532"/>
                <a:gd name="T39" fmla="*/ 1307 h 3340"/>
                <a:gd name="T40" fmla="*/ 2209 w 3532"/>
                <a:gd name="T41" fmla="*/ 1336 h 3340"/>
                <a:gd name="T42" fmla="*/ 2719 w 3532"/>
                <a:gd name="T43" fmla="*/ 1336 h 3340"/>
                <a:gd name="T44" fmla="*/ 2719 w 3532"/>
                <a:gd name="T45" fmla="*/ 1913 h 3340"/>
                <a:gd name="T46" fmla="*/ 3532 w 3532"/>
                <a:gd name="T47" fmla="*/ 1476 h 3340"/>
                <a:gd name="T48" fmla="*/ 3532 w 3532"/>
                <a:gd name="T49" fmla="*/ 3200 h 3340"/>
                <a:gd name="T50" fmla="*/ 2719 w 3532"/>
                <a:gd name="T51" fmla="*/ 2764 h 3340"/>
                <a:gd name="T52" fmla="*/ 2719 w 3532"/>
                <a:gd name="T53" fmla="*/ 3340 h 3340"/>
                <a:gd name="T54" fmla="*/ 14 w 3532"/>
                <a:gd name="T55" fmla="*/ 3340 h 3340"/>
                <a:gd name="T56" fmla="*/ 14 w 3532"/>
                <a:gd name="T57" fmla="*/ 1336 h 3340"/>
                <a:gd name="T58" fmla="*/ 510 w 3532"/>
                <a:gd name="T59" fmla="*/ 1336 h 3340"/>
                <a:gd name="T60" fmla="*/ 415 w 3532"/>
                <a:gd name="T61" fmla="*/ 1307 h 3340"/>
                <a:gd name="T62" fmla="*/ 0 w 3532"/>
                <a:gd name="T63" fmla="*/ 680 h 3340"/>
                <a:gd name="T64" fmla="*/ 680 w 3532"/>
                <a:gd name="T65" fmla="*/ 0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2" h="3340">
                  <a:moveTo>
                    <a:pt x="2039" y="340"/>
                  </a:moveTo>
                  <a:cubicBezTo>
                    <a:pt x="1851" y="340"/>
                    <a:pt x="1699" y="493"/>
                    <a:pt x="1699" y="680"/>
                  </a:cubicBezTo>
                  <a:cubicBezTo>
                    <a:pt x="1699" y="868"/>
                    <a:pt x="1851" y="1020"/>
                    <a:pt x="2039" y="1020"/>
                  </a:cubicBezTo>
                  <a:cubicBezTo>
                    <a:pt x="2227" y="1020"/>
                    <a:pt x="2379" y="868"/>
                    <a:pt x="2379" y="680"/>
                  </a:cubicBezTo>
                  <a:cubicBezTo>
                    <a:pt x="2379" y="493"/>
                    <a:pt x="2227" y="340"/>
                    <a:pt x="2039" y="340"/>
                  </a:cubicBezTo>
                  <a:close/>
                  <a:moveTo>
                    <a:pt x="680" y="340"/>
                  </a:moveTo>
                  <a:cubicBezTo>
                    <a:pt x="492" y="340"/>
                    <a:pt x="340" y="493"/>
                    <a:pt x="340" y="680"/>
                  </a:cubicBezTo>
                  <a:cubicBezTo>
                    <a:pt x="340" y="868"/>
                    <a:pt x="492" y="1020"/>
                    <a:pt x="680" y="1020"/>
                  </a:cubicBezTo>
                  <a:cubicBezTo>
                    <a:pt x="868" y="1020"/>
                    <a:pt x="1020" y="868"/>
                    <a:pt x="1020" y="680"/>
                  </a:cubicBezTo>
                  <a:cubicBezTo>
                    <a:pt x="1020" y="493"/>
                    <a:pt x="868" y="340"/>
                    <a:pt x="680" y="340"/>
                  </a:cubicBezTo>
                  <a:close/>
                  <a:moveTo>
                    <a:pt x="680" y="0"/>
                  </a:moveTo>
                  <a:cubicBezTo>
                    <a:pt x="1055" y="0"/>
                    <a:pt x="1360" y="305"/>
                    <a:pt x="1360" y="680"/>
                  </a:cubicBezTo>
                  <a:cubicBezTo>
                    <a:pt x="1360" y="962"/>
                    <a:pt x="1188" y="1204"/>
                    <a:pt x="944" y="1307"/>
                  </a:cubicBezTo>
                  <a:lnTo>
                    <a:pt x="850" y="1336"/>
                  </a:lnTo>
                  <a:lnTo>
                    <a:pt x="1869" y="1336"/>
                  </a:lnTo>
                  <a:lnTo>
                    <a:pt x="1775" y="1307"/>
                  </a:lnTo>
                  <a:cubicBezTo>
                    <a:pt x="1531" y="1204"/>
                    <a:pt x="1360" y="962"/>
                    <a:pt x="1360" y="680"/>
                  </a:cubicBezTo>
                  <a:cubicBezTo>
                    <a:pt x="1360" y="305"/>
                    <a:pt x="1664" y="0"/>
                    <a:pt x="2039" y="0"/>
                  </a:cubicBezTo>
                  <a:cubicBezTo>
                    <a:pt x="2414" y="0"/>
                    <a:pt x="2719" y="305"/>
                    <a:pt x="2719" y="680"/>
                  </a:cubicBezTo>
                  <a:cubicBezTo>
                    <a:pt x="2719" y="962"/>
                    <a:pt x="2547" y="1204"/>
                    <a:pt x="2304" y="1307"/>
                  </a:cubicBezTo>
                  <a:lnTo>
                    <a:pt x="2209" y="1336"/>
                  </a:lnTo>
                  <a:lnTo>
                    <a:pt x="2719" y="1336"/>
                  </a:lnTo>
                  <a:lnTo>
                    <a:pt x="2719" y="1913"/>
                  </a:lnTo>
                  <a:lnTo>
                    <a:pt x="3532" y="1476"/>
                  </a:lnTo>
                  <a:lnTo>
                    <a:pt x="3532" y="3200"/>
                  </a:lnTo>
                  <a:lnTo>
                    <a:pt x="2719" y="2764"/>
                  </a:lnTo>
                  <a:lnTo>
                    <a:pt x="2719" y="3340"/>
                  </a:lnTo>
                  <a:lnTo>
                    <a:pt x="14" y="3340"/>
                  </a:lnTo>
                  <a:lnTo>
                    <a:pt x="14" y="1336"/>
                  </a:lnTo>
                  <a:lnTo>
                    <a:pt x="510" y="1336"/>
                  </a:lnTo>
                  <a:lnTo>
                    <a:pt x="415" y="1307"/>
                  </a:lnTo>
                  <a:cubicBezTo>
                    <a:pt x="172" y="1204"/>
                    <a:pt x="0" y="962"/>
                    <a:pt x="0" y="680"/>
                  </a:cubicBezTo>
                  <a:cubicBezTo>
                    <a:pt x="0" y="305"/>
                    <a:pt x="305" y="0"/>
                    <a:pt x="680"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6372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6"/>
                                        </p:tgtEl>
                                        <p:attrNameLst>
                                          <p:attrName>style.visibility</p:attrName>
                                        </p:attrNameLst>
                                      </p:cBhvr>
                                      <p:to>
                                        <p:strVal val="visible"/>
                                      </p:to>
                                    </p:set>
                                    <p:animEffect transition="in" filter="fade">
                                      <p:cBhvr>
                                        <p:cTn id="15" dur="500"/>
                                        <p:tgtEl>
                                          <p:spTgt spid="246"/>
                                        </p:tgtEl>
                                      </p:cBhvr>
                                    </p:animEffect>
                                  </p:childTnLst>
                                </p:cTn>
                              </p:par>
                              <p:par>
                                <p:cTn id="16" presetID="10" presetClass="entr" presetSubtype="0" fill="hold" nodeType="with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500"/>
                                        <p:tgtEl>
                                          <p:spTgt spid="24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22" presetClass="entr" presetSubtype="1" fill="hold" nodeType="withEffect">
                                  <p:stCondLst>
                                    <p:cond delay="0"/>
                                  </p:stCondLst>
                                  <p:childTnLst>
                                    <p:set>
                                      <p:cBhvr>
                                        <p:cTn id="29" dur="1" fill="hold">
                                          <p:stCondLst>
                                            <p:cond delay="0"/>
                                          </p:stCondLst>
                                        </p:cTn>
                                        <p:tgtEl>
                                          <p:spTgt spid="224"/>
                                        </p:tgtEl>
                                        <p:attrNameLst>
                                          <p:attrName>style.visibility</p:attrName>
                                        </p:attrNameLst>
                                      </p:cBhvr>
                                      <p:to>
                                        <p:strVal val="visible"/>
                                      </p:to>
                                    </p:set>
                                    <p:animEffect transition="in" filter="wipe(up)">
                                      <p:cBhvr>
                                        <p:cTn id="30" dur="500"/>
                                        <p:tgtEl>
                                          <p:spTgt spid="2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22" presetClass="entr" presetSubtype="4" fill="hold" nodeType="withEffect">
                                  <p:stCondLst>
                                    <p:cond delay="0"/>
                                  </p:stCondLst>
                                  <p:childTnLst>
                                    <p:set>
                                      <p:cBhvr>
                                        <p:cTn id="37" dur="1" fill="hold">
                                          <p:stCondLst>
                                            <p:cond delay="0"/>
                                          </p:stCondLst>
                                        </p:cTn>
                                        <p:tgtEl>
                                          <p:spTgt spid="222"/>
                                        </p:tgtEl>
                                        <p:attrNameLst>
                                          <p:attrName>style.visibility</p:attrName>
                                        </p:attrNameLst>
                                      </p:cBhvr>
                                      <p:to>
                                        <p:strVal val="visible"/>
                                      </p:to>
                                    </p:set>
                                    <p:animEffect transition="in" filter="wipe(down)">
                                      <p:cBhvr>
                                        <p:cTn id="38" dur="500"/>
                                        <p:tgtEl>
                                          <p:spTgt spid="2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22" presetClass="entr" presetSubtype="2" fill="hold" nodeType="withEffect">
                                  <p:stCondLst>
                                    <p:cond delay="0"/>
                                  </p:stCondLst>
                                  <p:childTnLst>
                                    <p:set>
                                      <p:cBhvr>
                                        <p:cTn id="45" dur="1" fill="hold">
                                          <p:stCondLst>
                                            <p:cond delay="0"/>
                                          </p:stCondLst>
                                        </p:cTn>
                                        <p:tgtEl>
                                          <p:spTgt spid="160"/>
                                        </p:tgtEl>
                                        <p:attrNameLst>
                                          <p:attrName>style.visibility</p:attrName>
                                        </p:attrNameLst>
                                      </p:cBhvr>
                                      <p:to>
                                        <p:strVal val="visible"/>
                                      </p:to>
                                    </p:set>
                                    <p:animEffect transition="in" filter="wipe(right)">
                                      <p:cBhvr>
                                        <p:cTn id="46" dur="500"/>
                                        <p:tgtEl>
                                          <p:spTgt spid="16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fade">
                                      <p:cBhvr>
                                        <p:cTn id="52" dur="500"/>
                                        <p:tgtEl>
                                          <p:spTgt spid="165"/>
                                        </p:tgtEl>
                                      </p:cBhvr>
                                    </p:animEffect>
                                  </p:childTnLst>
                                </p:cTn>
                              </p:par>
                              <p:par>
                                <p:cTn id="53" presetID="18" presetClass="entr" presetSubtype="12" fill="hold" nodeType="withEffect">
                                  <p:stCondLst>
                                    <p:cond delay="0"/>
                                  </p:stCondLst>
                                  <p:childTnLst>
                                    <p:set>
                                      <p:cBhvr>
                                        <p:cTn id="54" dur="1" fill="hold">
                                          <p:stCondLst>
                                            <p:cond delay="0"/>
                                          </p:stCondLst>
                                        </p:cTn>
                                        <p:tgtEl>
                                          <p:spTgt spid="240"/>
                                        </p:tgtEl>
                                        <p:attrNameLst>
                                          <p:attrName>style.visibility</p:attrName>
                                        </p:attrNameLst>
                                      </p:cBhvr>
                                      <p:to>
                                        <p:strVal val="visible"/>
                                      </p:to>
                                    </p:set>
                                    <p:animEffect transition="in" filter="strips(downLeft)">
                                      <p:cBhvr>
                                        <p:cTn id="55" dur="500"/>
                                        <p:tgtEl>
                                          <p:spTgt spid="240"/>
                                        </p:tgtEl>
                                      </p:cBhvr>
                                    </p:animEffect>
                                  </p:childTnLst>
                                </p:cTn>
                              </p:par>
                              <p:par>
                                <p:cTn id="56" presetID="18" presetClass="entr" presetSubtype="9" fill="hold" nodeType="with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strips(upLeft)">
                                      <p:cBhvr>
                                        <p:cTn id="58" dur="500"/>
                                        <p:tgtEl>
                                          <p:spTgt spid="2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par>
                                <p:cTn id="85" presetID="10" presetClass="entr" presetSubtype="0" fill="hold"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childTnLst>
                                </p:cTn>
                              </p:par>
                              <p:par>
                                <p:cTn id="88" presetID="10" presetClass="entr" presetSubtype="0" fill="hold" nodeType="with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500"/>
                                        <p:tgtEl>
                                          <p:spTgt spid="7"/>
                                        </p:tgtEl>
                                      </p:cBhvr>
                                    </p:animEffect>
                                  </p:childTnLst>
                                </p:cTn>
                              </p:par>
                              <p:par>
                                <p:cTn id="94" presetID="10" presetClass="entr" presetSubtype="0" fill="hold"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par>
                                <p:cTn id="97" presetID="22" presetClass="entr" presetSubtype="8"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left)">
                                      <p:cBhvr>
                                        <p:cTn id="99" dur="500"/>
                                        <p:tgtEl>
                                          <p:spTgt spid="48"/>
                                        </p:tgtEl>
                                      </p:cBhvr>
                                    </p:animEffect>
                                  </p:childTnLst>
                                </p:cTn>
                              </p:par>
                              <p:par>
                                <p:cTn id="100" presetID="22" presetClass="entr" presetSubtype="8" fill="hold"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wipe(left)">
                                      <p:cBhvr>
                                        <p:cTn id="102" dur="500"/>
                                        <p:tgtEl>
                                          <p:spTgt spid="54"/>
                                        </p:tgtEl>
                                      </p:cBhvr>
                                    </p:animEffect>
                                  </p:childTnLst>
                                </p:cTn>
                              </p:par>
                              <p:par>
                                <p:cTn id="103" presetID="22" presetClass="entr" presetSubtype="8"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animEffect transition="in" filter="wipe(left)">
                                      <p:cBhvr>
                                        <p:cTn id="105" dur="500"/>
                                        <p:tgtEl>
                                          <p:spTgt spid="5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500"/>
                                        <p:tgtEl>
                                          <p:spTgt spid="3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nodeType="withEffect">
                                  <p:stCondLst>
                                    <p:cond delay="0"/>
                                  </p:stCondLst>
                                  <p:childTnLst>
                                    <p:set>
                                      <p:cBhvr>
                                        <p:cTn id="116" dur="1" fill="hold">
                                          <p:stCondLst>
                                            <p:cond delay="0"/>
                                          </p:stCondLst>
                                        </p:cTn>
                                        <p:tgtEl>
                                          <p:spTgt spid="250"/>
                                        </p:tgtEl>
                                        <p:attrNameLst>
                                          <p:attrName>style.visibility</p:attrName>
                                        </p:attrNameLst>
                                      </p:cBhvr>
                                      <p:to>
                                        <p:strVal val="visible"/>
                                      </p:to>
                                    </p:set>
                                    <p:animEffect transition="in" filter="fade">
                                      <p:cBhvr>
                                        <p:cTn id="117"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8" grpId="0"/>
      <p:bldP spid="42" grpId="0" animBg="1"/>
      <p:bldP spid="46" grpId="0" animBg="1"/>
      <p:bldP spid="19" grpId="0" animBg="1"/>
      <p:bldP spid="20" grpId="0" animBg="1"/>
      <p:bldP spid="21" grpId="0" animBg="1"/>
      <p:bldP spid="32" grpId="0"/>
      <p:bldP spid="35" grpId="0"/>
      <p:bldP spid="38" grpId="0"/>
      <p:bldP spid="36" grpId="0"/>
      <p:bldP spid="34" grpId="0"/>
      <p:bldP spid="31" grpId="0"/>
      <p:bldP spid="2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73000"/>
          </a:schemeClr>
        </a:solidFill>
        <a:effectLst/>
      </p:bgPr>
    </p:bg>
    <p:spTree>
      <p:nvGrpSpPr>
        <p:cNvPr id="1" name=""/>
        <p:cNvGrpSpPr/>
        <p:nvPr/>
      </p:nvGrpSpPr>
      <p:grpSpPr>
        <a:xfrm>
          <a:off x="0" y="0"/>
          <a:ext cx="0" cy="0"/>
          <a:chOff x="0" y="0"/>
          <a:chExt cx="0" cy="0"/>
        </a:xfrm>
      </p:grpSpPr>
      <p:cxnSp>
        <p:nvCxnSpPr>
          <p:cNvPr id="158" name="Straight Arrow Connector 157"/>
          <p:cNvCxnSpPr/>
          <p:nvPr/>
        </p:nvCxnSpPr>
        <p:spPr>
          <a:xfrm>
            <a:off x="10000042" y="5864842"/>
            <a:ext cx="0" cy="292802"/>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160" name="Straight Arrow Connector 159"/>
          <p:cNvCxnSpPr/>
          <p:nvPr/>
        </p:nvCxnSpPr>
        <p:spPr>
          <a:xfrm>
            <a:off x="4732366" y="5864842"/>
            <a:ext cx="0" cy="292802"/>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162" name="Straight Arrow Connector 161"/>
          <p:cNvCxnSpPr/>
          <p:nvPr/>
        </p:nvCxnSpPr>
        <p:spPr>
          <a:xfrm rot="5400000">
            <a:off x="2691720" y="3461723"/>
            <a:ext cx="0" cy="292802"/>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163" name="Straight Arrow Connector 162"/>
          <p:cNvCxnSpPr/>
          <p:nvPr/>
        </p:nvCxnSpPr>
        <p:spPr>
          <a:xfrm rot="16200000" flipH="1">
            <a:off x="11919492" y="3461724"/>
            <a:ext cx="0" cy="292802"/>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sp>
        <p:nvSpPr>
          <p:cNvPr id="130" name="Rectangle 129"/>
          <p:cNvSpPr/>
          <p:nvPr/>
        </p:nvSpPr>
        <p:spPr>
          <a:xfrm>
            <a:off x="2808683" y="1297362"/>
            <a:ext cx="9012193" cy="4621524"/>
          </a:xfrm>
          <a:prstGeom prst="rect">
            <a:avLst/>
          </a:prstGeom>
          <a:solidFill>
            <a:schemeClr val="bg1">
              <a:lumMod val="75000"/>
            </a:schemeClr>
          </a:solid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ctr"/>
            <a:r>
              <a:rPr lang="en-GB" sz="1400" b="1" dirty="0" err="1">
                <a:solidFill>
                  <a:schemeClr val="bg1"/>
                </a:solidFill>
              </a:rPr>
              <a:t>TestMagic</a:t>
            </a:r>
            <a:r>
              <a:rPr lang="en-GB" sz="1400" b="1" dirty="0">
                <a:solidFill>
                  <a:schemeClr val="bg1"/>
                </a:solidFill>
              </a:rPr>
              <a:t> – AI based Enterprise Test Platform</a:t>
            </a:r>
            <a:endParaRPr lang="en-US" sz="1400" b="1" dirty="0">
              <a:solidFill>
                <a:schemeClr val="bg1"/>
              </a:solidFill>
            </a:endParaRPr>
          </a:p>
        </p:txBody>
      </p:sp>
      <p:sp>
        <p:nvSpPr>
          <p:cNvPr id="137" name="Rectangle 136"/>
          <p:cNvSpPr/>
          <p:nvPr/>
        </p:nvSpPr>
        <p:spPr>
          <a:xfrm>
            <a:off x="2907431" y="3107565"/>
            <a:ext cx="8814696" cy="1413347"/>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36000" tIns="18000" rIns="36000" bIns="45720" numCol="1" spcCol="0" rtlCol="0" fromWordArt="0" anchor="t" anchorCtr="0" forceAA="0" compatLnSpc="1">
            <a:prstTxWarp prst="textNoShape">
              <a:avLst/>
            </a:prstTxWarp>
            <a:noAutofit/>
          </a:bodyPr>
          <a:lstStyle/>
          <a:p>
            <a:pPr algn="ctr"/>
            <a:endParaRPr lang="en-US" sz="1200" b="1" dirty="0">
              <a:solidFill>
                <a:schemeClr val="tx1"/>
              </a:solidFill>
            </a:endParaRPr>
          </a:p>
        </p:txBody>
      </p:sp>
      <p:sp>
        <p:nvSpPr>
          <p:cNvPr id="138" name="Rectangle 137"/>
          <p:cNvSpPr/>
          <p:nvPr/>
        </p:nvSpPr>
        <p:spPr>
          <a:xfrm>
            <a:off x="2907431" y="1637171"/>
            <a:ext cx="4359669" cy="139387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36000" tIns="18000" rIns="36000" bIns="45720" numCol="1" spcCol="0" rtlCol="0" fromWordArt="0" anchor="t" anchorCtr="0" forceAA="0" compatLnSpc="1">
            <a:prstTxWarp prst="textNoShape">
              <a:avLst/>
            </a:prstTxWarp>
            <a:noAutofit/>
          </a:bodyPr>
          <a:lstStyle/>
          <a:p>
            <a:pPr algn="ctr"/>
            <a:endParaRPr lang="en-US" sz="1200" b="1" dirty="0">
              <a:solidFill>
                <a:schemeClr val="tx1"/>
              </a:solidFill>
            </a:endParaRPr>
          </a:p>
        </p:txBody>
      </p:sp>
      <p:sp>
        <p:nvSpPr>
          <p:cNvPr id="140" name="Rectangle 139"/>
          <p:cNvSpPr/>
          <p:nvPr/>
        </p:nvSpPr>
        <p:spPr>
          <a:xfrm>
            <a:off x="7352664" y="1637171"/>
            <a:ext cx="4365429" cy="1389368"/>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lIns="36000" tIns="18000" rIns="36000" rtlCol="0" anchor="t" anchorCtr="0"/>
          <a:lstStyle/>
          <a:p>
            <a:pPr algn="ctr"/>
            <a:endParaRPr lang="en-US" sz="1200" b="1" dirty="0">
              <a:solidFill>
                <a:schemeClr val="tx1"/>
              </a:solidFill>
            </a:endParaRPr>
          </a:p>
        </p:txBody>
      </p:sp>
      <p:sp>
        <p:nvSpPr>
          <p:cNvPr id="127" name="Rectangle 126"/>
          <p:cNvSpPr/>
          <p:nvPr/>
        </p:nvSpPr>
        <p:spPr>
          <a:xfrm>
            <a:off x="710856" y="1297361"/>
            <a:ext cx="1854452" cy="4616077"/>
          </a:xfrm>
          <a:prstGeom prst="rect">
            <a:avLst/>
          </a:prstGeom>
          <a:solidFill>
            <a:schemeClr val="bg1">
              <a:lumMod val="95000"/>
              <a:alpha val="35000"/>
            </a:schemeClr>
          </a:solid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ctr"/>
            <a:endParaRPr lang="en-US" sz="1400" b="1" dirty="0">
              <a:solidFill>
                <a:schemeClr val="tx1"/>
              </a:solidFill>
            </a:endParaRPr>
          </a:p>
        </p:txBody>
      </p:sp>
      <p:sp>
        <p:nvSpPr>
          <p:cNvPr id="129" name="Rectangle 128"/>
          <p:cNvSpPr/>
          <p:nvPr/>
        </p:nvSpPr>
        <p:spPr>
          <a:xfrm>
            <a:off x="2808683" y="6162261"/>
            <a:ext cx="3641668" cy="1288773"/>
          </a:xfrm>
          <a:prstGeom prst="rect">
            <a:avLst/>
          </a:prstGeom>
          <a:solidFill>
            <a:schemeClr val="bg1">
              <a:lumMod val="95000"/>
              <a:alpha val="35000"/>
            </a:schemeClr>
          </a:solid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ctr"/>
            <a:endParaRPr lang="en-US" sz="1300" dirty="0">
              <a:solidFill>
                <a:schemeClr val="tx1"/>
              </a:solidFill>
            </a:endParaRPr>
          </a:p>
        </p:txBody>
      </p:sp>
      <p:sp>
        <p:nvSpPr>
          <p:cNvPr id="131" name="Rectangle 130"/>
          <p:cNvSpPr/>
          <p:nvPr/>
        </p:nvSpPr>
        <p:spPr>
          <a:xfrm>
            <a:off x="8179208" y="6162261"/>
            <a:ext cx="3641668" cy="1288773"/>
          </a:xfrm>
          <a:prstGeom prst="rect">
            <a:avLst/>
          </a:prstGeom>
          <a:solidFill>
            <a:schemeClr val="bg1">
              <a:lumMod val="95000"/>
              <a:alpha val="35000"/>
            </a:schemeClr>
          </a:solid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ctr"/>
            <a:endParaRPr lang="en-US" sz="1400" b="1" dirty="0">
              <a:solidFill>
                <a:schemeClr val="tx1"/>
              </a:solidFill>
            </a:endParaRPr>
          </a:p>
        </p:txBody>
      </p:sp>
      <p:sp>
        <p:nvSpPr>
          <p:cNvPr id="132" name="Rectangle 131"/>
          <p:cNvSpPr/>
          <p:nvPr/>
        </p:nvSpPr>
        <p:spPr>
          <a:xfrm>
            <a:off x="12061292" y="1297361"/>
            <a:ext cx="1881679" cy="4621525"/>
          </a:xfrm>
          <a:prstGeom prst="rect">
            <a:avLst/>
          </a:prstGeom>
          <a:solidFill>
            <a:schemeClr val="bg1">
              <a:lumMod val="95000"/>
              <a:alpha val="35000"/>
            </a:schemeClr>
          </a:solid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ctr"/>
            <a:endParaRPr lang="en-US" sz="1400" b="1" dirty="0">
              <a:solidFill>
                <a:schemeClr val="tx1"/>
              </a:solidFill>
            </a:endParaRPr>
          </a:p>
        </p:txBody>
      </p:sp>
      <p:sp>
        <p:nvSpPr>
          <p:cNvPr id="118" name="Title 117"/>
          <p:cNvSpPr>
            <a:spLocks noGrp="1"/>
          </p:cNvSpPr>
          <p:nvPr>
            <p:ph type="title"/>
          </p:nvPr>
        </p:nvSpPr>
        <p:spPr>
          <a:xfrm>
            <a:off x="646577" y="639763"/>
            <a:ext cx="13258800" cy="503237"/>
          </a:xfrm>
        </p:spPr>
        <p:txBody>
          <a:bodyPr>
            <a:noAutofit/>
          </a:bodyPr>
          <a:lstStyle/>
          <a:p>
            <a:r>
              <a:rPr lang="en-IN" altLang="en-US" sz="4000" dirty="0"/>
              <a:t>TestMagic</a:t>
            </a:r>
            <a:r>
              <a:rPr lang="en-IN" altLang="en-US" sz="4000" baseline="30000" dirty="0"/>
              <a:t>TM</a:t>
            </a:r>
            <a:r>
              <a:rPr lang="en-IN" altLang="en-US" sz="4000" dirty="0"/>
              <a:t> 6.x – Features at a Glance</a:t>
            </a:r>
            <a:br>
              <a:rPr lang="en-IN" altLang="en-US" sz="4000" dirty="0"/>
            </a:br>
            <a:br>
              <a:rPr lang="en-IN" altLang="en-US" sz="4000" dirty="0"/>
            </a:br>
            <a:br>
              <a:rPr lang="en-US" altLang="en-US" sz="4000" dirty="0"/>
            </a:br>
            <a:br>
              <a:rPr lang="en-US" altLang="en-US" sz="4000" dirty="0"/>
            </a:br>
            <a:br>
              <a:rPr lang="en-US" altLang="en-US" sz="4000" dirty="0"/>
            </a:br>
            <a:r>
              <a:rPr lang="en-US" altLang="en-US" sz="4000" dirty="0"/>
              <a:t>  </a:t>
            </a:r>
          </a:p>
        </p:txBody>
      </p:sp>
      <p:sp>
        <p:nvSpPr>
          <p:cNvPr id="134" name="Rectangle 133"/>
          <p:cNvSpPr/>
          <p:nvPr/>
        </p:nvSpPr>
        <p:spPr>
          <a:xfrm>
            <a:off x="2808683" y="6162261"/>
            <a:ext cx="3641668" cy="128877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ctr"/>
            <a:r>
              <a:rPr lang="en-GB" sz="1400" b="1" dirty="0">
                <a:solidFill>
                  <a:schemeClr val="tx1"/>
                </a:solidFill>
              </a:rPr>
              <a:t>OS Technology Supports</a:t>
            </a:r>
          </a:p>
          <a:p>
            <a:pPr algn="ctr"/>
            <a:br>
              <a:rPr lang="en-GB" sz="600" dirty="0">
                <a:solidFill>
                  <a:schemeClr val="tx1"/>
                </a:solidFill>
              </a:rPr>
            </a:br>
            <a:r>
              <a:rPr lang="en-GB" sz="1300" dirty="0">
                <a:solidFill>
                  <a:schemeClr val="tx1"/>
                </a:solidFill>
              </a:rPr>
              <a:t>BPM, VB.NET, Win32, ActiveX, Delphi, PHP, C#, ASP, WPF, Telerik, JavaScript, Java, Python, C++, AJAX, HTML5, Perl, Silverlight, Flash, Mainframe, AS400, SOAP, Rest, WCF…</a:t>
            </a:r>
            <a:endParaRPr lang="en-US" sz="1300" dirty="0">
              <a:solidFill>
                <a:schemeClr val="tx1"/>
              </a:solidFill>
            </a:endParaRPr>
          </a:p>
        </p:txBody>
      </p:sp>
      <p:grpSp>
        <p:nvGrpSpPr>
          <p:cNvPr id="96" name="Group 95"/>
          <p:cNvGrpSpPr/>
          <p:nvPr/>
        </p:nvGrpSpPr>
        <p:grpSpPr>
          <a:xfrm>
            <a:off x="983708" y="6638521"/>
            <a:ext cx="385013" cy="386318"/>
            <a:chOff x="7385847" y="943243"/>
            <a:chExt cx="609360" cy="611425"/>
          </a:xfrm>
          <a:solidFill>
            <a:schemeClr val="bg1"/>
          </a:solidFill>
        </p:grpSpPr>
        <p:sp>
          <p:nvSpPr>
            <p:cNvPr id="97" name="Freeform 22"/>
            <p:cNvSpPr>
              <a:spLocks noEditPoints="1"/>
            </p:cNvSpPr>
            <p:nvPr/>
          </p:nvSpPr>
          <p:spPr bwMode="auto">
            <a:xfrm flipH="1">
              <a:off x="7385847" y="943243"/>
              <a:ext cx="609360" cy="611425"/>
            </a:xfrm>
            <a:custGeom>
              <a:avLst/>
              <a:gdLst>
                <a:gd name="T0" fmla="*/ 76 w 125"/>
                <a:gd name="T1" fmla="*/ 0 h 125"/>
                <a:gd name="T2" fmla="*/ 27 w 125"/>
                <a:gd name="T3" fmla="*/ 49 h 125"/>
                <a:gd name="T4" fmla="*/ 34 w 125"/>
                <a:gd name="T5" fmla="*/ 73 h 125"/>
                <a:gd name="T6" fmla="*/ 5 w 125"/>
                <a:gd name="T7" fmla="*/ 102 h 125"/>
                <a:gd name="T8" fmla="*/ 5 w 125"/>
                <a:gd name="T9" fmla="*/ 120 h 125"/>
                <a:gd name="T10" fmla="*/ 24 w 125"/>
                <a:gd name="T11" fmla="*/ 120 h 125"/>
                <a:gd name="T12" fmla="*/ 52 w 125"/>
                <a:gd name="T13" fmla="*/ 92 h 125"/>
                <a:gd name="T14" fmla="*/ 76 w 125"/>
                <a:gd name="T15" fmla="*/ 98 h 125"/>
                <a:gd name="T16" fmla="*/ 125 w 125"/>
                <a:gd name="T17" fmla="*/ 49 h 125"/>
                <a:gd name="T18" fmla="*/ 76 w 125"/>
                <a:gd name="T19" fmla="*/ 0 h 125"/>
                <a:gd name="T20" fmla="*/ 76 w 125"/>
                <a:gd name="T21" fmla="*/ 85 h 125"/>
                <a:gd name="T22" fmla="*/ 40 w 125"/>
                <a:gd name="T23" fmla="*/ 49 h 125"/>
                <a:gd name="T24" fmla="*/ 76 w 125"/>
                <a:gd name="T25" fmla="*/ 13 h 125"/>
                <a:gd name="T26" fmla="*/ 112 w 125"/>
                <a:gd name="T27" fmla="*/ 49 h 125"/>
                <a:gd name="T28" fmla="*/ 76 w 125"/>
                <a:gd name="T2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5">
                  <a:moveTo>
                    <a:pt x="76" y="0"/>
                  </a:moveTo>
                  <a:cubicBezTo>
                    <a:pt x="49" y="0"/>
                    <a:pt x="27" y="22"/>
                    <a:pt x="27" y="49"/>
                  </a:cubicBezTo>
                  <a:cubicBezTo>
                    <a:pt x="27" y="58"/>
                    <a:pt x="30" y="66"/>
                    <a:pt x="34" y="73"/>
                  </a:cubicBezTo>
                  <a:cubicBezTo>
                    <a:pt x="5" y="102"/>
                    <a:pt x="5" y="102"/>
                    <a:pt x="5" y="102"/>
                  </a:cubicBezTo>
                  <a:cubicBezTo>
                    <a:pt x="0" y="107"/>
                    <a:pt x="0" y="115"/>
                    <a:pt x="5" y="120"/>
                  </a:cubicBezTo>
                  <a:cubicBezTo>
                    <a:pt x="10" y="125"/>
                    <a:pt x="19" y="125"/>
                    <a:pt x="24" y="120"/>
                  </a:cubicBezTo>
                  <a:cubicBezTo>
                    <a:pt x="52" y="92"/>
                    <a:pt x="52" y="92"/>
                    <a:pt x="52" y="92"/>
                  </a:cubicBezTo>
                  <a:cubicBezTo>
                    <a:pt x="59" y="96"/>
                    <a:pt x="68" y="98"/>
                    <a:pt x="76" y="98"/>
                  </a:cubicBezTo>
                  <a:cubicBezTo>
                    <a:pt x="103" y="98"/>
                    <a:pt x="125" y="76"/>
                    <a:pt x="125" y="49"/>
                  </a:cubicBezTo>
                  <a:cubicBezTo>
                    <a:pt x="125" y="22"/>
                    <a:pt x="103" y="0"/>
                    <a:pt x="76" y="0"/>
                  </a:cubicBezTo>
                  <a:close/>
                  <a:moveTo>
                    <a:pt x="76" y="85"/>
                  </a:moveTo>
                  <a:cubicBezTo>
                    <a:pt x="56" y="85"/>
                    <a:pt x="40" y="69"/>
                    <a:pt x="40" y="49"/>
                  </a:cubicBezTo>
                  <a:cubicBezTo>
                    <a:pt x="40" y="29"/>
                    <a:pt x="56" y="13"/>
                    <a:pt x="76" y="13"/>
                  </a:cubicBezTo>
                  <a:cubicBezTo>
                    <a:pt x="96" y="13"/>
                    <a:pt x="112" y="29"/>
                    <a:pt x="112" y="49"/>
                  </a:cubicBezTo>
                  <a:cubicBezTo>
                    <a:pt x="112" y="69"/>
                    <a:pt x="96" y="85"/>
                    <a:pt x="76"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11956" tIns="55979" rIns="111956" bIns="55979" numCol="1" anchor="t" anchorCtr="0" compatLnSpc="1">
              <a:prstTxWarp prst="textNoShape">
                <a:avLst/>
              </a:prstTxWarp>
            </a:bodyPr>
            <a:lstStyle/>
            <a:p>
              <a:endParaRPr lang="en-US" sz="2939" dirty="0">
                <a:solidFill>
                  <a:schemeClr val="bg1"/>
                </a:solidFill>
              </a:endParaRPr>
            </a:p>
          </p:txBody>
        </p:sp>
        <p:sp>
          <p:nvSpPr>
            <p:cNvPr id="98" name="Freeform 23"/>
            <p:cNvSpPr>
              <a:spLocks/>
            </p:cNvSpPr>
            <p:nvPr/>
          </p:nvSpPr>
          <p:spPr bwMode="auto">
            <a:xfrm>
              <a:off x="7472603" y="1089903"/>
              <a:ext cx="307779" cy="210694"/>
            </a:xfrm>
            <a:custGeom>
              <a:avLst/>
              <a:gdLst>
                <a:gd name="T0" fmla="*/ 58 w 63"/>
                <a:gd name="T1" fmla="*/ 0 h 43"/>
                <a:gd name="T2" fmla="*/ 36 w 63"/>
                <a:gd name="T3" fmla="*/ 25 h 43"/>
                <a:gd name="T4" fmla="*/ 17 w 63"/>
                <a:gd name="T5" fmla="*/ 4 h 43"/>
                <a:gd name="T6" fmla="*/ 0 w 63"/>
                <a:gd name="T7" fmla="*/ 20 h 43"/>
                <a:gd name="T8" fmla="*/ 3 w 63"/>
                <a:gd name="T9" fmla="*/ 33 h 43"/>
                <a:gd name="T10" fmla="*/ 17 w 63"/>
                <a:gd name="T11" fmla="*/ 21 h 43"/>
                <a:gd name="T12" fmla="*/ 36 w 63"/>
                <a:gd name="T13" fmla="*/ 43 h 43"/>
                <a:gd name="T14" fmla="*/ 63 w 63"/>
                <a:gd name="T15" fmla="*/ 12 h 43"/>
                <a:gd name="T16" fmla="*/ 58 w 63"/>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3">
                  <a:moveTo>
                    <a:pt x="58" y="0"/>
                  </a:moveTo>
                  <a:cubicBezTo>
                    <a:pt x="36" y="25"/>
                    <a:pt x="36" y="25"/>
                    <a:pt x="36" y="25"/>
                  </a:cubicBezTo>
                  <a:cubicBezTo>
                    <a:pt x="17" y="4"/>
                    <a:pt x="17" y="4"/>
                    <a:pt x="17" y="4"/>
                  </a:cubicBezTo>
                  <a:cubicBezTo>
                    <a:pt x="0" y="20"/>
                    <a:pt x="0" y="20"/>
                    <a:pt x="0" y="20"/>
                  </a:cubicBezTo>
                  <a:cubicBezTo>
                    <a:pt x="0" y="24"/>
                    <a:pt x="1" y="29"/>
                    <a:pt x="3" y="33"/>
                  </a:cubicBezTo>
                  <a:cubicBezTo>
                    <a:pt x="17" y="21"/>
                    <a:pt x="17" y="21"/>
                    <a:pt x="17" y="21"/>
                  </a:cubicBezTo>
                  <a:cubicBezTo>
                    <a:pt x="36" y="43"/>
                    <a:pt x="36" y="43"/>
                    <a:pt x="36" y="43"/>
                  </a:cubicBezTo>
                  <a:cubicBezTo>
                    <a:pt x="63" y="12"/>
                    <a:pt x="63" y="12"/>
                    <a:pt x="63" y="12"/>
                  </a:cubicBezTo>
                  <a:cubicBezTo>
                    <a:pt x="62" y="7"/>
                    <a:pt x="60" y="3"/>
                    <a:pt x="5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11956" tIns="55979" rIns="111956" bIns="55979" numCol="1" anchor="t" anchorCtr="0" compatLnSpc="1">
              <a:prstTxWarp prst="textNoShape">
                <a:avLst/>
              </a:prstTxWarp>
            </a:bodyPr>
            <a:lstStyle/>
            <a:p>
              <a:endParaRPr lang="en-US" sz="2939" dirty="0">
                <a:solidFill>
                  <a:schemeClr val="bg1"/>
                </a:solidFill>
              </a:endParaRPr>
            </a:p>
          </p:txBody>
        </p:sp>
      </p:grpSp>
      <p:grpSp>
        <p:nvGrpSpPr>
          <p:cNvPr id="3" name="Group 2"/>
          <p:cNvGrpSpPr/>
          <p:nvPr/>
        </p:nvGrpSpPr>
        <p:grpSpPr>
          <a:xfrm>
            <a:off x="6671718" y="6430285"/>
            <a:ext cx="1286122" cy="752725"/>
            <a:chOff x="-1473794" y="5906953"/>
            <a:chExt cx="1286122" cy="752725"/>
          </a:xfrm>
        </p:grpSpPr>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r="72266"/>
            <a:stretch/>
          </p:blipFill>
          <p:spPr>
            <a:xfrm>
              <a:off x="-1160946" y="6337150"/>
              <a:ext cx="310982" cy="297312"/>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65" y="5931775"/>
              <a:ext cx="311693" cy="310390"/>
            </a:xfrm>
            <a:prstGeom prst="rect">
              <a:avLst/>
            </a:prstGeom>
          </p:spPr>
        </p:pic>
        <p:pic>
          <p:nvPicPr>
            <p:cNvPr id="46" name="Picture 45"/>
            <p:cNvPicPr>
              <a:picLocks noChangeAspect="1"/>
            </p:cNvPicPr>
            <p:nvPr/>
          </p:nvPicPr>
          <p:blipFill rotWithShape="1">
            <a:blip r:embed="rId5">
              <a:extLst>
                <a:ext uri="{28A0092B-C50C-407E-A947-70E740481C1C}">
                  <a14:useLocalDpi xmlns:a14="http://schemas.microsoft.com/office/drawing/2010/main" val="0"/>
                </a:ext>
              </a:extLst>
            </a:blip>
            <a:srcRect r="59001"/>
            <a:stretch/>
          </p:blipFill>
          <p:spPr>
            <a:xfrm>
              <a:off x="-705790" y="6311933"/>
              <a:ext cx="350885" cy="347745"/>
            </a:xfrm>
            <a:prstGeom prst="rect">
              <a:avLst/>
            </a:prstGeom>
          </p:spPr>
        </p:pic>
        <p:pic>
          <p:nvPicPr>
            <p:cNvPr id="47" name="Picture 46"/>
            <p:cNvPicPr>
              <a:picLocks noChangeAspect="1"/>
            </p:cNvPicPr>
            <p:nvPr/>
          </p:nvPicPr>
          <p:blipFill rotWithShape="1">
            <a:blip r:embed="rId6">
              <a:extLst>
                <a:ext uri="{28A0092B-C50C-407E-A947-70E740481C1C}">
                  <a14:useLocalDpi xmlns:a14="http://schemas.microsoft.com/office/drawing/2010/main" val="0"/>
                </a:ext>
              </a:extLst>
            </a:blip>
            <a:srcRect r="62815"/>
            <a:stretch/>
          </p:blipFill>
          <p:spPr>
            <a:xfrm>
              <a:off x="-982201" y="5920142"/>
              <a:ext cx="332352" cy="333657"/>
            </a:xfrm>
            <a:prstGeom prst="rect">
              <a:avLst/>
            </a:prstGeom>
          </p:spPr>
        </p:pic>
        <p:sp>
          <p:nvSpPr>
            <p:cNvPr id="48" name="Freeform 47"/>
            <p:cNvSpPr>
              <a:spLocks/>
            </p:cNvSpPr>
            <p:nvPr/>
          </p:nvSpPr>
          <p:spPr bwMode="auto">
            <a:xfrm>
              <a:off x="-1473794" y="5906953"/>
              <a:ext cx="341746" cy="359182"/>
            </a:xfrm>
            <a:custGeom>
              <a:avLst/>
              <a:gdLst>
                <a:gd name="connsiteX0" fmla="*/ 44628 w 341746"/>
                <a:gd name="connsiteY0" fmla="*/ 260757 h 359182"/>
                <a:gd name="connsiteX1" fmla="*/ 33687 w 341746"/>
                <a:gd name="connsiteY1" fmla="*/ 333927 h 359182"/>
                <a:gd name="connsiteX2" fmla="*/ 138570 w 341746"/>
                <a:gd name="connsiteY2" fmla="*/ 320419 h 359182"/>
                <a:gd name="connsiteX3" fmla="*/ 44628 w 341746"/>
                <a:gd name="connsiteY3" fmla="*/ 260757 h 359182"/>
                <a:gd name="connsiteX4" fmla="*/ 179199 w 341746"/>
                <a:gd name="connsiteY4" fmla="*/ 105182 h 359182"/>
                <a:gd name="connsiteX5" fmla="*/ 130175 w 341746"/>
                <a:gd name="connsiteY5" fmla="*/ 152807 h 359182"/>
                <a:gd name="connsiteX6" fmla="*/ 225583 w 341746"/>
                <a:gd name="connsiteY6" fmla="*/ 152807 h 359182"/>
                <a:gd name="connsiteX7" fmla="*/ 179199 w 341746"/>
                <a:gd name="connsiteY7" fmla="*/ 105182 h 359182"/>
                <a:gd name="connsiteX8" fmla="*/ 300709 w 341746"/>
                <a:gd name="connsiteY8" fmla="*/ 92 h 359182"/>
                <a:gd name="connsiteX9" fmla="*/ 332197 w 341746"/>
                <a:gd name="connsiteY9" fmla="*/ 80058 h 359182"/>
                <a:gd name="connsiteX10" fmla="*/ 330300 w 341746"/>
                <a:gd name="connsiteY10" fmla="*/ 78549 h 359182"/>
                <a:gd name="connsiteX11" fmla="*/ 299192 w 341746"/>
                <a:gd name="connsiteY11" fmla="*/ 9522 h 359182"/>
                <a:gd name="connsiteX12" fmla="*/ 218765 w 341746"/>
                <a:gd name="connsiteY12" fmla="*/ 40075 h 359182"/>
                <a:gd name="connsiteX13" fmla="*/ 331439 w 341746"/>
                <a:gd name="connsiteY13" fmla="*/ 198874 h 359182"/>
                <a:gd name="connsiteX14" fmla="*/ 129612 w 341746"/>
                <a:gd name="connsiteY14" fmla="*/ 198874 h 359182"/>
                <a:gd name="connsiteX15" fmla="*/ 178551 w 341746"/>
                <a:gd name="connsiteY15" fmla="*/ 253190 h 359182"/>
                <a:gd name="connsiteX16" fmla="*/ 224076 w 341746"/>
                <a:gd name="connsiteY16" fmla="*/ 218866 h 359182"/>
                <a:gd name="connsiteX17" fmla="*/ 329921 w 341746"/>
                <a:gd name="connsiteY17" fmla="*/ 218866 h 359182"/>
                <a:gd name="connsiteX18" fmla="*/ 182345 w 341746"/>
                <a:gd name="connsiteY18" fmla="*/ 323349 h 359182"/>
                <a:gd name="connsiteX19" fmla="*/ 143649 w 341746"/>
                <a:gd name="connsiteY19" fmla="*/ 321086 h 359182"/>
                <a:gd name="connsiteX20" fmla="*/ 47668 w 341746"/>
                <a:gd name="connsiteY20" fmla="*/ 359182 h 359182"/>
                <a:gd name="connsiteX21" fmla="*/ 2523 w 341746"/>
                <a:gd name="connsiteY21" fmla="*/ 284875 h 359182"/>
                <a:gd name="connsiteX22" fmla="*/ 148960 w 341746"/>
                <a:gd name="connsiteY22" fmla="*/ 72514 h 359182"/>
                <a:gd name="connsiteX23" fmla="*/ 148960 w 341746"/>
                <a:gd name="connsiteY23" fmla="*/ 67233 h 359182"/>
                <a:gd name="connsiteX24" fmla="*/ 17318 w 341746"/>
                <a:gd name="connsiteY24" fmla="*/ 177374 h 359182"/>
                <a:gd name="connsiteX25" fmla="*/ 82570 w 341746"/>
                <a:gd name="connsiteY25" fmla="*/ 58558 h 359182"/>
                <a:gd name="connsiteX26" fmla="*/ 207004 w 341746"/>
                <a:gd name="connsiteY26" fmla="*/ 37812 h 359182"/>
                <a:gd name="connsiteX27" fmla="*/ 300709 w 341746"/>
                <a:gd name="connsiteY27" fmla="*/ 92 h 35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1746" h="359182">
                  <a:moveTo>
                    <a:pt x="44628" y="260757"/>
                  </a:moveTo>
                  <a:cubicBezTo>
                    <a:pt x="44628" y="260757"/>
                    <a:pt x="16332" y="303533"/>
                    <a:pt x="33687" y="333927"/>
                  </a:cubicBezTo>
                  <a:cubicBezTo>
                    <a:pt x="66133" y="363945"/>
                    <a:pt x="138570" y="320419"/>
                    <a:pt x="138570" y="320419"/>
                  </a:cubicBezTo>
                  <a:cubicBezTo>
                    <a:pt x="68396" y="304659"/>
                    <a:pt x="44628" y="260757"/>
                    <a:pt x="44628" y="260757"/>
                  </a:cubicBezTo>
                  <a:close/>
                  <a:moveTo>
                    <a:pt x="179199" y="105182"/>
                  </a:moveTo>
                  <a:cubicBezTo>
                    <a:pt x="129044" y="105182"/>
                    <a:pt x="130175" y="152807"/>
                    <a:pt x="130175" y="152807"/>
                  </a:cubicBezTo>
                  <a:cubicBezTo>
                    <a:pt x="130175" y="152807"/>
                    <a:pt x="130175" y="152807"/>
                    <a:pt x="225583" y="152807"/>
                  </a:cubicBezTo>
                  <a:cubicBezTo>
                    <a:pt x="225583" y="152807"/>
                    <a:pt x="227469" y="105182"/>
                    <a:pt x="179199" y="105182"/>
                  </a:cubicBezTo>
                  <a:close/>
                  <a:moveTo>
                    <a:pt x="300709" y="92"/>
                  </a:moveTo>
                  <a:cubicBezTo>
                    <a:pt x="300709" y="92"/>
                    <a:pt x="365582" y="-5943"/>
                    <a:pt x="332197" y="80058"/>
                  </a:cubicBezTo>
                  <a:cubicBezTo>
                    <a:pt x="330300" y="78549"/>
                    <a:pt x="330300" y="78549"/>
                    <a:pt x="330300" y="78549"/>
                  </a:cubicBezTo>
                  <a:cubicBezTo>
                    <a:pt x="330300" y="78549"/>
                    <a:pt x="358374" y="9522"/>
                    <a:pt x="299192" y="9522"/>
                  </a:cubicBezTo>
                  <a:cubicBezTo>
                    <a:pt x="262013" y="9522"/>
                    <a:pt x="218765" y="40075"/>
                    <a:pt x="218765" y="40075"/>
                  </a:cubicBezTo>
                  <a:cubicBezTo>
                    <a:pt x="218765" y="40075"/>
                    <a:pt x="340923" y="60066"/>
                    <a:pt x="331439" y="198874"/>
                  </a:cubicBezTo>
                  <a:cubicBezTo>
                    <a:pt x="129612" y="198874"/>
                    <a:pt x="129612" y="198874"/>
                    <a:pt x="129612" y="198874"/>
                  </a:cubicBezTo>
                  <a:cubicBezTo>
                    <a:pt x="129612" y="198874"/>
                    <a:pt x="126577" y="253190"/>
                    <a:pt x="178551" y="253190"/>
                  </a:cubicBezTo>
                  <a:cubicBezTo>
                    <a:pt x="216489" y="253190"/>
                    <a:pt x="224076" y="218866"/>
                    <a:pt x="224076" y="218866"/>
                  </a:cubicBezTo>
                  <a:cubicBezTo>
                    <a:pt x="329921" y="218866"/>
                    <a:pt x="329921" y="218866"/>
                    <a:pt x="329921" y="218866"/>
                  </a:cubicBezTo>
                  <a:cubicBezTo>
                    <a:pt x="329921" y="218866"/>
                    <a:pt x="301468" y="323349"/>
                    <a:pt x="182345" y="323349"/>
                  </a:cubicBezTo>
                  <a:cubicBezTo>
                    <a:pt x="154272" y="323349"/>
                    <a:pt x="143649" y="321086"/>
                    <a:pt x="143649" y="321086"/>
                  </a:cubicBezTo>
                  <a:cubicBezTo>
                    <a:pt x="143649" y="321086"/>
                    <a:pt x="95469" y="359182"/>
                    <a:pt x="47668" y="359182"/>
                  </a:cubicBezTo>
                  <a:cubicBezTo>
                    <a:pt x="246" y="359182"/>
                    <a:pt x="-4306" y="307884"/>
                    <a:pt x="2523" y="284875"/>
                  </a:cubicBezTo>
                  <a:cubicBezTo>
                    <a:pt x="8972" y="261866"/>
                    <a:pt x="35907" y="149462"/>
                    <a:pt x="148960" y="72514"/>
                  </a:cubicBezTo>
                  <a:cubicBezTo>
                    <a:pt x="148960" y="67233"/>
                    <a:pt x="148960" y="67233"/>
                    <a:pt x="148960" y="67233"/>
                  </a:cubicBezTo>
                  <a:cubicBezTo>
                    <a:pt x="148960" y="67233"/>
                    <a:pt x="72327" y="99295"/>
                    <a:pt x="17318" y="177374"/>
                  </a:cubicBezTo>
                  <a:cubicBezTo>
                    <a:pt x="17318" y="177374"/>
                    <a:pt x="15042" y="101181"/>
                    <a:pt x="82570" y="58558"/>
                  </a:cubicBezTo>
                  <a:cubicBezTo>
                    <a:pt x="144787" y="21215"/>
                    <a:pt x="207004" y="37812"/>
                    <a:pt x="207004" y="37812"/>
                  </a:cubicBezTo>
                  <a:cubicBezTo>
                    <a:pt x="207004" y="37812"/>
                    <a:pt x="258978" y="92"/>
                    <a:pt x="300709" y="92"/>
                  </a:cubicBezTo>
                  <a:close/>
                </a:path>
              </a:pathLst>
            </a:custGeom>
            <a:solidFill>
              <a:srgbClr val="006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nvGrpSpPr>
          <p:cNvPr id="156" name="Group 155"/>
          <p:cNvGrpSpPr/>
          <p:nvPr/>
        </p:nvGrpSpPr>
        <p:grpSpPr>
          <a:xfrm>
            <a:off x="8179208" y="6162261"/>
            <a:ext cx="3641668" cy="1288773"/>
            <a:chOff x="8191433" y="6162261"/>
            <a:chExt cx="3641668" cy="1288773"/>
          </a:xfrm>
        </p:grpSpPr>
        <p:sp>
          <p:nvSpPr>
            <p:cNvPr id="135" name="Rectangle 134"/>
            <p:cNvSpPr/>
            <p:nvPr/>
          </p:nvSpPr>
          <p:spPr>
            <a:xfrm>
              <a:off x="8191433" y="6162261"/>
              <a:ext cx="3641668" cy="128877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ctr"/>
              <a:r>
                <a:rPr lang="en-GB" sz="1400" b="1" dirty="0">
                  <a:solidFill>
                    <a:schemeClr val="tx1"/>
                  </a:solidFill>
                </a:rPr>
                <a:t>Application Supports</a:t>
              </a:r>
              <a:endParaRPr lang="en-US" sz="1400" b="1" dirty="0">
                <a:solidFill>
                  <a:schemeClr val="tx1"/>
                </a:solidFill>
              </a:endParaRPr>
            </a:p>
          </p:txBody>
        </p:sp>
        <p:grpSp>
          <p:nvGrpSpPr>
            <p:cNvPr id="151" name="Group 150"/>
            <p:cNvGrpSpPr/>
            <p:nvPr/>
          </p:nvGrpSpPr>
          <p:grpSpPr>
            <a:xfrm>
              <a:off x="8279675" y="7163964"/>
              <a:ext cx="987093" cy="215444"/>
              <a:chOff x="8279675" y="7163964"/>
              <a:chExt cx="987093" cy="215444"/>
            </a:xfrm>
          </p:grpSpPr>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9675" y="7214871"/>
                <a:ext cx="532646" cy="130038"/>
              </a:xfrm>
              <a:prstGeom prst="rect">
                <a:avLst/>
              </a:prstGeom>
            </p:spPr>
          </p:pic>
          <p:sp>
            <p:nvSpPr>
              <p:cNvPr id="53" name="TextBox 52"/>
              <p:cNvSpPr txBox="1"/>
              <p:nvPr/>
            </p:nvSpPr>
            <p:spPr>
              <a:xfrm>
                <a:off x="8734122" y="7163964"/>
                <a:ext cx="532646" cy="215444"/>
              </a:xfrm>
              <a:prstGeom prst="rect">
                <a:avLst/>
              </a:prstGeom>
              <a:noFill/>
            </p:spPr>
            <p:txBody>
              <a:bodyPr wrap="square" rtlCol="0">
                <a:spAutoFit/>
              </a:bodyPr>
              <a:lstStyle/>
              <a:p>
                <a:r>
                  <a:rPr lang="en-GB" sz="800" b="1" dirty="0">
                    <a:solidFill>
                      <a:srgbClr val="003E75"/>
                    </a:solidFill>
                  </a:rPr>
                  <a:t>T24</a:t>
                </a:r>
                <a:endParaRPr lang="en-US" sz="800" b="1" dirty="0">
                  <a:solidFill>
                    <a:srgbClr val="003E75"/>
                  </a:solidFill>
                </a:endParaRPr>
              </a:p>
            </p:txBody>
          </p:sp>
        </p:grpSp>
        <p:pic>
          <p:nvPicPr>
            <p:cNvPr id="54"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9675" y="6841517"/>
              <a:ext cx="689630" cy="101654"/>
            </a:xfrm>
            <a:prstGeom prst="rect">
              <a:avLst/>
            </a:prstGeom>
          </p:spPr>
        </p:pic>
        <p:grpSp>
          <p:nvGrpSpPr>
            <p:cNvPr id="153" name="Group 152"/>
            <p:cNvGrpSpPr/>
            <p:nvPr/>
          </p:nvGrpSpPr>
          <p:grpSpPr>
            <a:xfrm>
              <a:off x="9074303" y="6458862"/>
              <a:ext cx="636059" cy="870777"/>
              <a:chOff x="9041341" y="6458862"/>
              <a:chExt cx="636059" cy="870777"/>
            </a:xfrm>
          </p:grpSpPr>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5926" y="6787037"/>
                <a:ext cx="466889" cy="223600"/>
              </a:xfrm>
              <a:prstGeom prst="rect">
                <a:avLst/>
              </a:prstGeom>
            </p:spPr>
          </p:pic>
          <p:pic>
            <p:nvPicPr>
              <p:cNvPr id="56" name="Picture 55"/>
              <p:cNvPicPr>
                <a:picLocks noChangeAspect="1"/>
              </p:cNvPicPr>
              <p:nvPr/>
            </p:nvPicPr>
            <p:blipFill rotWithShape="1">
              <a:blip r:embed="rId10">
                <a:extLst>
                  <a:ext uri="{28A0092B-C50C-407E-A947-70E740481C1C}">
                    <a14:useLocalDpi xmlns:a14="http://schemas.microsoft.com/office/drawing/2010/main" val="0"/>
                  </a:ext>
                </a:extLst>
              </a:blip>
              <a:srcRect l="39883"/>
              <a:stretch/>
            </p:blipFill>
            <p:spPr>
              <a:xfrm>
                <a:off x="9130945" y="7216644"/>
                <a:ext cx="456851" cy="112995"/>
              </a:xfrm>
              <a:prstGeom prst="rect">
                <a:avLst/>
              </a:prstGeom>
            </p:spPr>
          </p:pic>
          <p:pic>
            <p:nvPicPr>
              <p:cNvPr id="61" name="Picture 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1341" y="6458862"/>
                <a:ext cx="636059" cy="210068"/>
              </a:xfrm>
              <a:prstGeom prst="rect">
                <a:avLst/>
              </a:prstGeom>
            </p:spPr>
          </p:pic>
        </p:grpSp>
        <p:grpSp>
          <p:nvGrpSpPr>
            <p:cNvPr id="154" name="Group 153"/>
            <p:cNvGrpSpPr/>
            <p:nvPr/>
          </p:nvGrpSpPr>
          <p:grpSpPr>
            <a:xfrm>
              <a:off x="9815361" y="6466206"/>
              <a:ext cx="394482" cy="904554"/>
              <a:chOff x="10569131" y="6466206"/>
              <a:chExt cx="394482" cy="904554"/>
            </a:xfrm>
          </p:grpSpPr>
          <p:pic>
            <p:nvPicPr>
              <p:cNvPr id="50" name="Picture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74280" y="6781800"/>
                <a:ext cx="384184" cy="268953"/>
              </a:xfrm>
              <a:prstGeom prst="rect">
                <a:avLst/>
              </a:prstGeom>
            </p:spPr>
          </p:pic>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69131" y="6466206"/>
                <a:ext cx="394482" cy="195406"/>
              </a:xfrm>
              <a:prstGeom prst="rect">
                <a:avLst/>
              </a:prstGeom>
            </p:spPr>
          </p:pic>
          <p:pic>
            <p:nvPicPr>
              <p:cNvPr id="62" name="Picture 6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69132" y="7206117"/>
                <a:ext cx="394481" cy="164643"/>
              </a:xfrm>
              <a:prstGeom prst="rect">
                <a:avLst/>
              </a:prstGeom>
            </p:spPr>
          </p:pic>
        </p:grpSp>
        <p:grpSp>
          <p:nvGrpSpPr>
            <p:cNvPr id="155" name="Group 154"/>
            <p:cNvGrpSpPr/>
            <p:nvPr/>
          </p:nvGrpSpPr>
          <p:grpSpPr>
            <a:xfrm>
              <a:off x="11123105" y="6506538"/>
              <a:ext cx="631526" cy="855798"/>
              <a:chOff x="11079788" y="6506538"/>
              <a:chExt cx="631526" cy="855798"/>
            </a:xfrm>
          </p:grpSpPr>
          <p:pic>
            <p:nvPicPr>
              <p:cNvPr id="58" name="Picture 5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79788" y="6757422"/>
                <a:ext cx="631526" cy="267417"/>
              </a:xfrm>
              <a:prstGeom prst="rect">
                <a:avLst/>
              </a:prstGeom>
            </p:spPr>
          </p:pic>
          <p:pic>
            <p:nvPicPr>
              <p:cNvPr id="60" name="Picture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35018" y="6506538"/>
                <a:ext cx="515733" cy="99825"/>
              </a:xfrm>
              <a:prstGeom prst="rect">
                <a:avLst/>
              </a:prstGeom>
            </p:spPr>
          </p:pic>
          <p:pic>
            <p:nvPicPr>
              <p:cNvPr id="63" name="Picture 6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083124" y="7181036"/>
                <a:ext cx="624854" cy="181300"/>
              </a:xfrm>
              <a:prstGeom prst="rect">
                <a:avLst/>
              </a:prstGeom>
            </p:spPr>
          </p:pic>
        </p:grpSp>
        <p:pic>
          <p:nvPicPr>
            <p:cNvPr id="64" name="Picture 6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79675" y="6514245"/>
              <a:ext cx="667136" cy="129075"/>
            </a:xfrm>
            <a:prstGeom prst="rect">
              <a:avLst/>
            </a:prstGeom>
          </p:spPr>
        </p:pic>
        <p:grpSp>
          <p:nvGrpSpPr>
            <p:cNvPr id="152" name="Group 151"/>
            <p:cNvGrpSpPr/>
            <p:nvPr/>
          </p:nvGrpSpPr>
          <p:grpSpPr>
            <a:xfrm>
              <a:off x="10353707" y="6473747"/>
              <a:ext cx="625534" cy="860931"/>
              <a:chOff x="9393984" y="6473747"/>
              <a:chExt cx="625534" cy="860931"/>
            </a:xfrm>
          </p:grpSpPr>
          <p:pic>
            <p:nvPicPr>
              <p:cNvPr id="49" name="Picture 4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393984" y="7190074"/>
                <a:ext cx="625534" cy="144604"/>
              </a:xfrm>
              <a:prstGeom prst="rect">
                <a:avLst/>
              </a:prstGeom>
            </p:spPr>
          </p:pic>
          <p:pic>
            <p:nvPicPr>
              <p:cNvPr id="59" name="Picture 5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395304" y="6826946"/>
                <a:ext cx="622893" cy="156678"/>
              </a:xfrm>
              <a:prstGeom prst="rect">
                <a:avLst/>
              </a:prstGeom>
            </p:spPr>
          </p:pic>
          <p:pic>
            <p:nvPicPr>
              <p:cNvPr id="5" name="Picture 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16662" y="6473747"/>
                <a:ext cx="580176" cy="216876"/>
              </a:xfrm>
              <a:prstGeom prst="rect">
                <a:avLst/>
              </a:prstGeom>
            </p:spPr>
          </p:pic>
        </p:grpSp>
      </p:grpSp>
      <p:sp>
        <p:nvSpPr>
          <p:cNvPr id="136" name="Rectangle 135"/>
          <p:cNvSpPr/>
          <p:nvPr/>
        </p:nvSpPr>
        <p:spPr>
          <a:xfrm>
            <a:off x="11632529" y="7102590"/>
            <a:ext cx="2370125" cy="348444"/>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r"/>
            <a:r>
              <a:rPr lang="en-US" sz="1000" b="1" dirty="0">
                <a:solidFill>
                  <a:schemeClr val="tx1"/>
                </a:solidFill>
              </a:rPr>
              <a:t>*Only Web and Mobile Apps</a:t>
            </a:r>
          </a:p>
          <a:p>
            <a:pPr algn="r"/>
            <a:r>
              <a:rPr lang="en-GB" sz="1000" b="1" dirty="0">
                <a:solidFill>
                  <a:schemeClr val="tx1"/>
                </a:solidFill>
              </a:rPr>
              <a:t>**</a:t>
            </a:r>
            <a:r>
              <a:rPr lang="en-US" sz="1000" b="1" dirty="0">
                <a:solidFill>
                  <a:schemeClr val="tx1"/>
                </a:solidFill>
              </a:rPr>
              <a:t>Only Web and Webservices  </a:t>
            </a:r>
          </a:p>
          <a:p>
            <a:pPr marL="171450" indent="-171450" algn="r">
              <a:buFont typeface="Arial" panose="020B0604020202020204" pitchFamily="34" charset="0"/>
              <a:buChar char="•"/>
            </a:pPr>
            <a:endParaRPr lang="en-US" sz="1000" b="1" dirty="0">
              <a:solidFill>
                <a:schemeClr val="tx1"/>
              </a:solidFill>
            </a:endParaRPr>
          </a:p>
        </p:txBody>
      </p:sp>
      <p:grpSp>
        <p:nvGrpSpPr>
          <p:cNvPr id="9" name="Group 8"/>
          <p:cNvGrpSpPr/>
          <p:nvPr/>
        </p:nvGrpSpPr>
        <p:grpSpPr>
          <a:xfrm>
            <a:off x="12061292" y="1297361"/>
            <a:ext cx="1923648" cy="4621525"/>
            <a:chOff x="12061292" y="1297361"/>
            <a:chExt cx="1923648" cy="4621525"/>
          </a:xfrm>
        </p:grpSpPr>
        <p:sp>
          <p:nvSpPr>
            <p:cNvPr id="139" name="Rectangle 138"/>
            <p:cNvSpPr/>
            <p:nvPr/>
          </p:nvSpPr>
          <p:spPr>
            <a:xfrm>
              <a:off x="12061292" y="1297361"/>
              <a:ext cx="1881679" cy="4621525"/>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ctr"/>
              <a:r>
                <a:rPr lang="en-GB" sz="1400" b="1" dirty="0">
                  <a:solidFill>
                    <a:schemeClr val="tx1"/>
                  </a:solidFill>
                </a:rPr>
                <a:t>Device Supports</a:t>
              </a:r>
              <a:endParaRPr lang="en-US" sz="1400" b="1" dirty="0">
                <a:solidFill>
                  <a:schemeClr val="tx1"/>
                </a:solidFill>
              </a:endParaRPr>
            </a:p>
          </p:txBody>
        </p:sp>
        <p:grpSp>
          <p:nvGrpSpPr>
            <p:cNvPr id="173" name="Group 172"/>
            <p:cNvGrpSpPr/>
            <p:nvPr/>
          </p:nvGrpSpPr>
          <p:grpSpPr>
            <a:xfrm>
              <a:off x="12195557" y="1676110"/>
              <a:ext cx="1789383" cy="4093713"/>
              <a:chOff x="12030635" y="1676110"/>
              <a:chExt cx="1789383" cy="4093713"/>
            </a:xfrm>
          </p:grpSpPr>
          <p:grpSp>
            <p:nvGrpSpPr>
              <p:cNvPr id="168" name="Group 167"/>
              <p:cNvGrpSpPr/>
              <p:nvPr/>
            </p:nvGrpSpPr>
            <p:grpSpPr>
              <a:xfrm>
                <a:off x="12137461" y="4547588"/>
                <a:ext cx="1682557" cy="463804"/>
                <a:chOff x="12137461" y="4805577"/>
                <a:chExt cx="1682557" cy="463804"/>
              </a:xfrm>
            </p:grpSpPr>
            <p:sp>
              <p:nvSpPr>
                <p:cNvPr id="120" name="Rectangle 119"/>
                <p:cNvSpPr/>
                <p:nvPr/>
              </p:nvSpPr>
              <p:spPr>
                <a:xfrm>
                  <a:off x="12850906" y="4936376"/>
                  <a:ext cx="969112" cy="202206"/>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lIns="36000" rIns="36000" rtlCol="0" anchor="ctr" anchorCtr="0"/>
                <a:lstStyle/>
                <a:p>
                  <a:r>
                    <a:rPr lang="en-GB" sz="1400" b="1" dirty="0">
                      <a:solidFill>
                        <a:schemeClr val="tx1"/>
                      </a:solidFill>
                    </a:rPr>
                    <a:t>Mobile Emulator</a:t>
                  </a:r>
                  <a:endParaRPr lang="en-US" sz="1400" b="1" dirty="0">
                    <a:solidFill>
                      <a:schemeClr val="tx1"/>
                    </a:solidFill>
                  </a:endParaRPr>
                </a:p>
              </p:txBody>
            </p:sp>
            <p:grpSp>
              <p:nvGrpSpPr>
                <p:cNvPr id="167" name="Group 166"/>
                <p:cNvGrpSpPr/>
                <p:nvPr/>
              </p:nvGrpSpPr>
              <p:grpSpPr>
                <a:xfrm>
                  <a:off x="12137461" y="4805577"/>
                  <a:ext cx="556130" cy="463804"/>
                  <a:chOff x="12137461" y="4805577"/>
                  <a:chExt cx="556130" cy="463804"/>
                </a:xfrm>
              </p:grpSpPr>
              <p:sp>
                <p:nvSpPr>
                  <p:cNvPr id="122" name="Freeform 260"/>
                  <p:cNvSpPr>
                    <a:spLocks/>
                  </p:cNvSpPr>
                  <p:nvPr/>
                </p:nvSpPr>
                <p:spPr bwMode="auto">
                  <a:xfrm>
                    <a:off x="12293809" y="4873941"/>
                    <a:ext cx="243433" cy="238420"/>
                  </a:xfrm>
                  <a:custGeom>
                    <a:avLst/>
                    <a:gdLst>
                      <a:gd name="T0" fmla="*/ 836 w 837"/>
                      <a:gd name="T1" fmla="*/ 658 h 817"/>
                      <a:gd name="T2" fmla="*/ 813 w 837"/>
                      <a:gd name="T3" fmla="*/ 619 h 817"/>
                      <a:gd name="T4" fmla="*/ 654 w 837"/>
                      <a:gd name="T5" fmla="*/ 489 h 817"/>
                      <a:gd name="T6" fmla="*/ 616 w 837"/>
                      <a:gd name="T7" fmla="*/ 473 h 817"/>
                      <a:gd name="T8" fmla="*/ 569 w 837"/>
                      <a:gd name="T9" fmla="*/ 495 h 817"/>
                      <a:gd name="T10" fmla="*/ 535 w 837"/>
                      <a:gd name="T11" fmla="*/ 530 h 817"/>
                      <a:gd name="T12" fmla="*/ 533 w 837"/>
                      <a:gd name="T13" fmla="*/ 532 h 817"/>
                      <a:gd name="T14" fmla="*/ 510 w 837"/>
                      <a:gd name="T15" fmla="*/ 540 h 817"/>
                      <a:gd name="T16" fmla="*/ 479 w 837"/>
                      <a:gd name="T17" fmla="*/ 528 h 817"/>
                      <a:gd name="T18" fmla="*/ 478 w 837"/>
                      <a:gd name="T19" fmla="*/ 527 h 817"/>
                      <a:gd name="T20" fmla="*/ 389 w 837"/>
                      <a:gd name="T21" fmla="*/ 446 h 817"/>
                      <a:gd name="T22" fmla="*/ 308 w 837"/>
                      <a:gd name="T23" fmla="*/ 357 h 817"/>
                      <a:gd name="T24" fmla="*/ 305 w 837"/>
                      <a:gd name="T25" fmla="*/ 300 h 817"/>
                      <a:gd name="T26" fmla="*/ 339 w 837"/>
                      <a:gd name="T27" fmla="*/ 264 h 817"/>
                      <a:gd name="T28" fmla="*/ 347 w 837"/>
                      <a:gd name="T29" fmla="*/ 182 h 817"/>
                      <a:gd name="T30" fmla="*/ 217 w 837"/>
                      <a:gd name="T31" fmla="*/ 22 h 817"/>
                      <a:gd name="T32" fmla="*/ 170 w 837"/>
                      <a:gd name="T33" fmla="*/ 0 h 817"/>
                      <a:gd name="T34" fmla="*/ 133 w 837"/>
                      <a:gd name="T35" fmla="*/ 12 h 817"/>
                      <a:gd name="T36" fmla="*/ 70 w 837"/>
                      <a:gd name="T37" fmla="*/ 70 h 817"/>
                      <a:gd name="T38" fmla="*/ 68 w 837"/>
                      <a:gd name="T39" fmla="*/ 72 h 817"/>
                      <a:gd name="T40" fmla="*/ 21 w 837"/>
                      <a:gd name="T41" fmla="*/ 241 h 817"/>
                      <a:gd name="T42" fmla="*/ 244 w 837"/>
                      <a:gd name="T43" fmla="*/ 574 h 817"/>
                      <a:gd name="T44" fmla="*/ 261 w 837"/>
                      <a:gd name="T45" fmla="*/ 591 h 817"/>
                      <a:gd name="T46" fmla="*/ 593 w 837"/>
                      <a:gd name="T47" fmla="*/ 813 h 817"/>
                      <a:gd name="T48" fmla="*/ 626 w 837"/>
                      <a:gd name="T49" fmla="*/ 817 h 817"/>
                      <a:gd name="T50" fmla="*/ 736 w 837"/>
                      <a:gd name="T51" fmla="*/ 787 h 817"/>
                      <a:gd name="T52" fmla="*/ 807 w 837"/>
                      <a:gd name="T53" fmla="*/ 719 h 817"/>
                      <a:gd name="T54" fmla="*/ 835 w 837"/>
                      <a:gd name="T55" fmla="*/ 674 h 817"/>
                      <a:gd name="T56" fmla="*/ 836 w 837"/>
                      <a:gd name="T57" fmla="*/ 65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7" h="817">
                        <a:moveTo>
                          <a:pt x="836" y="658"/>
                        </a:moveTo>
                        <a:cubicBezTo>
                          <a:pt x="833" y="642"/>
                          <a:pt x="826" y="628"/>
                          <a:pt x="813" y="619"/>
                        </a:cubicBezTo>
                        <a:cubicBezTo>
                          <a:pt x="813" y="619"/>
                          <a:pt x="813" y="619"/>
                          <a:pt x="654" y="489"/>
                        </a:cubicBezTo>
                        <a:cubicBezTo>
                          <a:pt x="644" y="479"/>
                          <a:pt x="630" y="473"/>
                          <a:pt x="616" y="473"/>
                        </a:cubicBezTo>
                        <a:cubicBezTo>
                          <a:pt x="591" y="473"/>
                          <a:pt x="576" y="489"/>
                          <a:pt x="569" y="495"/>
                        </a:cubicBezTo>
                        <a:cubicBezTo>
                          <a:pt x="569" y="495"/>
                          <a:pt x="569" y="495"/>
                          <a:pt x="535" y="530"/>
                        </a:cubicBezTo>
                        <a:cubicBezTo>
                          <a:pt x="535" y="530"/>
                          <a:pt x="535" y="530"/>
                          <a:pt x="533" y="532"/>
                        </a:cubicBezTo>
                        <a:cubicBezTo>
                          <a:pt x="530" y="535"/>
                          <a:pt x="524" y="540"/>
                          <a:pt x="510" y="540"/>
                        </a:cubicBezTo>
                        <a:cubicBezTo>
                          <a:pt x="498" y="540"/>
                          <a:pt x="489" y="536"/>
                          <a:pt x="479" y="528"/>
                        </a:cubicBezTo>
                        <a:cubicBezTo>
                          <a:pt x="479" y="528"/>
                          <a:pt x="479" y="528"/>
                          <a:pt x="478" y="527"/>
                        </a:cubicBezTo>
                        <a:cubicBezTo>
                          <a:pt x="452" y="506"/>
                          <a:pt x="422" y="478"/>
                          <a:pt x="389" y="446"/>
                        </a:cubicBezTo>
                        <a:cubicBezTo>
                          <a:pt x="357" y="413"/>
                          <a:pt x="329" y="383"/>
                          <a:pt x="308" y="357"/>
                        </a:cubicBezTo>
                        <a:cubicBezTo>
                          <a:pt x="290" y="335"/>
                          <a:pt x="290" y="316"/>
                          <a:pt x="305" y="300"/>
                        </a:cubicBezTo>
                        <a:cubicBezTo>
                          <a:pt x="305" y="300"/>
                          <a:pt x="305" y="300"/>
                          <a:pt x="339" y="264"/>
                        </a:cubicBezTo>
                        <a:cubicBezTo>
                          <a:pt x="360" y="245"/>
                          <a:pt x="370" y="212"/>
                          <a:pt x="347" y="182"/>
                        </a:cubicBezTo>
                        <a:cubicBezTo>
                          <a:pt x="347" y="182"/>
                          <a:pt x="347" y="182"/>
                          <a:pt x="217" y="22"/>
                        </a:cubicBezTo>
                        <a:cubicBezTo>
                          <a:pt x="207" y="8"/>
                          <a:pt x="189" y="0"/>
                          <a:pt x="170" y="0"/>
                        </a:cubicBezTo>
                        <a:cubicBezTo>
                          <a:pt x="159" y="0"/>
                          <a:pt x="146" y="2"/>
                          <a:pt x="133" y="12"/>
                        </a:cubicBezTo>
                        <a:cubicBezTo>
                          <a:pt x="98" y="37"/>
                          <a:pt x="70" y="70"/>
                          <a:pt x="70" y="70"/>
                        </a:cubicBezTo>
                        <a:cubicBezTo>
                          <a:pt x="70" y="70"/>
                          <a:pt x="70" y="70"/>
                          <a:pt x="68" y="72"/>
                        </a:cubicBezTo>
                        <a:cubicBezTo>
                          <a:pt x="66" y="75"/>
                          <a:pt x="0" y="164"/>
                          <a:pt x="21" y="241"/>
                        </a:cubicBezTo>
                        <a:cubicBezTo>
                          <a:pt x="35" y="293"/>
                          <a:pt x="121" y="448"/>
                          <a:pt x="244" y="574"/>
                        </a:cubicBezTo>
                        <a:cubicBezTo>
                          <a:pt x="244" y="574"/>
                          <a:pt x="244" y="574"/>
                          <a:pt x="261" y="591"/>
                        </a:cubicBezTo>
                        <a:cubicBezTo>
                          <a:pt x="386" y="713"/>
                          <a:pt x="540" y="799"/>
                          <a:pt x="593" y="813"/>
                        </a:cubicBezTo>
                        <a:cubicBezTo>
                          <a:pt x="604" y="817"/>
                          <a:pt x="615" y="817"/>
                          <a:pt x="626" y="817"/>
                        </a:cubicBezTo>
                        <a:cubicBezTo>
                          <a:pt x="675" y="817"/>
                          <a:pt x="712" y="802"/>
                          <a:pt x="736" y="787"/>
                        </a:cubicBezTo>
                        <a:cubicBezTo>
                          <a:pt x="807" y="719"/>
                          <a:pt x="807" y="719"/>
                          <a:pt x="807" y="719"/>
                        </a:cubicBezTo>
                        <a:cubicBezTo>
                          <a:pt x="825" y="697"/>
                          <a:pt x="833" y="680"/>
                          <a:pt x="835" y="674"/>
                        </a:cubicBezTo>
                        <a:cubicBezTo>
                          <a:pt x="836" y="669"/>
                          <a:pt x="837" y="663"/>
                          <a:pt x="836" y="6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5" name="Freeform 153"/>
                  <p:cNvSpPr>
                    <a:spLocks noEditPoints="1"/>
                  </p:cNvSpPr>
                  <p:nvPr/>
                </p:nvSpPr>
                <p:spPr bwMode="auto">
                  <a:xfrm>
                    <a:off x="12137461" y="4805577"/>
                    <a:ext cx="556130" cy="463804"/>
                  </a:xfrm>
                  <a:custGeom>
                    <a:avLst/>
                    <a:gdLst>
                      <a:gd name="T0" fmla="*/ 341 w 512"/>
                      <a:gd name="T1" fmla="*/ 342 h 427"/>
                      <a:gd name="T2" fmla="*/ 341 w 512"/>
                      <a:gd name="T3" fmla="*/ 384 h 427"/>
                      <a:gd name="T4" fmla="*/ 427 w 512"/>
                      <a:gd name="T5" fmla="*/ 384 h 427"/>
                      <a:gd name="T6" fmla="*/ 427 w 512"/>
                      <a:gd name="T7" fmla="*/ 427 h 427"/>
                      <a:gd name="T8" fmla="*/ 85 w 512"/>
                      <a:gd name="T9" fmla="*/ 427 h 427"/>
                      <a:gd name="T10" fmla="*/ 85 w 512"/>
                      <a:gd name="T11" fmla="*/ 384 h 427"/>
                      <a:gd name="T12" fmla="*/ 171 w 512"/>
                      <a:gd name="T13" fmla="*/ 384 h 427"/>
                      <a:gd name="T14" fmla="*/ 171 w 512"/>
                      <a:gd name="T15" fmla="*/ 342 h 427"/>
                      <a:gd name="T16" fmla="*/ 0 w 512"/>
                      <a:gd name="T17" fmla="*/ 342 h 427"/>
                      <a:gd name="T18" fmla="*/ 0 w 512"/>
                      <a:gd name="T19" fmla="*/ 0 h 427"/>
                      <a:gd name="T20" fmla="*/ 512 w 512"/>
                      <a:gd name="T21" fmla="*/ 0 h 427"/>
                      <a:gd name="T22" fmla="*/ 512 w 512"/>
                      <a:gd name="T23" fmla="*/ 342 h 427"/>
                      <a:gd name="T24" fmla="*/ 341 w 512"/>
                      <a:gd name="T25" fmla="*/ 342 h 427"/>
                      <a:gd name="T26" fmla="*/ 469 w 512"/>
                      <a:gd name="T27" fmla="*/ 43 h 427"/>
                      <a:gd name="T28" fmla="*/ 43 w 512"/>
                      <a:gd name="T29" fmla="*/ 43 h 427"/>
                      <a:gd name="T30" fmla="*/ 43 w 512"/>
                      <a:gd name="T31" fmla="*/ 299 h 427"/>
                      <a:gd name="T32" fmla="*/ 469 w 512"/>
                      <a:gd name="T33" fmla="*/ 299 h 427"/>
                      <a:gd name="T34" fmla="*/ 469 w 512"/>
                      <a:gd name="T35" fmla="*/ 4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2" h="427">
                        <a:moveTo>
                          <a:pt x="341" y="342"/>
                        </a:moveTo>
                        <a:lnTo>
                          <a:pt x="341" y="384"/>
                        </a:lnTo>
                        <a:lnTo>
                          <a:pt x="427" y="384"/>
                        </a:lnTo>
                        <a:lnTo>
                          <a:pt x="427" y="427"/>
                        </a:lnTo>
                        <a:lnTo>
                          <a:pt x="85" y="427"/>
                        </a:lnTo>
                        <a:lnTo>
                          <a:pt x="85" y="384"/>
                        </a:lnTo>
                        <a:lnTo>
                          <a:pt x="171" y="384"/>
                        </a:lnTo>
                        <a:lnTo>
                          <a:pt x="171" y="342"/>
                        </a:lnTo>
                        <a:lnTo>
                          <a:pt x="0" y="342"/>
                        </a:lnTo>
                        <a:lnTo>
                          <a:pt x="0" y="0"/>
                        </a:lnTo>
                        <a:lnTo>
                          <a:pt x="512" y="0"/>
                        </a:lnTo>
                        <a:lnTo>
                          <a:pt x="512" y="342"/>
                        </a:lnTo>
                        <a:lnTo>
                          <a:pt x="341" y="342"/>
                        </a:lnTo>
                        <a:close/>
                        <a:moveTo>
                          <a:pt x="469" y="43"/>
                        </a:moveTo>
                        <a:lnTo>
                          <a:pt x="43" y="43"/>
                        </a:lnTo>
                        <a:lnTo>
                          <a:pt x="43" y="299"/>
                        </a:lnTo>
                        <a:lnTo>
                          <a:pt x="469" y="299"/>
                        </a:lnTo>
                        <a:lnTo>
                          <a:pt x="469" y="4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grpSp>
            <p:nvGrpSpPr>
              <p:cNvPr id="169" name="Group 168"/>
              <p:cNvGrpSpPr/>
              <p:nvPr/>
            </p:nvGrpSpPr>
            <p:grpSpPr>
              <a:xfrm>
                <a:off x="12171048" y="3803928"/>
                <a:ext cx="1648970" cy="447946"/>
                <a:chOff x="12171048" y="3984859"/>
                <a:chExt cx="1648970" cy="447946"/>
              </a:xfrm>
            </p:grpSpPr>
            <p:sp>
              <p:nvSpPr>
                <p:cNvPr id="119" name="Rectangle 118"/>
                <p:cNvSpPr/>
                <p:nvPr/>
              </p:nvSpPr>
              <p:spPr>
                <a:xfrm>
                  <a:off x="12850906" y="4107729"/>
                  <a:ext cx="969112" cy="202206"/>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lIns="36000" rIns="36000" rtlCol="0" anchor="ctr" anchorCtr="0"/>
                <a:lstStyle/>
                <a:p>
                  <a:r>
                    <a:rPr lang="en-GB" sz="1400" b="1" dirty="0">
                      <a:solidFill>
                        <a:schemeClr val="tx1"/>
                      </a:solidFill>
                    </a:rPr>
                    <a:t>Main Frame</a:t>
                  </a:r>
                  <a:endParaRPr lang="en-US" sz="1400" b="1" dirty="0">
                    <a:solidFill>
                      <a:schemeClr val="tx1"/>
                    </a:solidFill>
                  </a:endParaRPr>
                </a:p>
              </p:txBody>
            </p:sp>
            <p:sp>
              <p:nvSpPr>
                <p:cNvPr id="128" name="Freeform 177"/>
                <p:cNvSpPr>
                  <a:spLocks noEditPoints="1"/>
                </p:cNvSpPr>
                <p:nvPr/>
              </p:nvSpPr>
              <p:spPr bwMode="auto">
                <a:xfrm>
                  <a:off x="12171048" y="3984859"/>
                  <a:ext cx="488956" cy="447946"/>
                </a:xfrm>
                <a:custGeom>
                  <a:avLst/>
                  <a:gdLst>
                    <a:gd name="T0" fmla="*/ 465 w 465"/>
                    <a:gd name="T1" fmla="*/ 271 h 426"/>
                    <a:gd name="T2" fmla="*/ 0 w 465"/>
                    <a:gd name="T3" fmla="*/ 271 h 426"/>
                    <a:gd name="T4" fmla="*/ 0 w 465"/>
                    <a:gd name="T5" fmla="*/ 155 h 426"/>
                    <a:gd name="T6" fmla="*/ 465 w 465"/>
                    <a:gd name="T7" fmla="*/ 155 h 426"/>
                    <a:gd name="T8" fmla="*/ 465 w 465"/>
                    <a:gd name="T9" fmla="*/ 271 h 426"/>
                    <a:gd name="T10" fmla="*/ 349 w 465"/>
                    <a:gd name="T11" fmla="*/ 194 h 426"/>
                    <a:gd name="T12" fmla="*/ 78 w 465"/>
                    <a:gd name="T13" fmla="*/ 194 h 426"/>
                    <a:gd name="T14" fmla="*/ 78 w 465"/>
                    <a:gd name="T15" fmla="*/ 232 h 426"/>
                    <a:gd name="T16" fmla="*/ 349 w 465"/>
                    <a:gd name="T17" fmla="*/ 232 h 426"/>
                    <a:gd name="T18" fmla="*/ 349 w 465"/>
                    <a:gd name="T19" fmla="*/ 194 h 426"/>
                    <a:gd name="T20" fmla="*/ 426 w 465"/>
                    <a:gd name="T21" fmla="*/ 232 h 426"/>
                    <a:gd name="T22" fmla="*/ 407 w 465"/>
                    <a:gd name="T23" fmla="*/ 194 h 426"/>
                    <a:gd name="T24" fmla="*/ 388 w 465"/>
                    <a:gd name="T25" fmla="*/ 232 h 426"/>
                    <a:gd name="T26" fmla="*/ 426 w 465"/>
                    <a:gd name="T27" fmla="*/ 232 h 426"/>
                    <a:gd name="T28" fmla="*/ 465 w 465"/>
                    <a:gd name="T29" fmla="*/ 426 h 426"/>
                    <a:gd name="T30" fmla="*/ 0 w 465"/>
                    <a:gd name="T31" fmla="*/ 426 h 426"/>
                    <a:gd name="T32" fmla="*/ 0 w 465"/>
                    <a:gd name="T33" fmla="*/ 310 h 426"/>
                    <a:gd name="T34" fmla="*/ 465 w 465"/>
                    <a:gd name="T35" fmla="*/ 310 h 426"/>
                    <a:gd name="T36" fmla="*/ 465 w 465"/>
                    <a:gd name="T37" fmla="*/ 426 h 426"/>
                    <a:gd name="T38" fmla="*/ 349 w 465"/>
                    <a:gd name="T39" fmla="*/ 349 h 426"/>
                    <a:gd name="T40" fmla="*/ 78 w 465"/>
                    <a:gd name="T41" fmla="*/ 349 h 426"/>
                    <a:gd name="T42" fmla="*/ 78 w 465"/>
                    <a:gd name="T43" fmla="*/ 387 h 426"/>
                    <a:gd name="T44" fmla="*/ 349 w 465"/>
                    <a:gd name="T45" fmla="*/ 387 h 426"/>
                    <a:gd name="T46" fmla="*/ 349 w 465"/>
                    <a:gd name="T47" fmla="*/ 349 h 426"/>
                    <a:gd name="T48" fmla="*/ 426 w 465"/>
                    <a:gd name="T49" fmla="*/ 387 h 426"/>
                    <a:gd name="T50" fmla="*/ 407 w 465"/>
                    <a:gd name="T51" fmla="*/ 349 h 426"/>
                    <a:gd name="T52" fmla="*/ 388 w 465"/>
                    <a:gd name="T53" fmla="*/ 387 h 426"/>
                    <a:gd name="T54" fmla="*/ 426 w 465"/>
                    <a:gd name="T55" fmla="*/ 387 h 426"/>
                    <a:gd name="T56" fmla="*/ 465 w 465"/>
                    <a:gd name="T57" fmla="*/ 116 h 426"/>
                    <a:gd name="T58" fmla="*/ 0 w 465"/>
                    <a:gd name="T59" fmla="*/ 116 h 426"/>
                    <a:gd name="T60" fmla="*/ 0 w 465"/>
                    <a:gd name="T61" fmla="*/ 0 h 426"/>
                    <a:gd name="T62" fmla="*/ 465 w 465"/>
                    <a:gd name="T63" fmla="*/ 0 h 426"/>
                    <a:gd name="T64" fmla="*/ 465 w 465"/>
                    <a:gd name="T65" fmla="*/ 116 h 426"/>
                    <a:gd name="T66" fmla="*/ 349 w 465"/>
                    <a:gd name="T67" fmla="*/ 39 h 426"/>
                    <a:gd name="T68" fmla="*/ 78 w 465"/>
                    <a:gd name="T69" fmla="*/ 39 h 426"/>
                    <a:gd name="T70" fmla="*/ 78 w 465"/>
                    <a:gd name="T71" fmla="*/ 77 h 426"/>
                    <a:gd name="T72" fmla="*/ 349 w 465"/>
                    <a:gd name="T73" fmla="*/ 77 h 426"/>
                    <a:gd name="T74" fmla="*/ 349 w 465"/>
                    <a:gd name="T75" fmla="*/ 39 h 426"/>
                    <a:gd name="T76" fmla="*/ 426 w 465"/>
                    <a:gd name="T77" fmla="*/ 77 h 426"/>
                    <a:gd name="T78" fmla="*/ 407 w 465"/>
                    <a:gd name="T79" fmla="*/ 39 h 426"/>
                    <a:gd name="T80" fmla="*/ 388 w 465"/>
                    <a:gd name="T81" fmla="*/ 77 h 426"/>
                    <a:gd name="T82" fmla="*/ 426 w 465"/>
                    <a:gd name="T83" fmla="*/ 7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5" h="426">
                      <a:moveTo>
                        <a:pt x="465" y="271"/>
                      </a:moveTo>
                      <a:lnTo>
                        <a:pt x="0" y="271"/>
                      </a:lnTo>
                      <a:lnTo>
                        <a:pt x="0" y="155"/>
                      </a:lnTo>
                      <a:lnTo>
                        <a:pt x="465" y="155"/>
                      </a:lnTo>
                      <a:lnTo>
                        <a:pt x="465" y="271"/>
                      </a:lnTo>
                      <a:close/>
                      <a:moveTo>
                        <a:pt x="349" y="194"/>
                      </a:moveTo>
                      <a:lnTo>
                        <a:pt x="78" y="194"/>
                      </a:lnTo>
                      <a:lnTo>
                        <a:pt x="78" y="232"/>
                      </a:lnTo>
                      <a:lnTo>
                        <a:pt x="349" y="232"/>
                      </a:lnTo>
                      <a:lnTo>
                        <a:pt x="349" y="194"/>
                      </a:lnTo>
                      <a:close/>
                      <a:moveTo>
                        <a:pt x="426" y="232"/>
                      </a:moveTo>
                      <a:lnTo>
                        <a:pt x="407" y="194"/>
                      </a:lnTo>
                      <a:lnTo>
                        <a:pt x="388" y="232"/>
                      </a:lnTo>
                      <a:lnTo>
                        <a:pt x="426" y="232"/>
                      </a:lnTo>
                      <a:close/>
                      <a:moveTo>
                        <a:pt x="465" y="426"/>
                      </a:moveTo>
                      <a:lnTo>
                        <a:pt x="0" y="426"/>
                      </a:lnTo>
                      <a:lnTo>
                        <a:pt x="0" y="310"/>
                      </a:lnTo>
                      <a:lnTo>
                        <a:pt x="465" y="310"/>
                      </a:lnTo>
                      <a:lnTo>
                        <a:pt x="465" y="426"/>
                      </a:lnTo>
                      <a:close/>
                      <a:moveTo>
                        <a:pt x="349" y="349"/>
                      </a:moveTo>
                      <a:lnTo>
                        <a:pt x="78" y="349"/>
                      </a:lnTo>
                      <a:lnTo>
                        <a:pt x="78" y="387"/>
                      </a:lnTo>
                      <a:lnTo>
                        <a:pt x="349" y="387"/>
                      </a:lnTo>
                      <a:lnTo>
                        <a:pt x="349" y="349"/>
                      </a:lnTo>
                      <a:close/>
                      <a:moveTo>
                        <a:pt x="426" y="387"/>
                      </a:moveTo>
                      <a:lnTo>
                        <a:pt x="407" y="349"/>
                      </a:lnTo>
                      <a:lnTo>
                        <a:pt x="388" y="387"/>
                      </a:lnTo>
                      <a:lnTo>
                        <a:pt x="426" y="387"/>
                      </a:lnTo>
                      <a:close/>
                      <a:moveTo>
                        <a:pt x="465" y="116"/>
                      </a:moveTo>
                      <a:lnTo>
                        <a:pt x="0" y="116"/>
                      </a:lnTo>
                      <a:lnTo>
                        <a:pt x="0" y="0"/>
                      </a:lnTo>
                      <a:lnTo>
                        <a:pt x="465" y="0"/>
                      </a:lnTo>
                      <a:lnTo>
                        <a:pt x="465" y="116"/>
                      </a:lnTo>
                      <a:close/>
                      <a:moveTo>
                        <a:pt x="349" y="39"/>
                      </a:moveTo>
                      <a:lnTo>
                        <a:pt x="78" y="39"/>
                      </a:lnTo>
                      <a:lnTo>
                        <a:pt x="78" y="77"/>
                      </a:lnTo>
                      <a:lnTo>
                        <a:pt x="349" y="77"/>
                      </a:lnTo>
                      <a:lnTo>
                        <a:pt x="349" y="39"/>
                      </a:lnTo>
                      <a:close/>
                      <a:moveTo>
                        <a:pt x="426" y="77"/>
                      </a:moveTo>
                      <a:lnTo>
                        <a:pt x="407" y="39"/>
                      </a:lnTo>
                      <a:lnTo>
                        <a:pt x="388" y="77"/>
                      </a:lnTo>
                      <a:lnTo>
                        <a:pt x="426"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72" name="Group 171"/>
              <p:cNvGrpSpPr/>
              <p:nvPr/>
            </p:nvGrpSpPr>
            <p:grpSpPr>
              <a:xfrm>
                <a:off x="12030635" y="3192974"/>
                <a:ext cx="1789382" cy="315240"/>
                <a:chOff x="12030635" y="3192974"/>
                <a:chExt cx="1789382" cy="315240"/>
              </a:xfrm>
            </p:grpSpPr>
            <p:pic>
              <p:nvPicPr>
                <p:cNvPr id="57" name="Picture 5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2030635" y="3192974"/>
                  <a:ext cx="769782" cy="315240"/>
                </a:xfrm>
                <a:prstGeom prst="rect">
                  <a:avLst/>
                </a:prstGeom>
              </p:spPr>
            </p:pic>
            <p:sp>
              <p:nvSpPr>
                <p:cNvPr id="115" name="Rectangle 114"/>
                <p:cNvSpPr/>
                <p:nvPr/>
              </p:nvSpPr>
              <p:spPr>
                <a:xfrm>
                  <a:off x="12850904" y="3261179"/>
                  <a:ext cx="969113" cy="17883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lIns="36000" rIns="36000" rtlCol="0" anchor="ctr" anchorCtr="0"/>
                <a:lstStyle/>
                <a:p>
                  <a:r>
                    <a:rPr lang="en-GB" sz="1400" b="1" dirty="0">
                      <a:solidFill>
                        <a:schemeClr val="tx1"/>
                      </a:solidFill>
                    </a:rPr>
                    <a:t>AS / 400</a:t>
                  </a:r>
                  <a:endParaRPr lang="en-US" sz="1400" b="1" dirty="0">
                    <a:solidFill>
                      <a:schemeClr val="tx1"/>
                    </a:solidFill>
                  </a:endParaRPr>
                </a:p>
              </p:txBody>
            </p:sp>
          </p:grpSp>
          <p:grpSp>
            <p:nvGrpSpPr>
              <p:cNvPr id="166" name="Group 165"/>
              <p:cNvGrpSpPr/>
              <p:nvPr/>
            </p:nvGrpSpPr>
            <p:grpSpPr>
              <a:xfrm>
                <a:off x="12261286" y="5307105"/>
                <a:ext cx="1558732" cy="462718"/>
                <a:chOff x="12261286" y="5620080"/>
                <a:chExt cx="1558732" cy="462718"/>
              </a:xfrm>
            </p:grpSpPr>
            <p:sp>
              <p:nvSpPr>
                <p:cNvPr id="121" name="Rectangle 120"/>
                <p:cNvSpPr/>
                <p:nvPr/>
              </p:nvSpPr>
              <p:spPr>
                <a:xfrm>
                  <a:off x="12850906" y="5750336"/>
                  <a:ext cx="969112" cy="202206"/>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lIns="36000" rIns="36000" rtlCol="0" anchor="ctr" anchorCtr="0"/>
                <a:lstStyle/>
                <a:p>
                  <a:r>
                    <a:rPr lang="en-GB" sz="1400" b="1" dirty="0">
                      <a:solidFill>
                        <a:schemeClr val="tx1"/>
                      </a:solidFill>
                    </a:rPr>
                    <a:t>Smart Phones</a:t>
                  </a:r>
                  <a:endParaRPr lang="en-US" sz="1400" b="1" dirty="0">
                    <a:solidFill>
                      <a:schemeClr val="tx1"/>
                    </a:solidFill>
                  </a:endParaRPr>
                </a:p>
              </p:txBody>
            </p:sp>
            <p:sp>
              <p:nvSpPr>
                <p:cNvPr id="123" name="Freeform 90"/>
                <p:cNvSpPr>
                  <a:spLocks noEditPoints="1"/>
                </p:cNvSpPr>
                <p:nvPr/>
              </p:nvSpPr>
              <p:spPr bwMode="auto">
                <a:xfrm>
                  <a:off x="12261286" y="5620080"/>
                  <a:ext cx="308478" cy="462718"/>
                </a:xfrm>
                <a:custGeom>
                  <a:avLst/>
                  <a:gdLst>
                    <a:gd name="T0" fmla="*/ 0 w 768"/>
                    <a:gd name="T1" fmla="*/ 0 h 1152"/>
                    <a:gd name="T2" fmla="*/ 0 w 768"/>
                    <a:gd name="T3" fmla="*/ 1152 h 1152"/>
                    <a:gd name="T4" fmla="*/ 768 w 768"/>
                    <a:gd name="T5" fmla="*/ 1152 h 1152"/>
                    <a:gd name="T6" fmla="*/ 768 w 768"/>
                    <a:gd name="T7" fmla="*/ 0 h 1152"/>
                    <a:gd name="T8" fmla="*/ 0 w 768"/>
                    <a:gd name="T9" fmla="*/ 0 h 1152"/>
                    <a:gd name="T10" fmla="*/ 384 w 768"/>
                    <a:gd name="T11" fmla="*/ 1056 h 1152"/>
                    <a:gd name="T12" fmla="*/ 336 w 768"/>
                    <a:gd name="T13" fmla="*/ 1008 h 1152"/>
                    <a:gd name="T14" fmla="*/ 384 w 768"/>
                    <a:gd name="T15" fmla="*/ 960 h 1152"/>
                    <a:gd name="T16" fmla="*/ 432 w 768"/>
                    <a:gd name="T17" fmla="*/ 1008 h 1152"/>
                    <a:gd name="T18" fmla="*/ 384 w 768"/>
                    <a:gd name="T19" fmla="*/ 1056 h 1152"/>
                    <a:gd name="T20" fmla="*/ 672 w 768"/>
                    <a:gd name="T21" fmla="*/ 864 h 1152"/>
                    <a:gd name="T22" fmla="*/ 96 w 768"/>
                    <a:gd name="T23" fmla="*/ 864 h 1152"/>
                    <a:gd name="T24" fmla="*/ 96 w 768"/>
                    <a:gd name="T25" fmla="*/ 96 h 1152"/>
                    <a:gd name="T26" fmla="*/ 672 w 768"/>
                    <a:gd name="T27" fmla="*/ 96 h 1152"/>
                    <a:gd name="T28" fmla="*/ 672 w 768"/>
                    <a:gd name="T29" fmla="*/ 864 h 1152"/>
                    <a:gd name="T30" fmla="*/ 573 w 768"/>
                    <a:gd name="T31" fmla="*/ 264 h 1152"/>
                    <a:gd name="T32" fmla="*/ 441 w 768"/>
                    <a:gd name="T33" fmla="*/ 264 h 1152"/>
                    <a:gd name="T34" fmla="*/ 441 w 768"/>
                    <a:gd name="T35" fmla="*/ 396 h 1152"/>
                    <a:gd name="T36" fmla="*/ 573 w 768"/>
                    <a:gd name="T37" fmla="*/ 396 h 1152"/>
                    <a:gd name="T38" fmla="*/ 573 w 768"/>
                    <a:gd name="T39" fmla="*/ 264 h 1152"/>
                    <a:gd name="T40" fmla="*/ 328 w 768"/>
                    <a:gd name="T41" fmla="*/ 553 h 1152"/>
                    <a:gd name="T42" fmla="*/ 196 w 768"/>
                    <a:gd name="T43" fmla="*/ 553 h 1152"/>
                    <a:gd name="T44" fmla="*/ 196 w 768"/>
                    <a:gd name="T45" fmla="*/ 685 h 1152"/>
                    <a:gd name="T46" fmla="*/ 328 w 768"/>
                    <a:gd name="T47" fmla="*/ 685 h 1152"/>
                    <a:gd name="T48" fmla="*/ 328 w 768"/>
                    <a:gd name="T49" fmla="*/ 553 h 1152"/>
                    <a:gd name="T50" fmla="*/ 328 w 768"/>
                    <a:gd name="T51" fmla="*/ 264 h 1152"/>
                    <a:gd name="T52" fmla="*/ 196 w 768"/>
                    <a:gd name="T53" fmla="*/ 264 h 1152"/>
                    <a:gd name="T54" fmla="*/ 196 w 768"/>
                    <a:gd name="T55" fmla="*/ 396 h 1152"/>
                    <a:gd name="T56" fmla="*/ 328 w 768"/>
                    <a:gd name="T57" fmla="*/ 396 h 1152"/>
                    <a:gd name="T58" fmla="*/ 328 w 768"/>
                    <a:gd name="T59" fmla="*/ 264 h 1152"/>
                    <a:gd name="T60" fmla="*/ 573 w 768"/>
                    <a:gd name="T61" fmla="*/ 553 h 1152"/>
                    <a:gd name="T62" fmla="*/ 441 w 768"/>
                    <a:gd name="T63" fmla="*/ 553 h 1152"/>
                    <a:gd name="T64" fmla="*/ 441 w 768"/>
                    <a:gd name="T65" fmla="*/ 685 h 1152"/>
                    <a:gd name="T66" fmla="*/ 573 w 768"/>
                    <a:gd name="T67" fmla="*/ 685 h 1152"/>
                    <a:gd name="T68" fmla="*/ 573 w 768"/>
                    <a:gd name="T69" fmla="*/ 55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8" h="1152">
                      <a:moveTo>
                        <a:pt x="0" y="0"/>
                      </a:moveTo>
                      <a:cubicBezTo>
                        <a:pt x="0" y="1152"/>
                        <a:pt x="0" y="1152"/>
                        <a:pt x="0" y="1152"/>
                      </a:cubicBezTo>
                      <a:cubicBezTo>
                        <a:pt x="768" y="1152"/>
                        <a:pt x="768" y="1152"/>
                        <a:pt x="768" y="1152"/>
                      </a:cubicBezTo>
                      <a:cubicBezTo>
                        <a:pt x="768" y="0"/>
                        <a:pt x="768" y="0"/>
                        <a:pt x="768" y="0"/>
                      </a:cubicBezTo>
                      <a:cubicBezTo>
                        <a:pt x="0" y="0"/>
                        <a:pt x="0" y="0"/>
                        <a:pt x="0" y="0"/>
                      </a:cubicBezTo>
                      <a:close/>
                      <a:moveTo>
                        <a:pt x="384" y="1056"/>
                      </a:moveTo>
                      <a:cubicBezTo>
                        <a:pt x="357" y="1056"/>
                        <a:pt x="336" y="1035"/>
                        <a:pt x="336" y="1008"/>
                      </a:cubicBezTo>
                      <a:cubicBezTo>
                        <a:pt x="336" y="981"/>
                        <a:pt x="357" y="960"/>
                        <a:pt x="384" y="960"/>
                      </a:cubicBezTo>
                      <a:cubicBezTo>
                        <a:pt x="411" y="960"/>
                        <a:pt x="432" y="981"/>
                        <a:pt x="432" y="1008"/>
                      </a:cubicBezTo>
                      <a:cubicBezTo>
                        <a:pt x="432" y="1035"/>
                        <a:pt x="411" y="1056"/>
                        <a:pt x="384" y="1056"/>
                      </a:cubicBezTo>
                      <a:close/>
                      <a:moveTo>
                        <a:pt x="672" y="864"/>
                      </a:moveTo>
                      <a:cubicBezTo>
                        <a:pt x="96" y="864"/>
                        <a:pt x="96" y="864"/>
                        <a:pt x="96" y="864"/>
                      </a:cubicBezTo>
                      <a:cubicBezTo>
                        <a:pt x="96" y="96"/>
                        <a:pt x="96" y="96"/>
                        <a:pt x="96" y="96"/>
                      </a:cubicBezTo>
                      <a:cubicBezTo>
                        <a:pt x="672" y="96"/>
                        <a:pt x="672" y="96"/>
                        <a:pt x="672" y="96"/>
                      </a:cubicBezTo>
                      <a:lnTo>
                        <a:pt x="672" y="864"/>
                      </a:lnTo>
                      <a:close/>
                      <a:moveTo>
                        <a:pt x="573" y="264"/>
                      </a:moveTo>
                      <a:cubicBezTo>
                        <a:pt x="441" y="264"/>
                        <a:pt x="441" y="264"/>
                        <a:pt x="441" y="264"/>
                      </a:cubicBezTo>
                      <a:cubicBezTo>
                        <a:pt x="441" y="396"/>
                        <a:pt x="441" y="396"/>
                        <a:pt x="441" y="396"/>
                      </a:cubicBezTo>
                      <a:cubicBezTo>
                        <a:pt x="573" y="396"/>
                        <a:pt x="573" y="396"/>
                        <a:pt x="573" y="396"/>
                      </a:cubicBezTo>
                      <a:lnTo>
                        <a:pt x="573" y="264"/>
                      </a:lnTo>
                      <a:close/>
                      <a:moveTo>
                        <a:pt x="328" y="553"/>
                      </a:moveTo>
                      <a:cubicBezTo>
                        <a:pt x="196" y="553"/>
                        <a:pt x="196" y="553"/>
                        <a:pt x="196" y="553"/>
                      </a:cubicBezTo>
                      <a:cubicBezTo>
                        <a:pt x="196" y="685"/>
                        <a:pt x="196" y="685"/>
                        <a:pt x="196" y="685"/>
                      </a:cubicBezTo>
                      <a:cubicBezTo>
                        <a:pt x="328" y="685"/>
                        <a:pt x="328" y="685"/>
                        <a:pt x="328" y="685"/>
                      </a:cubicBezTo>
                      <a:lnTo>
                        <a:pt x="328" y="553"/>
                      </a:lnTo>
                      <a:close/>
                      <a:moveTo>
                        <a:pt x="328" y="264"/>
                      </a:moveTo>
                      <a:cubicBezTo>
                        <a:pt x="196" y="264"/>
                        <a:pt x="196" y="264"/>
                        <a:pt x="196" y="264"/>
                      </a:cubicBezTo>
                      <a:cubicBezTo>
                        <a:pt x="196" y="396"/>
                        <a:pt x="196" y="396"/>
                        <a:pt x="196" y="396"/>
                      </a:cubicBezTo>
                      <a:cubicBezTo>
                        <a:pt x="328" y="396"/>
                        <a:pt x="328" y="396"/>
                        <a:pt x="328" y="396"/>
                      </a:cubicBezTo>
                      <a:lnTo>
                        <a:pt x="328" y="264"/>
                      </a:lnTo>
                      <a:close/>
                      <a:moveTo>
                        <a:pt x="573" y="553"/>
                      </a:moveTo>
                      <a:cubicBezTo>
                        <a:pt x="441" y="553"/>
                        <a:pt x="441" y="553"/>
                        <a:pt x="441" y="553"/>
                      </a:cubicBezTo>
                      <a:cubicBezTo>
                        <a:pt x="441" y="685"/>
                        <a:pt x="441" y="685"/>
                        <a:pt x="441" y="685"/>
                      </a:cubicBezTo>
                      <a:cubicBezTo>
                        <a:pt x="573" y="685"/>
                        <a:pt x="573" y="685"/>
                        <a:pt x="573" y="685"/>
                      </a:cubicBezTo>
                      <a:lnTo>
                        <a:pt x="573" y="55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71" name="Group 170"/>
              <p:cNvGrpSpPr/>
              <p:nvPr/>
            </p:nvGrpSpPr>
            <p:grpSpPr>
              <a:xfrm>
                <a:off x="12107046" y="1676110"/>
                <a:ext cx="1712972" cy="462718"/>
                <a:chOff x="12107046" y="1676110"/>
                <a:chExt cx="1712972" cy="462718"/>
              </a:xfrm>
            </p:grpSpPr>
            <p:sp>
              <p:nvSpPr>
                <p:cNvPr id="116" name="Rectangle 115"/>
                <p:cNvSpPr/>
                <p:nvPr/>
              </p:nvSpPr>
              <p:spPr>
                <a:xfrm>
                  <a:off x="12850906" y="1806366"/>
                  <a:ext cx="969112" cy="202206"/>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lIns="36000" rIns="36000" rtlCol="0" anchor="ctr" anchorCtr="0"/>
                <a:lstStyle/>
                <a:p>
                  <a:r>
                    <a:rPr lang="en-GB" sz="1400" b="1" dirty="0">
                      <a:solidFill>
                        <a:schemeClr val="tx1"/>
                      </a:solidFill>
                    </a:rPr>
                    <a:t>Desktop</a:t>
                  </a:r>
                  <a:br>
                    <a:rPr lang="en-GB" sz="1400" b="1" dirty="0">
                      <a:solidFill>
                        <a:schemeClr val="tx1"/>
                      </a:solidFill>
                    </a:rPr>
                  </a:br>
                  <a:r>
                    <a:rPr lang="en-GB" sz="1400" b="1" dirty="0">
                      <a:solidFill>
                        <a:schemeClr val="tx1"/>
                      </a:solidFill>
                    </a:rPr>
                    <a:t>/ Laptop</a:t>
                  </a:r>
                  <a:endParaRPr lang="en-US" sz="1400" b="1" dirty="0">
                    <a:solidFill>
                      <a:schemeClr val="tx1"/>
                    </a:solidFill>
                  </a:endParaRPr>
                </a:p>
              </p:txBody>
            </p:sp>
            <p:sp>
              <p:nvSpPr>
                <p:cNvPr id="124" name="Freeform 224"/>
                <p:cNvSpPr>
                  <a:spLocks noEditPoints="1"/>
                </p:cNvSpPr>
                <p:nvPr/>
              </p:nvSpPr>
              <p:spPr bwMode="auto">
                <a:xfrm>
                  <a:off x="12107046" y="1676110"/>
                  <a:ext cx="616958" cy="462718"/>
                </a:xfrm>
                <a:custGeom>
                  <a:avLst/>
                  <a:gdLst>
                    <a:gd name="T0" fmla="*/ 47 w 568"/>
                    <a:gd name="T1" fmla="*/ 0 h 426"/>
                    <a:gd name="T2" fmla="*/ 47 w 568"/>
                    <a:gd name="T3" fmla="*/ 331 h 426"/>
                    <a:gd name="T4" fmla="*/ 521 w 568"/>
                    <a:gd name="T5" fmla="*/ 331 h 426"/>
                    <a:gd name="T6" fmla="*/ 521 w 568"/>
                    <a:gd name="T7" fmla="*/ 0 h 426"/>
                    <a:gd name="T8" fmla="*/ 47 w 568"/>
                    <a:gd name="T9" fmla="*/ 0 h 426"/>
                    <a:gd name="T10" fmla="*/ 473 w 568"/>
                    <a:gd name="T11" fmla="*/ 284 h 426"/>
                    <a:gd name="T12" fmla="*/ 95 w 568"/>
                    <a:gd name="T13" fmla="*/ 284 h 426"/>
                    <a:gd name="T14" fmla="*/ 95 w 568"/>
                    <a:gd name="T15" fmla="*/ 47 h 426"/>
                    <a:gd name="T16" fmla="*/ 473 w 568"/>
                    <a:gd name="T17" fmla="*/ 47 h 426"/>
                    <a:gd name="T18" fmla="*/ 473 w 568"/>
                    <a:gd name="T19" fmla="*/ 284 h 426"/>
                    <a:gd name="T20" fmla="*/ 568 w 568"/>
                    <a:gd name="T21" fmla="*/ 426 h 426"/>
                    <a:gd name="T22" fmla="*/ 0 w 568"/>
                    <a:gd name="T23" fmla="*/ 426 h 426"/>
                    <a:gd name="T24" fmla="*/ 47 w 568"/>
                    <a:gd name="T25" fmla="*/ 379 h 426"/>
                    <a:gd name="T26" fmla="*/ 521 w 568"/>
                    <a:gd name="T27" fmla="*/ 379 h 426"/>
                    <a:gd name="T28" fmla="*/ 568 w 568"/>
                    <a:gd name="T29" fmla="*/ 4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8" h="426">
                      <a:moveTo>
                        <a:pt x="47" y="0"/>
                      </a:moveTo>
                      <a:lnTo>
                        <a:pt x="47" y="331"/>
                      </a:lnTo>
                      <a:lnTo>
                        <a:pt x="521" y="331"/>
                      </a:lnTo>
                      <a:lnTo>
                        <a:pt x="521" y="0"/>
                      </a:lnTo>
                      <a:lnTo>
                        <a:pt x="47" y="0"/>
                      </a:lnTo>
                      <a:close/>
                      <a:moveTo>
                        <a:pt x="473" y="284"/>
                      </a:moveTo>
                      <a:lnTo>
                        <a:pt x="95" y="284"/>
                      </a:lnTo>
                      <a:lnTo>
                        <a:pt x="95" y="47"/>
                      </a:lnTo>
                      <a:lnTo>
                        <a:pt x="473" y="47"/>
                      </a:lnTo>
                      <a:lnTo>
                        <a:pt x="473" y="284"/>
                      </a:lnTo>
                      <a:close/>
                      <a:moveTo>
                        <a:pt x="568" y="426"/>
                      </a:moveTo>
                      <a:lnTo>
                        <a:pt x="0" y="426"/>
                      </a:lnTo>
                      <a:lnTo>
                        <a:pt x="47" y="379"/>
                      </a:lnTo>
                      <a:lnTo>
                        <a:pt x="521" y="379"/>
                      </a:lnTo>
                      <a:lnTo>
                        <a:pt x="568" y="4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70" name="Group 169"/>
              <p:cNvGrpSpPr/>
              <p:nvPr/>
            </p:nvGrpSpPr>
            <p:grpSpPr>
              <a:xfrm>
                <a:off x="12103245" y="2434542"/>
                <a:ext cx="1471686" cy="462718"/>
                <a:chOff x="12103245" y="2503698"/>
                <a:chExt cx="1471686" cy="462718"/>
              </a:xfrm>
            </p:grpSpPr>
            <p:sp>
              <p:nvSpPr>
                <p:cNvPr id="117" name="Rectangle 116"/>
                <p:cNvSpPr/>
                <p:nvPr/>
              </p:nvSpPr>
              <p:spPr>
                <a:xfrm>
                  <a:off x="12850905" y="2633954"/>
                  <a:ext cx="724026" cy="202206"/>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lIns="36000" rIns="36000" rtlCol="0" anchor="ctr" anchorCtr="0"/>
                <a:lstStyle/>
                <a:p>
                  <a:r>
                    <a:rPr lang="en-GB" sz="1400" b="1" dirty="0">
                      <a:solidFill>
                        <a:schemeClr val="tx1"/>
                      </a:solidFill>
                    </a:rPr>
                    <a:t>iPad / Tablet</a:t>
                  </a:r>
                  <a:endParaRPr lang="en-US" sz="1400" b="1" dirty="0">
                    <a:solidFill>
                      <a:schemeClr val="tx1"/>
                    </a:solidFill>
                  </a:endParaRPr>
                </a:p>
              </p:txBody>
            </p:sp>
            <p:sp>
              <p:nvSpPr>
                <p:cNvPr id="126" name="Freeform 85"/>
                <p:cNvSpPr>
                  <a:spLocks noEditPoints="1"/>
                </p:cNvSpPr>
                <p:nvPr/>
              </p:nvSpPr>
              <p:spPr bwMode="auto">
                <a:xfrm>
                  <a:off x="12103245" y="2503698"/>
                  <a:ext cx="624562" cy="462718"/>
                </a:xfrm>
                <a:custGeom>
                  <a:avLst/>
                  <a:gdLst>
                    <a:gd name="T0" fmla="*/ 0 w 1871"/>
                    <a:gd name="T1" fmla="*/ 0 h 1385"/>
                    <a:gd name="T2" fmla="*/ 0 w 1871"/>
                    <a:gd name="T3" fmla="*/ 1385 h 1385"/>
                    <a:gd name="T4" fmla="*/ 1871 w 1871"/>
                    <a:gd name="T5" fmla="*/ 1385 h 1385"/>
                    <a:gd name="T6" fmla="*/ 1871 w 1871"/>
                    <a:gd name="T7" fmla="*/ 0 h 1385"/>
                    <a:gd name="T8" fmla="*/ 0 w 1871"/>
                    <a:gd name="T9" fmla="*/ 0 h 1385"/>
                    <a:gd name="T10" fmla="*/ 146 w 1871"/>
                    <a:gd name="T11" fmla="*/ 741 h 1385"/>
                    <a:gd name="T12" fmla="*/ 98 w 1871"/>
                    <a:gd name="T13" fmla="*/ 693 h 1385"/>
                    <a:gd name="T14" fmla="*/ 146 w 1871"/>
                    <a:gd name="T15" fmla="*/ 645 h 1385"/>
                    <a:gd name="T16" fmla="*/ 194 w 1871"/>
                    <a:gd name="T17" fmla="*/ 693 h 1385"/>
                    <a:gd name="T18" fmla="*/ 146 w 1871"/>
                    <a:gd name="T19" fmla="*/ 741 h 1385"/>
                    <a:gd name="T20" fmla="*/ 1707 w 1871"/>
                    <a:gd name="T21" fmla="*/ 1289 h 1385"/>
                    <a:gd name="T22" fmla="*/ 295 w 1871"/>
                    <a:gd name="T23" fmla="*/ 1289 h 1385"/>
                    <a:gd name="T24" fmla="*/ 295 w 1871"/>
                    <a:gd name="T25" fmla="*/ 96 h 1385"/>
                    <a:gd name="T26" fmla="*/ 1707 w 1871"/>
                    <a:gd name="T27" fmla="*/ 96 h 1385"/>
                    <a:gd name="T28" fmla="*/ 1707 w 1871"/>
                    <a:gd name="T29" fmla="*/ 1289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1" h="1385">
                      <a:moveTo>
                        <a:pt x="0" y="0"/>
                      </a:moveTo>
                      <a:cubicBezTo>
                        <a:pt x="0" y="1385"/>
                        <a:pt x="0" y="1385"/>
                        <a:pt x="0" y="1385"/>
                      </a:cubicBezTo>
                      <a:cubicBezTo>
                        <a:pt x="1871" y="1385"/>
                        <a:pt x="1871" y="1385"/>
                        <a:pt x="1871" y="1385"/>
                      </a:cubicBezTo>
                      <a:cubicBezTo>
                        <a:pt x="1871" y="0"/>
                        <a:pt x="1871" y="0"/>
                        <a:pt x="1871" y="0"/>
                      </a:cubicBezTo>
                      <a:cubicBezTo>
                        <a:pt x="0" y="0"/>
                        <a:pt x="0" y="0"/>
                        <a:pt x="0" y="0"/>
                      </a:cubicBezTo>
                      <a:close/>
                      <a:moveTo>
                        <a:pt x="146" y="741"/>
                      </a:moveTo>
                      <a:cubicBezTo>
                        <a:pt x="119" y="741"/>
                        <a:pt x="98" y="719"/>
                        <a:pt x="98" y="693"/>
                      </a:cubicBezTo>
                      <a:cubicBezTo>
                        <a:pt x="98" y="666"/>
                        <a:pt x="119" y="645"/>
                        <a:pt x="146" y="645"/>
                      </a:cubicBezTo>
                      <a:cubicBezTo>
                        <a:pt x="173" y="645"/>
                        <a:pt x="194" y="666"/>
                        <a:pt x="194" y="693"/>
                      </a:cubicBezTo>
                      <a:cubicBezTo>
                        <a:pt x="194" y="719"/>
                        <a:pt x="173" y="741"/>
                        <a:pt x="146" y="741"/>
                      </a:cubicBezTo>
                      <a:close/>
                      <a:moveTo>
                        <a:pt x="1707" y="1289"/>
                      </a:moveTo>
                      <a:cubicBezTo>
                        <a:pt x="295" y="1289"/>
                        <a:pt x="295" y="1289"/>
                        <a:pt x="295" y="1289"/>
                      </a:cubicBezTo>
                      <a:cubicBezTo>
                        <a:pt x="295" y="96"/>
                        <a:pt x="295" y="96"/>
                        <a:pt x="295" y="96"/>
                      </a:cubicBezTo>
                      <a:cubicBezTo>
                        <a:pt x="1707" y="96"/>
                        <a:pt x="1707" y="96"/>
                        <a:pt x="1707" y="96"/>
                      </a:cubicBezTo>
                      <a:lnTo>
                        <a:pt x="1707" y="128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p:cNvGrpSpPr/>
          <p:nvPr/>
        </p:nvGrpSpPr>
        <p:grpSpPr>
          <a:xfrm>
            <a:off x="710856" y="1297361"/>
            <a:ext cx="1854452" cy="4616077"/>
            <a:chOff x="710856" y="1297361"/>
            <a:chExt cx="1854452" cy="4616077"/>
          </a:xfrm>
        </p:grpSpPr>
        <p:sp>
          <p:nvSpPr>
            <p:cNvPr id="133" name="Rectangle 132"/>
            <p:cNvSpPr/>
            <p:nvPr/>
          </p:nvSpPr>
          <p:spPr>
            <a:xfrm>
              <a:off x="710856" y="1297361"/>
              <a:ext cx="1854452" cy="4616077"/>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36000" rIns="36000" rtlCol="0" anchor="t" anchorCtr="0"/>
            <a:lstStyle/>
            <a:p>
              <a:pPr algn="ctr"/>
              <a:r>
                <a:rPr lang="en-GB" sz="1400" b="1" dirty="0">
                  <a:solidFill>
                    <a:schemeClr val="tx1"/>
                  </a:solidFill>
                </a:rPr>
                <a:t>OS Supports</a:t>
              </a:r>
              <a:endParaRPr lang="en-US" sz="1400" b="1" dirty="0">
                <a:solidFill>
                  <a:schemeClr val="tx1"/>
                </a:solidFill>
              </a:endParaRPr>
            </a:p>
          </p:txBody>
        </p:sp>
        <p:grpSp>
          <p:nvGrpSpPr>
            <p:cNvPr id="73" name="Group 72"/>
            <p:cNvGrpSpPr/>
            <p:nvPr/>
          </p:nvGrpSpPr>
          <p:grpSpPr>
            <a:xfrm>
              <a:off x="972794" y="3407460"/>
              <a:ext cx="1330577" cy="585309"/>
              <a:chOff x="825231" y="6050761"/>
              <a:chExt cx="1869425" cy="822345"/>
            </a:xfrm>
          </p:grpSpPr>
          <p:pic>
            <p:nvPicPr>
              <p:cNvPr id="71" name="Picture 7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08827" y="6177939"/>
                <a:ext cx="1085829" cy="627745"/>
              </a:xfrm>
              <a:prstGeom prst="rect">
                <a:avLst/>
              </a:prstGeom>
            </p:spPr>
          </p:pic>
          <p:pic>
            <p:nvPicPr>
              <p:cNvPr id="72" name="Picture 7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25231" y="6050761"/>
                <a:ext cx="709112" cy="822345"/>
              </a:xfrm>
              <a:prstGeom prst="rect">
                <a:avLst/>
              </a:prstGeom>
            </p:spPr>
          </p:pic>
        </p:grpSp>
        <p:grpSp>
          <p:nvGrpSpPr>
            <p:cNvPr id="74" name="Group 73"/>
            <p:cNvGrpSpPr/>
            <p:nvPr/>
          </p:nvGrpSpPr>
          <p:grpSpPr>
            <a:xfrm>
              <a:off x="1096490" y="2492663"/>
              <a:ext cx="1083184" cy="579802"/>
              <a:chOff x="917981" y="4070710"/>
              <a:chExt cx="1872065" cy="1002072"/>
            </a:xfrm>
          </p:grpSpPr>
          <p:pic>
            <p:nvPicPr>
              <p:cNvPr id="6" name="Picture 5"/>
              <p:cNvPicPr>
                <a:picLocks noChangeAspect="1"/>
              </p:cNvPicPr>
              <p:nvPr/>
            </p:nvPicPr>
            <p:blipFill rotWithShape="1">
              <a:blip r:embed="rId25">
                <a:extLst>
                  <a:ext uri="{28A0092B-C50C-407E-A947-70E740481C1C}">
                    <a14:useLocalDpi xmlns:a14="http://schemas.microsoft.com/office/drawing/2010/main" val="0"/>
                  </a:ext>
                </a:extLst>
              </a:blip>
              <a:srcRect l="31320"/>
              <a:stretch/>
            </p:blipFill>
            <p:spPr>
              <a:xfrm>
                <a:off x="1870883" y="4432441"/>
                <a:ext cx="919163" cy="393731"/>
              </a:xfrm>
              <a:prstGeom prst="rect">
                <a:avLst/>
              </a:prstGeom>
            </p:spPr>
          </p:pic>
          <p:pic>
            <p:nvPicPr>
              <p:cNvPr id="78" name="Picture 77"/>
              <p:cNvPicPr>
                <a:picLocks noChangeAspect="1"/>
              </p:cNvPicPr>
              <p:nvPr/>
            </p:nvPicPr>
            <p:blipFill rotWithShape="1">
              <a:blip r:embed="rId25">
                <a:extLst>
                  <a:ext uri="{28A0092B-C50C-407E-A947-70E740481C1C}">
                    <a14:useLocalDpi xmlns:a14="http://schemas.microsoft.com/office/drawing/2010/main" val="0"/>
                  </a:ext>
                </a:extLst>
              </a:blip>
              <a:srcRect r="74063"/>
              <a:stretch/>
            </p:blipFill>
            <p:spPr>
              <a:xfrm>
                <a:off x="917981" y="4070710"/>
                <a:ext cx="883436" cy="1002072"/>
              </a:xfrm>
              <a:prstGeom prst="rect">
                <a:avLst/>
              </a:prstGeom>
            </p:spPr>
          </p:pic>
        </p:grpSp>
        <p:grpSp>
          <p:nvGrpSpPr>
            <p:cNvPr id="75" name="Group 74"/>
            <p:cNvGrpSpPr/>
            <p:nvPr/>
          </p:nvGrpSpPr>
          <p:grpSpPr>
            <a:xfrm>
              <a:off x="1113141" y="4327764"/>
              <a:ext cx="1049882" cy="579802"/>
              <a:chOff x="-522851" y="4070710"/>
              <a:chExt cx="1814506" cy="1002072"/>
            </a:xfrm>
          </p:grpSpPr>
          <p:pic>
            <p:nvPicPr>
              <p:cNvPr id="66" name="Picture 65"/>
              <p:cNvPicPr>
                <a:picLocks noChangeAspect="1"/>
              </p:cNvPicPr>
              <p:nvPr/>
            </p:nvPicPr>
            <p:blipFill rotWithShape="1">
              <a:blip r:embed="rId26">
                <a:extLst>
                  <a:ext uri="{28A0092B-C50C-407E-A947-70E740481C1C}">
                    <a14:useLocalDpi xmlns:a14="http://schemas.microsoft.com/office/drawing/2010/main" val="0"/>
                  </a:ext>
                </a:extLst>
              </a:blip>
              <a:srcRect l="52650" t="25547" b="25547"/>
              <a:stretch/>
            </p:blipFill>
            <p:spPr>
              <a:xfrm>
                <a:off x="435234" y="4339831"/>
                <a:ext cx="856421" cy="540581"/>
              </a:xfrm>
              <a:prstGeom prst="rect">
                <a:avLst/>
              </a:prstGeom>
            </p:spPr>
          </p:pic>
          <p:pic>
            <p:nvPicPr>
              <p:cNvPr id="80" name="Picture 79"/>
              <p:cNvPicPr>
                <a:picLocks noChangeAspect="1"/>
              </p:cNvPicPr>
              <p:nvPr/>
            </p:nvPicPr>
            <p:blipFill rotWithShape="1">
              <a:blip r:embed="rId25">
                <a:extLst>
                  <a:ext uri="{28A0092B-C50C-407E-A947-70E740481C1C}">
                    <a14:useLocalDpi xmlns:a14="http://schemas.microsoft.com/office/drawing/2010/main" val="0"/>
                  </a:ext>
                </a:extLst>
              </a:blip>
              <a:srcRect r="74063"/>
              <a:stretch/>
            </p:blipFill>
            <p:spPr>
              <a:xfrm>
                <a:off x="-522851" y="4070710"/>
                <a:ext cx="883437" cy="1002072"/>
              </a:xfrm>
              <a:prstGeom prst="rect">
                <a:avLst/>
              </a:prstGeom>
            </p:spPr>
          </p:pic>
        </p:grpSp>
        <p:grpSp>
          <p:nvGrpSpPr>
            <p:cNvPr id="77" name="Group 76"/>
            <p:cNvGrpSpPr/>
            <p:nvPr/>
          </p:nvGrpSpPr>
          <p:grpSpPr>
            <a:xfrm>
              <a:off x="879890" y="1680521"/>
              <a:ext cx="1516384" cy="477147"/>
              <a:chOff x="667770" y="1116986"/>
              <a:chExt cx="2455215" cy="772561"/>
            </a:xfrm>
          </p:grpSpPr>
          <p:pic>
            <p:nvPicPr>
              <p:cNvPr id="76" name="Picture 75"/>
              <p:cNvPicPr>
                <a:picLocks noChangeAspect="1"/>
              </p:cNvPicPr>
              <p:nvPr/>
            </p:nvPicPr>
            <p:blipFill rotWithShape="1">
              <a:blip r:embed="rId27">
                <a:extLst>
                  <a:ext uri="{28A0092B-C50C-407E-A947-70E740481C1C}">
                    <a14:useLocalDpi xmlns:a14="http://schemas.microsoft.com/office/drawing/2010/main" val="0"/>
                  </a:ext>
                </a:extLst>
              </a:blip>
              <a:srcRect l="22303" r="17424"/>
              <a:stretch/>
            </p:blipFill>
            <p:spPr>
              <a:xfrm>
                <a:off x="1575286" y="1248525"/>
                <a:ext cx="1547699" cy="459309"/>
              </a:xfrm>
              <a:prstGeom prst="rect">
                <a:avLst/>
              </a:prstGeom>
            </p:spPr>
          </p:pic>
          <p:pic>
            <p:nvPicPr>
              <p:cNvPr id="84" name="Picture 83"/>
              <p:cNvPicPr>
                <a:picLocks noChangeAspect="1"/>
              </p:cNvPicPr>
              <p:nvPr/>
            </p:nvPicPr>
            <p:blipFill rotWithShape="1">
              <a:blip r:embed="rId27">
                <a:extLst>
                  <a:ext uri="{28A0092B-C50C-407E-A947-70E740481C1C}">
                    <a14:useLocalDpi xmlns:a14="http://schemas.microsoft.com/office/drawing/2010/main" val="0"/>
                  </a:ext>
                </a:extLst>
              </a:blip>
              <a:srcRect l="1" r="80994"/>
              <a:stretch/>
            </p:blipFill>
            <p:spPr>
              <a:xfrm>
                <a:off x="667770" y="1116986"/>
                <a:ext cx="820876" cy="772561"/>
              </a:xfrm>
              <a:prstGeom prst="rect">
                <a:avLst/>
              </a:prstGeom>
            </p:spPr>
          </p:pic>
        </p:grpSp>
        <p:grpSp>
          <p:nvGrpSpPr>
            <p:cNvPr id="177" name="Group 176"/>
            <p:cNvGrpSpPr/>
            <p:nvPr/>
          </p:nvGrpSpPr>
          <p:grpSpPr>
            <a:xfrm>
              <a:off x="765190" y="5242560"/>
              <a:ext cx="1745785" cy="527912"/>
              <a:chOff x="1014202" y="5720488"/>
              <a:chExt cx="1745785" cy="527912"/>
            </a:xfrm>
          </p:grpSpPr>
          <p:pic>
            <p:nvPicPr>
              <p:cNvPr id="65" name="Picture 64"/>
              <p:cNvPicPr>
                <a:picLocks noChangeAspect="1"/>
              </p:cNvPicPr>
              <p:nvPr/>
            </p:nvPicPr>
            <p:blipFill rotWithShape="1">
              <a:blip r:embed="rId28">
                <a:extLst>
                  <a:ext uri="{28A0092B-C50C-407E-A947-70E740481C1C}">
                    <a14:useLocalDpi xmlns:a14="http://schemas.microsoft.com/office/drawing/2010/main" val="0"/>
                  </a:ext>
                </a:extLst>
              </a:blip>
              <a:srcRect b="27658"/>
              <a:stretch/>
            </p:blipFill>
            <p:spPr>
              <a:xfrm>
                <a:off x="1014202" y="5720488"/>
                <a:ext cx="809380" cy="527912"/>
              </a:xfrm>
              <a:prstGeom prst="rect">
                <a:avLst/>
              </a:prstGeom>
            </p:spPr>
          </p:pic>
          <p:pic>
            <p:nvPicPr>
              <p:cNvPr id="176" name="Picture 175"/>
              <p:cNvPicPr>
                <a:picLocks noChangeAspect="1"/>
              </p:cNvPicPr>
              <p:nvPr/>
            </p:nvPicPr>
            <p:blipFill rotWithShape="1">
              <a:blip r:embed="rId28">
                <a:extLst>
                  <a:ext uri="{28A0092B-C50C-407E-A947-70E740481C1C}">
                    <a14:useLocalDpi xmlns:a14="http://schemas.microsoft.com/office/drawing/2010/main" val="0"/>
                  </a:ext>
                </a:extLst>
              </a:blip>
              <a:srcRect t="83431"/>
              <a:stretch/>
            </p:blipFill>
            <p:spPr>
              <a:xfrm>
                <a:off x="1713845" y="5906307"/>
                <a:ext cx="1046142" cy="156275"/>
              </a:xfrm>
              <a:prstGeom prst="rect">
                <a:avLst/>
              </a:prstGeom>
            </p:spPr>
          </p:pic>
        </p:grpSp>
      </p:grpSp>
      <p:grpSp>
        <p:nvGrpSpPr>
          <p:cNvPr id="2" name="Group 1"/>
          <p:cNvGrpSpPr/>
          <p:nvPr/>
        </p:nvGrpSpPr>
        <p:grpSpPr>
          <a:xfrm>
            <a:off x="2907431" y="1637171"/>
            <a:ext cx="4359669" cy="1393873"/>
            <a:chOff x="2907431" y="1637171"/>
            <a:chExt cx="4359669" cy="1393873"/>
          </a:xfrm>
        </p:grpSpPr>
        <p:sp>
          <p:nvSpPr>
            <p:cNvPr id="99" name="Rectangle 98"/>
            <p:cNvSpPr/>
            <p:nvPr/>
          </p:nvSpPr>
          <p:spPr>
            <a:xfrm>
              <a:off x="2907431" y="1637171"/>
              <a:ext cx="4359669" cy="1393873"/>
            </a:xfrm>
            <a:prstGeom prst="rect">
              <a:avLst/>
            </a:prstGeom>
            <a:solidFill>
              <a:schemeClr val="bg1"/>
            </a:solidFill>
            <a:ln>
              <a:solidFill>
                <a:schemeClr val="bg1">
                  <a:lumMod val="85000"/>
                </a:schemeClr>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36000" tIns="18000" rIns="36000" bIns="45720" numCol="1" spcCol="0" rtlCol="0" fromWordArt="0" anchor="t" anchorCtr="0" forceAA="0" compatLnSpc="1">
              <a:prstTxWarp prst="textNoShape">
                <a:avLst/>
              </a:prstTxWarp>
              <a:noAutofit/>
            </a:bodyPr>
            <a:lstStyle/>
            <a:p>
              <a:pPr algn="ctr"/>
              <a:r>
                <a:rPr lang="en-GB" sz="1200" b="1" dirty="0">
                  <a:solidFill>
                    <a:schemeClr val="tx1"/>
                  </a:solidFill>
                </a:rPr>
                <a:t>Business Flow – Auto Learn Engine (ALE)</a:t>
              </a:r>
              <a:endParaRPr lang="en-US" sz="1200" b="1" dirty="0">
                <a:solidFill>
                  <a:schemeClr val="tx1"/>
                </a:solidFill>
              </a:endParaRPr>
            </a:p>
          </p:txBody>
        </p:sp>
        <p:sp>
          <p:nvSpPr>
            <p:cNvPr id="81" name="Rectangle 80"/>
            <p:cNvSpPr/>
            <p:nvPr/>
          </p:nvSpPr>
          <p:spPr>
            <a:xfrm>
              <a:off x="2992995" y="1874005"/>
              <a:ext cx="2010257" cy="50250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36000" rIns="36000" rtlCol="0" anchor="ctr"/>
            <a:lstStyle/>
            <a:p>
              <a:pPr algn="ctr"/>
              <a:r>
                <a:rPr lang="en-GB" sz="1100" dirty="0"/>
                <a:t>Test Documentation (Auto Generation)</a:t>
              </a:r>
              <a:endParaRPr lang="en-US" sz="1100" dirty="0"/>
            </a:p>
          </p:txBody>
        </p:sp>
        <p:sp>
          <p:nvSpPr>
            <p:cNvPr id="88" name="Rectangle 87"/>
            <p:cNvSpPr/>
            <p:nvPr/>
          </p:nvSpPr>
          <p:spPr>
            <a:xfrm>
              <a:off x="2992995" y="2452661"/>
              <a:ext cx="2010257" cy="50250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36000" rIns="36000" rtlCol="0" anchor="ctr"/>
            <a:lstStyle/>
            <a:p>
              <a:pPr algn="ctr"/>
              <a:r>
                <a:rPr lang="en-GB" sz="1100" dirty="0"/>
                <a:t>Business Process Management (DevOps / Agile)</a:t>
              </a:r>
              <a:endParaRPr lang="en-US" sz="1100" dirty="0"/>
            </a:p>
          </p:txBody>
        </p:sp>
        <p:sp>
          <p:nvSpPr>
            <p:cNvPr id="89" name="Rectangle 88"/>
            <p:cNvSpPr/>
            <p:nvPr/>
          </p:nvSpPr>
          <p:spPr>
            <a:xfrm>
              <a:off x="5088819" y="1874005"/>
              <a:ext cx="2092716" cy="50250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36000" rIns="36000" rtlCol="0" anchor="ctr"/>
            <a:lstStyle/>
            <a:p>
              <a:pPr algn="ctr"/>
              <a:r>
                <a:rPr lang="en-GB" sz="1100" dirty="0"/>
                <a:t>Test Data Management (Auto Generation)</a:t>
              </a:r>
              <a:endParaRPr lang="en-US" sz="1100" dirty="0"/>
            </a:p>
          </p:txBody>
        </p:sp>
        <p:sp>
          <p:nvSpPr>
            <p:cNvPr id="90" name="Rectangle 89"/>
            <p:cNvSpPr/>
            <p:nvPr/>
          </p:nvSpPr>
          <p:spPr>
            <a:xfrm>
              <a:off x="5088819" y="2452661"/>
              <a:ext cx="2092716" cy="50250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36000" rIns="36000" rtlCol="0" anchor="ctr"/>
            <a:lstStyle/>
            <a:p>
              <a:pPr algn="ctr"/>
              <a:r>
                <a:rPr lang="en-GB" sz="1100" dirty="0"/>
                <a:t>Version Management</a:t>
              </a:r>
              <a:endParaRPr lang="en-US" sz="1100" dirty="0"/>
            </a:p>
          </p:txBody>
        </p:sp>
      </p:grpSp>
      <p:grpSp>
        <p:nvGrpSpPr>
          <p:cNvPr id="4" name="Group 3"/>
          <p:cNvGrpSpPr/>
          <p:nvPr/>
        </p:nvGrpSpPr>
        <p:grpSpPr>
          <a:xfrm>
            <a:off x="7352664" y="1637171"/>
            <a:ext cx="4365429" cy="1389368"/>
            <a:chOff x="7352664" y="1637171"/>
            <a:chExt cx="4365429" cy="1389368"/>
          </a:xfrm>
        </p:grpSpPr>
        <p:sp>
          <p:nvSpPr>
            <p:cNvPr id="95" name="Rectangle 94"/>
            <p:cNvSpPr/>
            <p:nvPr/>
          </p:nvSpPr>
          <p:spPr>
            <a:xfrm>
              <a:off x="7352664" y="1637171"/>
              <a:ext cx="4365429" cy="1389368"/>
            </a:xfrm>
            <a:prstGeom prst="rect">
              <a:avLst/>
            </a:prstGeom>
            <a:solidFill>
              <a:schemeClr val="bg1"/>
            </a:solidFill>
            <a:ln>
              <a:solidFill>
                <a:schemeClr val="bg1">
                  <a:lumMod val="85000"/>
                </a:schemeClr>
              </a:solidFill>
            </a:ln>
          </p:spPr>
          <p:style>
            <a:lnRef idx="0">
              <a:schemeClr val="accent1"/>
            </a:lnRef>
            <a:fillRef idx="1">
              <a:schemeClr val="accent1"/>
            </a:fillRef>
            <a:effectRef idx="0">
              <a:schemeClr val="accent1"/>
            </a:effectRef>
            <a:fontRef idx="minor">
              <a:schemeClr val="lt1"/>
            </a:fontRef>
          </p:style>
          <p:txBody>
            <a:bodyPr lIns="36000" tIns="18000" rIns="36000" rtlCol="0" anchor="t" anchorCtr="0"/>
            <a:lstStyle/>
            <a:p>
              <a:pPr algn="ctr"/>
              <a:r>
                <a:rPr lang="en-GB" sz="1200" b="1" dirty="0">
                  <a:solidFill>
                    <a:schemeClr val="tx1"/>
                  </a:solidFill>
                </a:rPr>
                <a:t>Business Flow – Auto Execution Engine (AEE)</a:t>
              </a:r>
              <a:endParaRPr lang="en-US" sz="1200" b="1" dirty="0">
                <a:solidFill>
                  <a:schemeClr val="tx1"/>
                </a:solidFill>
              </a:endParaRPr>
            </a:p>
          </p:txBody>
        </p:sp>
        <p:sp>
          <p:nvSpPr>
            <p:cNvPr id="91" name="Rectangle 90"/>
            <p:cNvSpPr/>
            <p:nvPr/>
          </p:nvSpPr>
          <p:spPr>
            <a:xfrm>
              <a:off x="7451197" y="1874005"/>
              <a:ext cx="2079747" cy="50250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36000" rIns="36000" rtlCol="0" anchor="ctr"/>
            <a:lstStyle/>
            <a:p>
              <a:pPr algn="ctr"/>
              <a:r>
                <a:rPr lang="en-GB" sz="1100" dirty="0"/>
                <a:t>UI Execution Mode (Sequential / Parallel)</a:t>
              </a:r>
              <a:endParaRPr lang="en-US" sz="1100" dirty="0"/>
            </a:p>
          </p:txBody>
        </p:sp>
        <p:sp>
          <p:nvSpPr>
            <p:cNvPr id="92" name="Rectangle 91"/>
            <p:cNvSpPr/>
            <p:nvPr/>
          </p:nvSpPr>
          <p:spPr>
            <a:xfrm>
              <a:off x="7451197" y="2452661"/>
              <a:ext cx="2079747" cy="50250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36000" rIns="36000" rtlCol="0" anchor="ctr"/>
            <a:lstStyle/>
            <a:p>
              <a:pPr algn="ctr"/>
              <a:r>
                <a:rPr lang="en-GB" sz="1100" dirty="0"/>
                <a:t>Test Scheduling (Local / Remote / Group)</a:t>
              </a:r>
              <a:endParaRPr lang="en-US" sz="1100" dirty="0"/>
            </a:p>
          </p:txBody>
        </p:sp>
        <p:sp>
          <p:nvSpPr>
            <p:cNvPr id="93" name="Rectangle 92"/>
            <p:cNvSpPr/>
            <p:nvPr/>
          </p:nvSpPr>
          <p:spPr>
            <a:xfrm>
              <a:off x="9603780" y="1874005"/>
              <a:ext cx="2028749" cy="50250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36000" rIns="36000" rtlCol="0" anchor="ctr"/>
            <a:lstStyle/>
            <a:p>
              <a:pPr algn="ctr"/>
              <a:r>
                <a:rPr lang="en-GB" sz="1100" dirty="0"/>
                <a:t>Non UI Execution Mode (Sequential / Parallel)</a:t>
              </a:r>
              <a:endParaRPr lang="en-US" sz="1100" dirty="0"/>
            </a:p>
          </p:txBody>
        </p:sp>
        <p:sp>
          <p:nvSpPr>
            <p:cNvPr id="94" name="Rectangle 93"/>
            <p:cNvSpPr/>
            <p:nvPr/>
          </p:nvSpPr>
          <p:spPr>
            <a:xfrm>
              <a:off x="9603780" y="2452661"/>
              <a:ext cx="2028749" cy="50250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0" rIns="0" rtlCol="0" anchor="ctr"/>
            <a:lstStyle/>
            <a:p>
              <a:pPr algn="ctr"/>
              <a:r>
                <a:rPr lang="en-GB" sz="1100" dirty="0"/>
                <a:t>Auto Synchronisation with Page Load of Application Under Test</a:t>
              </a:r>
              <a:endParaRPr lang="en-US" sz="1100" dirty="0"/>
            </a:p>
          </p:txBody>
        </p:sp>
      </p:grpSp>
      <p:grpSp>
        <p:nvGrpSpPr>
          <p:cNvPr id="7" name="Group 6"/>
          <p:cNvGrpSpPr/>
          <p:nvPr/>
        </p:nvGrpSpPr>
        <p:grpSpPr>
          <a:xfrm>
            <a:off x="2907431" y="3107565"/>
            <a:ext cx="8814696" cy="1413347"/>
            <a:chOff x="2907431" y="3107565"/>
            <a:chExt cx="8814696" cy="1413347"/>
          </a:xfrm>
        </p:grpSpPr>
        <p:grpSp>
          <p:nvGrpSpPr>
            <p:cNvPr id="189" name="Group 188"/>
            <p:cNvGrpSpPr/>
            <p:nvPr/>
          </p:nvGrpSpPr>
          <p:grpSpPr>
            <a:xfrm>
              <a:off x="2907431" y="3107565"/>
              <a:ext cx="8814696" cy="1413347"/>
              <a:chOff x="2894536" y="2898585"/>
              <a:chExt cx="8844534" cy="1613181"/>
            </a:xfrm>
          </p:grpSpPr>
          <p:sp>
            <p:nvSpPr>
              <p:cNvPr id="108" name="Rectangle 107"/>
              <p:cNvSpPr/>
              <p:nvPr/>
            </p:nvSpPr>
            <p:spPr>
              <a:xfrm>
                <a:off x="2894536" y="2898585"/>
                <a:ext cx="8844534" cy="1613181"/>
              </a:xfrm>
              <a:prstGeom prst="rect">
                <a:avLst/>
              </a:prstGeom>
              <a:solidFill>
                <a:schemeClr val="bg1"/>
              </a:solidFill>
              <a:ln>
                <a:solidFill>
                  <a:schemeClr val="bg1">
                    <a:lumMod val="85000"/>
                  </a:schemeClr>
                </a:solidFill>
              </a:ln>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36000" tIns="18000" rIns="36000" bIns="45720" numCol="1" spcCol="0" rtlCol="0" fromWordArt="0" anchor="t" anchorCtr="0" forceAA="0" compatLnSpc="1">
                <a:prstTxWarp prst="textNoShape">
                  <a:avLst/>
                </a:prstTxWarp>
                <a:noAutofit/>
              </a:bodyPr>
              <a:lstStyle/>
              <a:p>
                <a:pPr algn="ctr"/>
                <a:r>
                  <a:rPr lang="en-GB" sz="1200" b="1" dirty="0">
                    <a:solidFill>
                      <a:schemeClr val="tx1"/>
                    </a:solidFill>
                  </a:rPr>
                  <a:t>Test Management (ALM)</a:t>
                </a:r>
                <a:endParaRPr lang="en-US" sz="1200" b="1" dirty="0">
                  <a:solidFill>
                    <a:schemeClr val="tx1"/>
                  </a:solidFill>
                </a:endParaRPr>
              </a:p>
            </p:txBody>
          </p:sp>
          <p:sp>
            <p:nvSpPr>
              <p:cNvPr id="100" name="Rectangle 99"/>
              <p:cNvSpPr/>
              <p:nvPr/>
            </p:nvSpPr>
            <p:spPr>
              <a:xfrm>
                <a:off x="2980390" y="3181961"/>
                <a:ext cx="2017062" cy="57355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504000" rIns="72000" rtlCol="0" anchor="ctr"/>
              <a:lstStyle/>
              <a:p>
                <a:pPr algn="ctr"/>
                <a:r>
                  <a:rPr lang="en-GB" sz="1100" dirty="0"/>
                  <a:t>Defect Management (Auto Defect Logging)</a:t>
                </a:r>
                <a:endParaRPr lang="en-US" sz="1100" dirty="0"/>
              </a:p>
            </p:txBody>
          </p:sp>
          <p:sp>
            <p:nvSpPr>
              <p:cNvPr id="101" name="Rectangle 100"/>
              <p:cNvSpPr/>
              <p:nvPr/>
            </p:nvSpPr>
            <p:spPr>
              <a:xfrm>
                <a:off x="2980390" y="3852076"/>
                <a:ext cx="2017062" cy="57355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504000" rIns="72000" rtlCol="0" anchor="ctr"/>
              <a:lstStyle/>
              <a:p>
                <a:pPr algn="ctr"/>
                <a:r>
                  <a:rPr lang="en-GB" sz="1100" dirty="0"/>
                  <a:t>Multi Lingual Support</a:t>
                </a:r>
                <a:endParaRPr lang="en-US" sz="1100" dirty="0"/>
              </a:p>
            </p:txBody>
          </p:sp>
          <p:sp>
            <p:nvSpPr>
              <p:cNvPr id="102" name="Rectangle 101"/>
              <p:cNvSpPr/>
              <p:nvPr/>
            </p:nvSpPr>
            <p:spPr>
              <a:xfrm>
                <a:off x="5083307" y="3181961"/>
                <a:ext cx="2185655" cy="57355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504000" rIns="72000" rtlCol="0" anchor="ctr"/>
              <a:lstStyle/>
              <a:p>
                <a:pPr algn="ctr"/>
                <a:r>
                  <a:rPr lang="en-GB" sz="1100" dirty="0"/>
                  <a:t>Requirement Management</a:t>
                </a:r>
                <a:endParaRPr lang="en-US" sz="1100" dirty="0"/>
              </a:p>
            </p:txBody>
          </p:sp>
          <p:sp>
            <p:nvSpPr>
              <p:cNvPr id="103" name="Rectangle 102"/>
              <p:cNvSpPr/>
              <p:nvPr/>
            </p:nvSpPr>
            <p:spPr>
              <a:xfrm>
                <a:off x="5083307" y="3852076"/>
                <a:ext cx="2185655" cy="57355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504000" rIns="72000" rtlCol="0" anchor="ctr"/>
              <a:lstStyle/>
              <a:p>
                <a:pPr algn="ctr"/>
                <a:r>
                  <a:rPr lang="en-GB" sz="1100" dirty="0"/>
                  <a:t>Virtualisation / Citrix Single-Sign On Support</a:t>
                </a:r>
                <a:endParaRPr lang="en-US" sz="1100" dirty="0"/>
              </a:p>
            </p:txBody>
          </p:sp>
          <p:sp>
            <p:nvSpPr>
              <p:cNvPr id="104" name="Rectangle 103"/>
              <p:cNvSpPr/>
              <p:nvPr/>
            </p:nvSpPr>
            <p:spPr>
              <a:xfrm>
                <a:off x="7354815" y="3181961"/>
                <a:ext cx="2185655" cy="57355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432000" rIns="36000" rtlCol="0" anchor="ctr"/>
              <a:lstStyle/>
              <a:p>
                <a:pPr algn="ctr"/>
                <a:r>
                  <a:rPr lang="en-GB" sz="1100" dirty="0"/>
                  <a:t>Integration with QC / RQM / Test Rail / Cucumber / Jira</a:t>
                </a:r>
                <a:endParaRPr lang="en-US" sz="1100" dirty="0"/>
              </a:p>
            </p:txBody>
          </p:sp>
          <p:sp>
            <p:nvSpPr>
              <p:cNvPr id="105" name="Rectangle 104"/>
              <p:cNvSpPr/>
              <p:nvPr/>
            </p:nvSpPr>
            <p:spPr>
              <a:xfrm>
                <a:off x="7354815" y="3852076"/>
                <a:ext cx="2185655" cy="57355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504000" rIns="72000" rtlCol="0" anchor="ctr"/>
              <a:lstStyle/>
              <a:p>
                <a:pPr algn="ctr"/>
                <a:r>
                  <a:rPr lang="en-GB" sz="1100" dirty="0"/>
                  <a:t>Risk Based Execution Support</a:t>
                </a:r>
                <a:endParaRPr lang="en-US" sz="1100" dirty="0"/>
              </a:p>
            </p:txBody>
          </p:sp>
          <p:sp>
            <p:nvSpPr>
              <p:cNvPr id="106" name="Rectangle 105"/>
              <p:cNvSpPr/>
              <p:nvPr/>
            </p:nvSpPr>
            <p:spPr>
              <a:xfrm>
                <a:off x="9613552" y="3181961"/>
                <a:ext cx="2035616" cy="57355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504000" rIns="72000" rtlCol="0" anchor="ctr"/>
              <a:lstStyle/>
              <a:p>
                <a:pPr algn="ctr"/>
                <a:r>
                  <a:rPr lang="en-GB" sz="1100" dirty="0"/>
                  <a:t>Continuous Integration (Jenkins)</a:t>
                </a:r>
                <a:endParaRPr lang="en-US" sz="1100" dirty="0"/>
              </a:p>
            </p:txBody>
          </p:sp>
          <p:sp>
            <p:nvSpPr>
              <p:cNvPr id="107" name="Rectangle 106"/>
              <p:cNvSpPr/>
              <p:nvPr/>
            </p:nvSpPr>
            <p:spPr>
              <a:xfrm>
                <a:off x="9613552" y="3852076"/>
                <a:ext cx="2035616" cy="573557"/>
              </a:xfrm>
              <a:prstGeom prst="rect">
                <a:avLst/>
              </a:prstGeom>
              <a:ln>
                <a:noFill/>
              </a:ln>
            </p:spPr>
            <p:style>
              <a:lnRef idx="0">
                <a:schemeClr val="accent1"/>
              </a:lnRef>
              <a:fillRef idx="1">
                <a:schemeClr val="accent1"/>
              </a:fillRef>
              <a:effectRef idx="0">
                <a:schemeClr val="accent1"/>
              </a:effectRef>
              <a:fontRef idx="minor">
                <a:schemeClr val="lt1"/>
              </a:fontRef>
            </p:style>
            <p:txBody>
              <a:bodyPr lIns="504000" rIns="72000" rtlCol="0" anchor="ctr"/>
              <a:lstStyle/>
              <a:p>
                <a:pPr algn="ctr"/>
                <a:r>
                  <a:rPr lang="en-GB" sz="1100" dirty="0"/>
                  <a:t>Test Report Dashboard</a:t>
                </a:r>
                <a:endParaRPr lang="en-US" sz="1100" dirty="0"/>
              </a:p>
            </p:txBody>
          </p:sp>
        </p:grpSp>
        <p:sp>
          <p:nvSpPr>
            <p:cNvPr id="193" name="Freeform 288"/>
            <p:cNvSpPr>
              <a:spLocks noEditPoints="1"/>
            </p:cNvSpPr>
            <p:nvPr/>
          </p:nvSpPr>
          <p:spPr bwMode="auto">
            <a:xfrm>
              <a:off x="7415183" y="4041913"/>
              <a:ext cx="322534" cy="295482"/>
            </a:xfrm>
            <a:custGeom>
              <a:avLst/>
              <a:gdLst>
                <a:gd name="T0" fmla="*/ 233 w 465"/>
                <a:gd name="T1" fmla="*/ 0 h 426"/>
                <a:gd name="T2" fmla="*/ 0 w 465"/>
                <a:gd name="T3" fmla="*/ 426 h 426"/>
                <a:gd name="T4" fmla="*/ 465 w 465"/>
                <a:gd name="T5" fmla="*/ 426 h 426"/>
                <a:gd name="T6" fmla="*/ 233 w 465"/>
                <a:gd name="T7" fmla="*/ 0 h 426"/>
                <a:gd name="T8" fmla="*/ 65 w 465"/>
                <a:gd name="T9" fmla="*/ 387 h 426"/>
                <a:gd name="T10" fmla="*/ 233 w 465"/>
                <a:gd name="T11" fmla="*/ 81 h 426"/>
                <a:gd name="T12" fmla="*/ 400 w 465"/>
                <a:gd name="T13" fmla="*/ 387 h 426"/>
                <a:gd name="T14" fmla="*/ 65 w 465"/>
                <a:gd name="T15" fmla="*/ 387 h 426"/>
                <a:gd name="T16" fmla="*/ 252 w 465"/>
                <a:gd name="T17" fmla="*/ 290 h 426"/>
                <a:gd name="T18" fmla="*/ 213 w 465"/>
                <a:gd name="T19" fmla="*/ 290 h 426"/>
                <a:gd name="T20" fmla="*/ 213 w 465"/>
                <a:gd name="T21" fmla="*/ 194 h 426"/>
                <a:gd name="T22" fmla="*/ 252 w 465"/>
                <a:gd name="T23" fmla="*/ 194 h 426"/>
                <a:gd name="T24" fmla="*/ 252 w 465"/>
                <a:gd name="T25" fmla="*/ 290 h 426"/>
                <a:gd name="T26" fmla="*/ 252 w 465"/>
                <a:gd name="T27" fmla="*/ 349 h 426"/>
                <a:gd name="T28" fmla="*/ 213 w 465"/>
                <a:gd name="T29" fmla="*/ 349 h 426"/>
                <a:gd name="T30" fmla="*/ 213 w 465"/>
                <a:gd name="T31" fmla="*/ 310 h 426"/>
                <a:gd name="T32" fmla="*/ 252 w 465"/>
                <a:gd name="T33" fmla="*/ 310 h 426"/>
                <a:gd name="T34" fmla="*/ 252 w 465"/>
                <a:gd name="T35" fmla="*/ 34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5" h="426">
                  <a:moveTo>
                    <a:pt x="233" y="0"/>
                  </a:moveTo>
                  <a:lnTo>
                    <a:pt x="0" y="426"/>
                  </a:lnTo>
                  <a:lnTo>
                    <a:pt x="465" y="426"/>
                  </a:lnTo>
                  <a:lnTo>
                    <a:pt x="233" y="0"/>
                  </a:lnTo>
                  <a:close/>
                  <a:moveTo>
                    <a:pt x="65" y="387"/>
                  </a:moveTo>
                  <a:lnTo>
                    <a:pt x="233" y="81"/>
                  </a:lnTo>
                  <a:lnTo>
                    <a:pt x="400" y="387"/>
                  </a:lnTo>
                  <a:lnTo>
                    <a:pt x="65" y="387"/>
                  </a:lnTo>
                  <a:close/>
                  <a:moveTo>
                    <a:pt x="252" y="290"/>
                  </a:moveTo>
                  <a:lnTo>
                    <a:pt x="213" y="290"/>
                  </a:lnTo>
                  <a:lnTo>
                    <a:pt x="213" y="194"/>
                  </a:lnTo>
                  <a:lnTo>
                    <a:pt x="252" y="194"/>
                  </a:lnTo>
                  <a:lnTo>
                    <a:pt x="252" y="290"/>
                  </a:lnTo>
                  <a:close/>
                  <a:moveTo>
                    <a:pt x="252" y="349"/>
                  </a:moveTo>
                  <a:lnTo>
                    <a:pt x="213" y="349"/>
                  </a:lnTo>
                  <a:lnTo>
                    <a:pt x="213" y="310"/>
                  </a:lnTo>
                  <a:lnTo>
                    <a:pt x="252" y="310"/>
                  </a:lnTo>
                  <a:lnTo>
                    <a:pt x="252" y="3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4" name="Freeform 5"/>
            <p:cNvSpPr>
              <a:spLocks noEditPoints="1"/>
            </p:cNvSpPr>
            <p:nvPr/>
          </p:nvSpPr>
          <p:spPr bwMode="auto">
            <a:xfrm>
              <a:off x="9673304" y="4051012"/>
              <a:ext cx="365218" cy="277282"/>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5" name="Freeform 27"/>
            <p:cNvSpPr>
              <a:spLocks noEditPoints="1"/>
            </p:cNvSpPr>
            <p:nvPr/>
          </p:nvSpPr>
          <p:spPr bwMode="auto">
            <a:xfrm>
              <a:off x="9708838" y="3412329"/>
              <a:ext cx="294151" cy="353810"/>
            </a:xfrm>
            <a:custGeom>
              <a:avLst/>
              <a:gdLst>
                <a:gd name="T0" fmla="*/ 192 w 960"/>
                <a:gd name="T1" fmla="*/ 576 h 1152"/>
                <a:gd name="T2" fmla="*/ 276 w 960"/>
                <a:gd name="T3" fmla="*/ 780 h 1152"/>
                <a:gd name="T4" fmla="*/ 141 w 960"/>
                <a:gd name="T5" fmla="*/ 915 h 1152"/>
                <a:gd name="T6" fmla="*/ 0 w 960"/>
                <a:gd name="T7" fmla="*/ 576 h 1152"/>
                <a:gd name="T8" fmla="*/ 480 w 960"/>
                <a:gd name="T9" fmla="*/ 96 h 1152"/>
                <a:gd name="T10" fmla="*/ 480 w 960"/>
                <a:gd name="T11" fmla="*/ 0 h 1152"/>
                <a:gd name="T12" fmla="*/ 672 w 960"/>
                <a:gd name="T13" fmla="*/ 192 h 1152"/>
                <a:gd name="T14" fmla="*/ 480 w 960"/>
                <a:gd name="T15" fmla="*/ 384 h 1152"/>
                <a:gd name="T16" fmla="*/ 480 w 960"/>
                <a:gd name="T17" fmla="*/ 288 h 1152"/>
                <a:gd name="T18" fmla="*/ 192 w 960"/>
                <a:gd name="T19" fmla="*/ 576 h 1152"/>
                <a:gd name="T20" fmla="*/ 819 w 960"/>
                <a:gd name="T21" fmla="*/ 237 h 1152"/>
                <a:gd name="T22" fmla="*/ 684 w 960"/>
                <a:gd name="T23" fmla="*/ 372 h 1152"/>
                <a:gd name="T24" fmla="*/ 768 w 960"/>
                <a:gd name="T25" fmla="*/ 576 h 1152"/>
                <a:gd name="T26" fmla="*/ 480 w 960"/>
                <a:gd name="T27" fmla="*/ 864 h 1152"/>
                <a:gd name="T28" fmla="*/ 480 w 960"/>
                <a:gd name="T29" fmla="*/ 768 h 1152"/>
                <a:gd name="T30" fmla="*/ 288 w 960"/>
                <a:gd name="T31" fmla="*/ 960 h 1152"/>
                <a:gd name="T32" fmla="*/ 480 w 960"/>
                <a:gd name="T33" fmla="*/ 1152 h 1152"/>
                <a:gd name="T34" fmla="*/ 480 w 960"/>
                <a:gd name="T35" fmla="*/ 1056 h 1152"/>
                <a:gd name="T36" fmla="*/ 960 w 960"/>
                <a:gd name="T37" fmla="*/ 576 h 1152"/>
                <a:gd name="T38" fmla="*/ 819 w 960"/>
                <a:gd name="T39" fmla="*/ 237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0" h="1152">
                  <a:moveTo>
                    <a:pt x="192" y="576"/>
                  </a:moveTo>
                  <a:cubicBezTo>
                    <a:pt x="192" y="656"/>
                    <a:pt x="224" y="728"/>
                    <a:pt x="276" y="780"/>
                  </a:cubicBezTo>
                  <a:cubicBezTo>
                    <a:pt x="141" y="915"/>
                    <a:pt x="141" y="915"/>
                    <a:pt x="141" y="915"/>
                  </a:cubicBezTo>
                  <a:cubicBezTo>
                    <a:pt x="54" y="829"/>
                    <a:pt x="0" y="709"/>
                    <a:pt x="0" y="576"/>
                  </a:cubicBezTo>
                  <a:cubicBezTo>
                    <a:pt x="0" y="311"/>
                    <a:pt x="215" y="96"/>
                    <a:pt x="480" y="96"/>
                  </a:cubicBezTo>
                  <a:cubicBezTo>
                    <a:pt x="480" y="0"/>
                    <a:pt x="480" y="0"/>
                    <a:pt x="480" y="0"/>
                  </a:cubicBezTo>
                  <a:cubicBezTo>
                    <a:pt x="672" y="192"/>
                    <a:pt x="672" y="192"/>
                    <a:pt x="672" y="192"/>
                  </a:cubicBezTo>
                  <a:cubicBezTo>
                    <a:pt x="480" y="384"/>
                    <a:pt x="480" y="384"/>
                    <a:pt x="480" y="384"/>
                  </a:cubicBezTo>
                  <a:cubicBezTo>
                    <a:pt x="480" y="288"/>
                    <a:pt x="480" y="288"/>
                    <a:pt x="480" y="288"/>
                  </a:cubicBezTo>
                  <a:cubicBezTo>
                    <a:pt x="321" y="288"/>
                    <a:pt x="192" y="417"/>
                    <a:pt x="192" y="576"/>
                  </a:cubicBezTo>
                  <a:close/>
                  <a:moveTo>
                    <a:pt x="819" y="237"/>
                  </a:moveTo>
                  <a:cubicBezTo>
                    <a:pt x="684" y="372"/>
                    <a:pt x="684" y="372"/>
                    <a:pt x="684" y="372"/>
                  </a:cubicBezTo>
                  <a:cubicBezTo>
                    <a:pt x="736" y="424"/>
                    <a:pt x="768" y="496"/>
                    <a:pt x="768" y="576"/>
                  </a:cubicBezTo>
                  <a:cubicBezTo>
                    <a:pt x="768" y="735"/>
                    <a:pt x="639" y="864"/>
                    <a:pt x="480" y="864"/>
                  </a:cubicBezTo>
                  <a:cubicBezTo>
                    <a:pt x="480" y="768"/>
                    <a:pt x="480" y="768"/>
                    <a:pt x="480" y="768"/>
                  </a:cubicBezTo>
                  <a:cubicBezTo>
                    <a:pt x="288" y="960"/>
                    <a:pt x="288" y="960"/>
                    <a:pt x="288" y="960"/>
                  </a:cubicBezTo>
                  <a:cubicBezTo>
                    <a:pt x="480" y="1152"/>
                    <a:pt x="480" y="1152"/>
                    <a:pt x="480" y="1152"/>
                  </a:cubicBezTo>
                  <a:cubicBezTo>
                    <a:pt x="480" y="1056"/>
                    <a:pt x="480" y="1056"/>
                    <a:pt x="480" y="1056"/>
                  </a:cubicBezTo>
                  <a:cubicBezTo>
                    <a:pt x="745" y="1056"/>
                    <a:pt x="960" y="841"/>
                    <a:pt x="960" y="576"/>
                  </a:cubicBezTo>
                  <a:cubicBezTo>
                    <a:pt x="960" y="443"/>
                    <a:pt x="906" y="323"/>
                    <a:pt x="819" y="2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6" name="Freeform 23"/>
            <p:cNvSpPr>
              <a:spLocks noEditPoints="1"/>
            </p:cNvSpPr>
            <p:nvPr/>
          </p:nvSpPr>
          <p:spPr bwMode="auto">
            <a:xfrm>
              <a:off x="5168487" y="3443859"/>
              <a:ext cx="364296" cy="290752"/>
            </a:xfrm>
            <a:custGeom>
              <a:avLst/>
              <a:gdLst>
                <a:gd name="T0" fmla="*/ 0 w 1152"/>
                <a:gd name="T1" fmla="*/ 918 h 918"/>
                <a:gd name="T2" fmla="*/ 192 w 1152"/>
                <a:gd name="T3" fmla="*/ 918 h 918"/>
                <a:gd name="T4" fmla="*/ 192 w 1152"/>
                <a:gd name="T5" fmla="*/ 534 h 918"/>
                <a:gd name="T6" fmla="*/ 0 w 1152"/>
                <a:gd name="T7" fmla="*/ 534 h 918"/>
                <a:gd name="T8" fmla="*/ 0 w 1152"/>
                <a:gd name="T9" fmla="*/ 918 h 918"/>
                <a:gd name="T10" fmla="*/ 768 w 1152"/>
                <a:gd name="T11" fmla="*/ 726 h 918"/>
                <a:gd name="T12" fmla="*/ 576 w 1152"/>
                <a:gd name="T13" fmla="*/ 726 h 918"/>
                <a:gd name="T14" fmla="*/ 672 w 1152"/>
                <a:gd name="T15" fmla="*/ 630 h 918"/>
                <a:gd name="T16" fmla="*/ 576 w 1152"/>
                <a:gd name="T17" fmla="*/ 534 h 918"/>
                <a:gd name="T18" fmla="*/ 288 w 1152"/>
                <a:gd name="T19" fmla="*/ 534 h 918"/>
                <a:gd name="T20" fmla="*/ 288 w 1152"/>
                <a:gd name="T21" fmla="*/ 918 h 918"/>
                <a:gd name="T22" fmla="*/ 768 w 1152"/>
                <a:gd name="T23" fmla="*/ 918 h 918"/>
                <a:gd name="T24" fmla="*/ 1152 w 1152"/>
                <a:gd name="T25" fmla="*/ 726 h 918"/>
                <a:gd name="T26" fmla="*/ 1152 w 1152"/>
                <a:gd name="T27" fmla="*/ 534 h 918"/>
                <a:gd name="T28" fmla="*/ 768 w 1152"/>
                <a:gd name="T29" fmla="*/ 726 h 918"/>
                <a:gd name="T30" fmla="*/ 661 w 1152"/>
                <a:gd name="T31" fmla="*/ 342 h 918"/>
                <a:gd name="T32" fmla="*/ 604 w 1152"/>
                <a:gd name="T33" fmla="*/ 392 h 918"/>
                <a:gd name="T34" fmla="*/ 654 w 1152"/>
                <a:gd name="T35" fmla="*/ 442 h 918"/>
                <a:gd name="T36" fmla="*/ 711 w 1152"/>
                <a:gd name="T37" fmla="*/ 392 h 918"/>
                <a:gd name="T38" fmla="*/ 768 w 1152"/>
                <a:gd name="T39" fmla="*/ 421 h 918"/>
                <a:gd name="T40" fmla="*/ 768 w 1152"/>
                <a:gd name="T41" fmla="*/ 492 h 918"/>
                <a:gd name="T42" fmla="*/ 839 w 1152"/>
                <a:gd name="T43" fmla="*/ 492 h 918"/>
                <a:gd name="T44" fmla="*/ 839 w 1152"/>
                <a:gd name="T45" fmla="*/ 421 h 918"/>
                <a:gd name="T46" fmla="*/ 903 w 1152"/>
                <a:gd name="T47" fmla="*/ 392 h 918"/>
                <a:gd name="T48" fmla="*/ 953 w 1152"/>
                <a:gd name="T49" fmla="*/ 442 h 918"/>
                <a:gd name="T50" fmla="*/ 1003 w 1152"/>
                <a:gd name="T51" fmla="*/ 392 h 918"/>
                <a:gd name="T52" fmla="*/ 953 w 1152"/>
                <a:gd name="T53" fmla="*/ 342 h 918"/>
                <a:gd name="T54" fmla="*/ 974 w 1152"/>
                <a:gd name="T55" fmla="*/ 278 h 918"/>
                <a:gd name="T56" fmla="*/ 1053 w 1152"/>
                <a:gd name="T57" fmla="*/ 278 h 918"/>
                <a:gd name="T58" fmla="*/ 1053 w 1152"/>
                <a:gd name="T59" fmla="*/ 214 h 918"/>
                <a:gd name="T60" fmla="*/ 974 w 1152"/>
                <a:gd name="T61" fmla="*/ 214 h 918"/>
                <a:gd name="T62" fmla="*/ 953 w 1152"/>
                <a:gd name="T63" fmla="*/ 150 h 918"/>
                <a:gd name="T64" fmla="*/ 1003 w 1152"/>
                <a:gd name="T65" fmla="*/ 100 h 918"/>
                <a:gd name="T66" fmla="*/ 953 w 1152"/>
                <a:gd name="T67" fmla="*/ 50 h 918"/>
                <a:gd name="T68" fmla="*/ 903 w 1152"/>
                <a:gd name="T69" fmla="*/ 100 h 918"/>
                <a:gd name="T70" fmla="*/ 839 w 1152"/>
                <a:gd name="T71" fmla="*/ 72 h 918"/>
                <a:gd name="T72" fmla="*/ 839 w 1152"/>
                <a:gd name="T73" fmla="*/ 0 h 918"/>
                <a:gd name="T74" fmla="*/ 768 w 1152"/>
                <a:gd name="T75" fmla="*/ 0 h 918"/>
                <a:gd name="T76" fmla="*/ 768 w 1152"/>
                <a:gd name="T77" fmla="*/ 72 h 918"/>
                <a:gd name="T78" fmla="*/ 704 w 1152"/>
                <a:gd name="T79" fmla="*/ 100 h 918"/>
                <a:gd name="T80" fmla="*/ 654 w 1152"/>
                <a:gd name="T81" fmla="*/ 50 h 918"/>
                <a:gd name="T82" fmla="*/ 604 w 1152"/>
                <a:gd name="T83" fmla="*/ 100 h 918"/>
                <a:gd name="T84" fmla="*/ 661 w 1152"/>
                <a:gd name="T85" fmla="*/ 150 h 918"/>
                <a:gd name="T86" fmla="*/ 632 w 1152"/>
                <a:gd name="T87" fmla="*/ 214 h 918"/>
                <a:gd name="T88" fmla="*/ 561 w 1152"/>
                <a:gd name="T89" fmla="*/ 214 h 918"/>
                <a:gd name="T90" fmla="*/ 561 w 1152"/>
                <a:gd name="T91" fmla="*/ 278 h 918"/>
                <a:gd name="T92" fmla="*/ 632 w 1152"/>
                <a:gd name="T93" fmla="*/ 278 h 918"/>
                <a:gd name="T94" fmla="*/ 661 w 1152"/>
                <a:gd name="T95" fmla="*/ 342 h 918"/>
                <a:gd name="T96" fmla="*/ 803 w 1152"/>
                <a:gd name="T97" fmla="*/ 179 h 918"/>
                <a:gd name="T98" fmla="*/ 875 w 1152"/>
                <a:gd name="T99" fmla="*/ 250 h 918"/>
                <a:gd name="T100" fmla="*/ 803 w 1152"/>
                <a:gd name="T101" fmla="*/ 314 h 918"/>
                <a:gd name="T102" fmla="*/ 732 w 1152"/>
                <a:gd name="T103" fmla="*/ 250 h 918"/>
                <a:gd name="T104" fmla="*/ 803 w 1152"/>
                <a:gd name="T105" fmla="*/ 179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2" h="918">
                  <a:moveTo>
                    <a:pt x="0" y="918"/>
                  </a:moveTo>
                  <a:cubicBezTo>
                    <a:pt x="0" y="918"/>
                    <a:pt x="0" y="918"/>
                    <a:pt x="192" y="918"/>
                  </a:cubicBezTo>
                  <a:cubicBezTo>
                    <a:pt x="192" y="534"/>
                    <a:pt x="192" y="534"/>
                    <a:pt x="192" y="534"/>
                  </a:cubicBezTo>
                  <a:cubicBezTo>
                    <a:pt x="192" y="534"/>
                    <a:pt x="192" y="534"/>
                    <a:pt x="0" y="534"/>
                  </a:cubicBezTo>
                  <a:cubicBezTo>
                    <a:pt x="0" y="534"/>
                    <a:pt x="0" y="534"/>
                    <a:pt x="0" y="918"/>
                  </a:cubicBezTo>
                  <a:close/>
                  <a:moveTo>
                    <a:pt x="768" y="726"/>
                  </a:moveTo>
                  <a:cubicBezTo>
                    <a:pt x="576" y="726"/>
                    <a:pt x="576" y="726"/>
                    <a:pt x="576" y="726"/>
                  </a:cubicBezTo>
                  <a:cubicBezTo>
                    <a:pt x="629" y="726"/>
                    <a:pt x="672" y="683"/>
                    <a:pt x="672" y="630"/>
                  </a:cubicBezTo>
                  <a:cubicBezTo>
                    <a:pt x="672" y="577"/>
                    <a:pt x="629" y="534"/>
                    <a:pt x="576" y="534"/>
                  </a:cubicBezTo>
                  <a:cubicBezTo>
                    <a:pt x="288" y="534"/>
                    <a:pt x="288" y="534"/>
                    <a:pt x="288" y="534"/>
                  </a:cubicBezTo>
                  <a:cubicBezTo>
                    <a:pt x="288" y="918"/>
                    <a:pt x="288" y="918"/>
                    <a:pt x="288" y="918"/>
                  </a:cubicBezTo>
                  <a:cubicBezTo>
                    <a:pt x="768" y="918"/>
                    <a:pt x="768" y="918"/>
                    <a:pt x="768" y="918"/>
                  </a:cubicBezTo>
                  <a:cubicBezTo>
                    <a:pt x="1152" y="726"/>
                    <a:pt x="1152" y="726"/>
                    <a:pt x="1152" y="726"/>
                  </a:cubicBezTo>
                  <a:cubicBezTo>
                    <a:pt x="1152" y="534"/>
                    <a:pt x="1152" y="534"/>
                    <a:pt x="1152" y="534"/>
                  </a:cubicBezTo>
                  <a:cubicBezTo>
                    <a:pt x="768" y="726"/>
                    <a:pt x="768" y="726"/>
                    <a:pt x="768" y="726"/>
                  </a:cubicBezTo>
                  <a:close/>
                  <a:moveTo>
                    <a:pt x="661" y="342"/>
                  </a:moveTo>
                  <a:cubicBezTo>
                    <a:pt x="604" y="392"/>
                    <a:pt x="604" y="392"/>
                    <a:pt x="604" y="392"/>
                  </a:cubicBezTo>
                  <a:cubicBezTo>
                    <a:pt x="654" y="442"/>
                    <a:pt x="654" y="442"/>
                    <a:pt x="654" y="442"/>
                  </a:cubicBezTo>
                  <a:cubicBezTo>
                    <a:pt x="711" y="392"/>
                    <a:pt x="711" y="392"/>
                    <a:pt x="711" y="392"/>
                  </a:cubicBezTo>
                  <a:cubicBezTo>
                    <a:pt x="725" y="407"/>
                    <a:pt x="746" y="414"/>
                    <a:pt x="768" y="421"/>
                  </a:cubicBezTo>
                  <a:cubicBezTo>
                    <a:pt x="768" y="492"/>
                    <a:pt x="768" y="492"/>
                    <a:pt x="768" y="492"/>
                  </a:cubicBezTo>
                  <a:cubicBezTo>
                    <a:pt x="839" y="492"/>
                    <a:pt x="839" y="492"/>
                    <a:pt x="839" y="492"/>
                  </a:cubicBezTo>
                  <a:cubicBezTo>
                    <a:pt x="839" y="421"/>
                    <a:pt x="839" y="421"/>
                    <a:pt x="839" y="421"/>
                  </a:cubicBezTo>
                  <a:cubicBezTo>
                    <a:pt x="860" y="414"/>
                    <a:pt x="882" y="407"/>
                    <a:pt x="903" y="392"/>
                  </a:cubicBezTo>
                  <a:cubicBezTo>
                    <a:pt x="953" y="442"/>
                    <a:pt x="953" y="442"/>
                    <a:pt x="953" y="442"/>
                  </a:cubicBezTo>
                  <a:cubicBezTo>
                    <a:pt x="1003" y="392"/>
                    <a:pt x="1003" y="392"/>
                    <a:pt x="1003" y="392"/>
                  </a:cubicBezTo>
                  <a:cubicBezTo>
                    <a:pt x="953" y="342"/>
                    <a:pt x="953" y="342"/>
                    <a:pt x="953" y="342"/>
                  </a:cubicBezTo>
                  <a:cubicBezTo>
                    <a:pt x="960" y="321"/>
                    <a:pt x="967" y="307"/>
                    <a:pt x="974" y="278"/>
                  </a:cubicBezTo>
                  <a:cubicBezTo>
                    <a:pt x="1053" y="278"/>
                    <a:pt x="1053" y="278"/>
                    <a:pt x="1053" y="278"/>
                  </a:cubicBezTo>
                  <a:cubicBezTo>
                    <a:pt x="1053" y="214"/>
                    <a:pt x="1053" y="214"/>
                    <a:pt x="1053" y="214"/>
                  </a:cubicBezTo>
                  <a:cubicBezTo>
                    <a:pt x="974" y="214"/>
                    <a:pt x="974" y="214"/>
                    <a:pt x="974" y="214"/>
                  </a:cubicBezTo>
                  <a:cubicBezTo>
                    <a:pt x="967" y="186"/>
                    <a:pt x="960" y="171"/>
                    <a:pt x="953" y="150"/>
                  </a:cubicBezTo>
                  <a:cubicBezTo>
                    <a:pt x="1003" y="100"/>
                    <a:pt x="1003" y="100"/>
                    <a:pt x="1003" y="100"/>
                  </a:cubicBezTo>
                  <a:cubicBezTo>
                    <a:pt x="953" y="50"/>
                    <a:pt x="953" y="50"/>
                    <a:pt x="953" y="50"/>
                  </a:cubicBezTo>
                  <a:cubicBezTo>
                    <a:pt x="903" y="100"/>
                    <a:pt x="903" y="100"/>
                    <a:pt x="903" y="100"/>
                  </a:cubicBezTo>
                  <a:cubicBezTo>
                    <a:pt x="882" y="86"/>
                    <a:pt x="860" y="79"/>
                    <a:pt x="839" y="72"/>
                  </a:cubicBezTo>
                  <a:cubicBezTo>
                    <a:pt x="839" y="0"/>
                    <a:pt x="839" y="0"/>
                    <a:pt x="839" y="0"/>
                  </a:cubicBezTo>
                  <a:cubicBezTo>
                    <a:pt x="768" y="0"/>
                    <a:pt x="768" y="0"/>
                    <a:pt x="768" y="0"/>
                  </a:cubicBezTo>
                  <a:cubicBezTo>
                    <a:pt x="768" y="72"/>
                    <a:pt x="768" y="72"/>
                    <a:pt x="768" y="72"/>
                  </a:cubicBezTo>
                  <a:cubicBezTo>
                    <a:pt x="746" y="79"/>
                    <a:pt x="725" y="86"/>
                    <a:pt x="704" y="100"/>
                  </a:cubicBezTo>
                  <a:cubicBezTo>
                    <a:pt x="654" y="50"/>
                    <a:pt x="654" y="50"/>
                    <a:pt x="654" y="50"/>
                  </a:cubicBezTo>
                  <a:cubicBezTo>
                    <a:pt x="604" y="100"/>
                    <a:pt x="604" y="100"/>
                    <a:pt x="604" y="100"/>
                  </a:cubicBezTo>
                  <a:cubicBezTo>
                    <a:pt x="661" y="150"/>
                    <a:pt x="661" y="150"/>
                    <a:pt x="661" y="150"/>
                  </a:cubicBezTo>
                  <a:cubicBezTo>
                    <a:pt x="647" y="164"/>
                    <a:pt x="639" y="186"/>
                    <a:pt x="632" y="214"/>
                  </a:cubicBezTo>
                  <a:cubicBezTo>
                    <a:pt x="561" y="214"/>
                    <a:pt x="561" y="214"/>
                    <a:pt x="561" y="214"/>
                  </a:cubicBezTo>
                  <a:cubicBezTo>
                    <a:pt x="561" y="278"/>
                    <a:pt x="561" y="278"/>
                    <a:pt x="561" y="278"/>
                  </a:cubicBezTo>
                  <a:cubicBezTo>
                    <a:pt x="632" y="278"/>
                    <a:pt x="632" y="278"/>
                    <a:pt x="632" y="278"/>
                  </a:cubicBezTo>
                  <a:cubicBezTo>
                    <a:pt x="639" y="307"/>
                    <a:pt x="647" y="321"/>
                    <a:pt x="661" y="342"/>
                  </a:cubicBezTo>
                  <a:close/>
                  <a:moveTo>
                    <a:pt x="803" y="179"/>
                  </a:moveTo>
                  <a:cubicBezTo>
                    <a:pt x="839" y="179"/>
                    <a:pt x="875" y="207"/>
                    <a:pt x="875" y="250"/>
                  </a:cubicBezTo>
                  <a:cubicBezTo>
                    <a:pt x="875" y="285"/>
                    <a:pt x="839" y="314"/>
                    <a:pt x="803" y="314"/>
                  </a:cubicBezTo>
                  <a:cubicBezTo>
                    <a:pt x="768" y="314"/>
                    <a:pt x="732" y="285"/>
                    <a:pt x="732" y="250"/>
                  </a:cubicBezTo>
                  <a:cubicBezTo>
                    <a:pt x="732" y="207"/>
                    <a:pt x="768" y="179"/>
                    <a:pt x="803" y="1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7" name="Freeform 255"/>
            <p:cNvSpPr>
              <a:spLocks noEditPoints="1"/>
            </p:cNvSpPr>
            <p:nvPr/>
          </p:nvSpPr>
          <p:spPr bwMode="auto">
            <a:xfrm>
              <a:off x="3061067" y="4052616"/>
              <a:ext cx="340826" cy="274074"/>
            </a:xfrm>
            <a:custGeom>
              <a:avLst/>
              <a:gdLst>
                <a:gd name="T0" fmla="*/ 219 w 531"/>
                <a:gd name="T1" fmla="*/ 0 h 427"/>
                <a:gd name="T2" fmla="*/ 219 w 531"/>
                <a:gd name="T3" fmla="*/ 90 h 427"/>
                <a:gd name="T4" fmla="*/ 332 w 531"/>
                <a:gd name="T5" fmla="*/ 90 h 427"/>
                <a:gd name="T6" fmla="*/ 332 w 531"/>
                <a:gd name="T7" fmla="*/ 256 h 427"/>
                <a:gd name="T8" fmla="*/ 430 w 531"/>
                <a:gd name="T9" fmla="*/ 256 h 427"/>
                <a:gd name="T10" fmla="*/ 430 w 531"/>
                <a:gd name="T11" fmla="*/ 256 h 427"/>
                <a:gd name="T12" fmla="*/ 502 w 531"/>
                <a:gd name="T13" fmla="*/ 319 h 427"/>
                <a:gd name="T14" fmla="*/ 502 w 531"/>
                <a:gd name="T15" fmla="*/ 256 h 427"/>
                <a:gd name="T16" fmla="*/ 531 w 531"/>
                <a:gd name="T17" fmla="*/ 256 h 427"/>
                <a:gd name="T18" fmla="*/ 531 w 531"/>
                <a:gd name="T19" fmla="*/ 0 h 427"/>
                <a:gd name="T20" fmla="*/ 219 w 531"/>
                <a:gd name="T21" fmla="*/ 0 h 427"/>
                <a:gd name="T22" fmla="*/ 0 w 531"/>
                <a:gd name="T23" fmla="*/ 363 h 427"/>
                <a:gd name="T24" fmla="*/ 34 w 531"/>
                <a:gd name="T25" fmla="*/ 363 h 427"/>
                <a:gd name="T26" fmla="*/ 34 w 531"/>
                <a:gd name="T27" fmla="*/ 427 h 427"/>
                <a:gd name="T28" fmla="*/ 107 w 531"/>
                <a:gd name="T29" fmla="*/ 363 h 427"/>
                <a:gd name="T30" fmla="*/ 312 w 531"/>
                <a:gd name="T31" fmla="*/ 363 h 427"/>
                <a:gd name="T32" fmla="*/ 312 w 531"/>
                <a:gd name="T33" fmla="*/ 108 h 427"/>
                <a:gd name="T34" fmla="*/ 0 w 531"/>
                <a:gd name="T35" fmla="*/ 108 h 427"/>
                <a:gd name="T36" fmla="*/ 0 w 531"/>
                <a:gd name="T37" fmla="*/ 36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1" h="427">
                  <a:moveTo>
                    <a:pt x="219" y="0"/>
                  </a:moveTo>
                  <a:lnTo>
                    <a:pt x="219" y="90"/>
                  </a:lnTo>
                  <a:lnTo>
                    <a:pt x="332" y="90"/>
                  </a:lnTo>
                  <a:lnTo>
                    <a:pt x="332" y="256"/>
                  </a:lnTo>
                  <a:lnTo>
                    <a:pt x="430" y="256"/>
                  </a:lnTo>
                  <a:lnTo>
                    <a:pt x="430" y="256"/>
                  </a:lnTo>
                  <a:lnTo>
                    <a:pt x="502" y="319"/>
                  </a:lnTo>
                  <a:lnTo>
                    <a:pt x="502" y="256"/>
                  </a:lnTo>
                  <a:lnTo>
                    <a:pt x="531" y="256"/>
                  </a:lnTo>
                  <a:lnTo>
                    <a:pt x="531" y="0"/>
                  </a:lnTo>
                  <a:lnTo>
                    <a:pt x="219" y="0"/>
                  </a:lnTo>
                  <a:close/>
                  <a:moveTo>
                    <a:pt x="0" y="363"/>
                  </a:moveTo>
                  <a:lnTo>
                    <a:pt x="34" y="363"/>
                  </a:lnTo>
                  <a:lnTo>
                    <a:pt x="34" y="427"/>
                  </a:lnTo>
                  <a:lnTo>
                    <a:pt x="107" y="363"/>
                  </a:lnTo>
                  <a:lnTo>
                    <a:pt x="312" y="363"/>
                  </a:lnTo>
                  <a:lnTo>
                    <a:pt x="312" y="108"/>
                  </a:lnTo>
                  <a:lnTo>
                    <a:pt x="0" y="108"/>
                  </a:lnTo>
                  <a:lnTo>
                    <a:pt x="0" y="3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8" name="Freeform 266"/>
            <p:cNvSpPr>
              <a:spLocks noEditPoints="1"/>
            </p:cNvSpPr>
            <p:nvPr/>
          </p:nvSpPr>
          <p:spPr bwMode="auto">
            <a:xfrm>
              <a:off x="3090282" y="3432634"/>
              <a:ext cx="282396" cy="313202"/>
            </a:xfrm>
            <a:custGeom>
              <a:avLst/>
              <a:gdLst>
                <a:gd name="T0" fmla="*/ 671 w 900"/>
                <a:gd name="T1" fmla="*/ 263 h 998"/>
                <a:gd name="T2" fmla="*/ 671 w 900"/>
                <a:gd name="T3" fmla="*/ 221 h 998"/>
                <a:gd name="T4" fmla="*/ 450 w 900"/>
                <a:gd name="T5" fmla="*/ 0 h 998"/>
                <a:gd name="T6" fmla="*/ 228 w 900"/>
                <a:gd name="T7" fmla="*/ 221 h 998"/>
                <a:gd name="T8" fmla="*/ 228 w 900"/>
                <a:gd name="T9" fmla="*/ 263 h 998"/>
                <a:gd name="T10" fmla="*/ 450 w 900"/>
                <a:gd name="T11" fmla="*/ 221 h 998"/>
                <a:gd name="T12" fmla="*/ 671 w 900"/>
                <a:gd name="T13" fmla="*/ 263 h 998"/>
                <a:gd name="T14" fmla="*/ 760 w 900"/>
                <a:gd name="T15" fmla="*/ 478 h 998"/>
                <a:gd name="T16" fmla="*/ 760 w 900"/>
                <a:gd name="T17" fmla="*/ 414 h 998"/>
                <a:gd name="T18" fmla="*/ 900 w 900"/>
                <a:gd name="T19" fmla="*/ 283 h 998"/>
                <a:gd name="T20" fmla="*/ 834 w 900"/>
                <a:gd name="T21" fmla="*/ 241 h 998"/>
                <a:gd name="T22" fmla="*/ 711 w 900"/>
                <a:gd name="T23" fmla="*/ 343 h 998"/>
                <a:gd name="T24" fmla="*/ 450 w 900"/>
                <a:gd name="T25" fmla="*/ 272 h 998"/>
                <a:gd name="T26" fmla="*/ 188 w 900"/>
                <a:gd name="T27" fmla="*/ 343 h 998"/>
                <a:gd name="T28" fmla="*/ 65 w 900"/>
                <a:gd name="T29" fmla="*/ 241 h 998"/>
                <a:gd name="T30" fmla="*/ 0 w 900"/>
                <a:gd name="T31" fmla="*/ 283 h 998"/>
                <a:gd name="T32" fmla="*/ 140 w 900"/>
                <a:gd name="T33" fmla="*/ 414 h 998"/>
                <a:gd name="T34" fmla="*/ 140 w 900"/>
                <a:gd name="T35" fmla="*/ 478 h 998"/>
                <a:gd name="T36" fmla="*/ 140 w 900"/>
                <a:gd name="T37" fmla="*/ 512 h 998"/>
                <a:gd name="T38" fmla="*/ 0 w 900"/>
                <a:gd name="T39" fmla="*/ 512 h 998"/>
                <a:gd name="T40" fmla="*/ 0 w 900"/>
                <a:gd name="T41" fmla="*/ 596 h 998"/>
                <a:gd name="T42" fmla="*/ 140 w 900"/>
                <a:gd name="T43" fmla="*/ 596 h 998"/>
                <a:gd name="T44" fmla="*/ 140 w 900"/>
                <a:gd name="T45" fmla="*/ 685 h 998"/>
                <a:gd name="T46" fmla="*/ 140 w 900"/>
                <a:gd name="T47" fmla="*/ 695 h 998"/>
                <a:gd name="T48" fmla="*/ 0 w 900"/>
                <a:gd name="T49" fmla="*/ 825 h 998"/>
                <a:gd name="T50" fmla="*/ 65 w 900"/>
                <a:gd name="T51" fmla="*/ 867 h 998"/>
                <a:gd name="T52" fmla="*/ 154 w 900"/>
                <a:gd name="T53" fmla="*/ 777 h 998"/>
                <a:gd name="T54" fmla="*/ 362 w 900"/>
                <a:gd name="T55" fmla="*/ 985 h 998"/>
                <a:gd name="T56" fmla="*/ 418 w 900"/>
                <a:gd name="T57" fmla="*/ 998 h 998"/>
                <a:gd name="T58" fmla="*/ 418 w 900"/>
                <a:gd name="T59" fmla="*/ 994 h 998"/>
                <a:gd name="T60" fmla="*/ 418 w 900"/>
                <a:gd name="T61" fmla="*/ 801 h 998"/>
                <a:gd name="T62" fmla="*/ 418 w 900"/>
                <a:gd name="T63" fmla="*/ 478 h 998"/>
                <a:gd name="T64" fmla="*/ 482 w 900"/>
                <a:gd name="T65" fmla="*/ 478 h 998"/>
                <a:gd name="T66" fmla="*/ 482 w 900"/>
                <a:gd name="T67" fmla="*/ 801 h 998"/>
                <a:gd name="T68" fmla="*/ 482 w 900"/>
                <a:gd name="T69" fmla="*/ 998 h 998"/>
                <a:gd name="T70" fmla="*/ 538 w 900"/>
                <a:gd name="T71" fmla="*/ 985 h 998"/>
                <a:gd name="T72" fmla="*/ 745 w 900"/>
                <a:gd name="T73" fmla="*/ 777 h 998"/>
                <a:gd name="T74" fmla="*/ 834 w 900"/>
                <a:gd name="T75" fmla="*/ 867 h 998"/>
                <a:gd name="T76" fmla="*/ 900 w 900"/>
                <a:gd name="T77" fmla="*/ 825 h 998"/>
                <a:gd name="T78" fmla="*/ 759 w 900"/>
                <a:gd name="T79" fmla="*/ 695 h 998"/>
                <a:gd name="T80" fmla="*/ 760 w 900"/>
                <a:gd name="T81" fmla="*/ 685 h 998"/>
                <a:gd name="T82" fmla="*/ 760 w 900"/>
                <a:gd name="T83" fmla="*/ 596 h 998"/>
                <a:gd name="T84" fmla="*/ 900 w 900"/>
                <a:gd name="T85" fmla="*/ 596 h 998"/>
                <a:gd name="T86" fmla="*/ 900 w 900"/>
                <a:gd name="T87" fmla="*/ 512 h 998"/>
                <a:gd name="T88" fmla="*/ 760 w 900"/>
                <a:gd name="T89" fmla="*/ 512 h 998"/>
                <a:gd name="T90" fmla="*/ 760 w 900"/>
                <a:gd name="T91" fmla="*/ 478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0" h="998">
                  <a:moveTo>
                    <a:pt x="671" y="263"/>
                  </a:moveTo>
                  <a:cubicBezTo>
                    <a:pt x="671" y="221"/>
                    <a:pt x="671" y="221"/>
                    <a:pt x="671" y="221"/>
                  </a:cubicBezTo>
                  <a:cubicBezTo>
                    <a:pt x="671" y="97"/>
                    <a:pt x="574" y="0"/>
                    <a:pt x="450" y="0"/>
                  </a:cubicBezTo>
                  <a:cubicBezTo>
                    <a:pt x="325" y="0"/>
                    <a:pt x="228" y="97"/>
                    <a:pt x="228" y="221"/>
                  </a:cubicBezTo>
                  <a:cubicBezTo>
                    <a:pt x="228" y="263"/>
                    <a:pt x="228" y="263"/>
                    <a:pt x="228" y="263"/>
                  </a:cubicBezTo>
                  <a:cubicBezTo>
                    <a:pt x="298" y="235"/>
                    <a:pt x="367" y="221"/>
                    <a:pt x="450" y="221"/>
                  </a:cubicBezTo>
                  <a:cubicBezTo>
                    <a:pt x="533" y="221"/>
                    <a:pt x="602" y="235"/>
                    <a:pt x="671" y="263"/>
                  </a:cubicBezTo>
                  <a:close/>
                  <a:moveTo>
                    <a:pt x="760" y="478"/>
                  </a:moveTo>
                  <a:cubicBezTo>
                    <a:pt x="760" y="478"/>
                    <a:pt x="760" y="478"/>
                    <a:pt x="760" y="414"/>
                  </a:cubicBezTo>
                  <a:cubicBezTo>
                    <a:pt x="804" y="393"/>
                    <a:pt x="856" y="361"/>
                    <a:pt x="900" y="283"/>
                  </a:cubicBezTo>
                  <a:cubicBezTo>
                    <a:pt x="834" y="241"/>
                    <a:pt x="834" y="241"/>
                    <a:pt x="834" y="241"/>
                  </a:cubicBezTo>
                  <a:cubicBezTo>
                    <a:pt x="792" y="308"/>
                    <a:pt x="741" y="331"/>
                    <a:pt x="711" y="343"/>
                  </a:cubicBezTo>
                  <a:cubicBezTo>
                    <a:pt x="653" y="308"/>
                    <a:pt x="566" y="272"/>
                    <a:pt x="450" y="272"/>
                  </a:cubicBezTo>
                  <a:cubicBezTo>
                    <a:pt x="334" y="272"/>
                    <a:pt x="246" y="308"/>
                    <a:pt x="188" y="343"/>
                  </a:cubicBezTo>
                  <a:cubicBezTo>
                    <a:pt x="158" y="331"/>
                    <a:pt x="108" y="308"/>
                    <a:pt x="65" y="241"/>
                  </a:cubicBezTo>
                  <a:cubicBezTo>
                    <a:pt x="0" y="283"/>
                    <a:pt x="0" y="283"/>
                    <a:pt x="0" y="283"/>
                  </a:cubicBezTo>
                  <a:cubicBezTo>
                    <a:pt x="52" y="361"/>
                    <a:pt x="96" y="393"/>
                    <a:pt x="140" y="414"/>
                  </a:cubicBezTo>
                  <a:cubicBezTo>
                    <a:pt x="140" y="478"/>
                    <a:pt x="140" y="478"/>
                    <a:pt x="140" y="478"/>
                  </a:cubicBezTo>
                  <a:cubicBezTo>
                    <a:pt x="140" y="478"/>
                    <a:pt x="140" y="478"/>
                    <a:pt x="140" y="512"/>
                  </a:cubicBezTo>
                  <a:cubicBezTo>
                    <a:pt x="0" y="512"/>
                    <a:pt x="0" y="512"/>
                    <a:pt x="0" y="512"/>
                  </a:cubicBezTo>
                  <a:cubicBezTo>
                    <a:pt x="0" y="596"/>
                    <a:pt x="0" y="596"/>
                    <a:pt x="0" y="596"/>
                  </a:cubicBezTo>
                  <a:cubicBezTo>
                    <a:pt x="140" y="596"/>
                    <a:pt x="140" y="596"/>
                    <a:pt x="140" y="596"/>
                  </a:cubicBezTo>
                  <a:cubicBezTo>
                    <a:pt x="140" y="685"/>
                    <a:pt x="140" y="685"/>
                    <a:pt x="140" y="685"/>
                  </a:cubicBezTo>
                  <a:cubicBezTo>
                    <a:pt x="140" y="688"/>
                    <a:pt x="140" y="691"/>
                    <a:pt x="140" y="695"/>
                  </a:cubicBezTo>
                  <a:cubicBezTo>
                    <a:pt x="103" y="716"/>
                    <a:pt x="51" y="748"/>
                    <a:pt x="0" y="825"/>
                  </a:cubicBezTo>
                  <a:cubicBezTo>
                    <a:pt x="65" y="867"/>
                    <a:pt x="65" y="867"/>
                    <a:pt x="65" y="867"/>
                  </a:cubicBezTo>
                  <a:cubicBezTo>
                    <a:pt x="92" y="818"/>
                    <a:pt x="127" y="796"/>
                    <a:pt x="154" y="777"/>
                  </a:cubicBezTo>
                  <a:cubicBezTo>
                    <a:pt x="185" y="876"/>
                    <a:pt x="265" y="955"/>
                    <a:pt x="362" y="985"/>
                  </a:cubicBezTo>
                  <a:cubicBezTo>
                    <a:pt x="379" y="991"/>
                    <a:pt x="398" y="996"/>
                    <a:pt x="418" y="998"/>
                  </a:cubicBezTo>
                  <a:cubicBezTo>
                    <a:pt x="418" y="998"/>
                    <a:pt x="418" y="998"/>
                    <a:pt x="418" y="994"/>
                  </a:cubicBezTo>
                  <a:cubicBezTo>
                    <a:pt x="418" y="994"/>
                    <a:pt x="418" y="994"/>
                    <a:pt x="418" y="801"/>
                  </a:cubicBezTo>
                  <a:cubicBezTo>
                    <a:pt x="418" y="478"/>
                    <a:pt x="418" y="478"/>
                    <a:pt x="418" y="478"/>
                  </a:cubicBezTo>
                  <a:cubicBezTo>
                    <a:pt x="482" y="478"/>
                    <a:pt x="482" y="478"/>
                    <a:pt x="482" y="478"/>
                  </a:cubicBezTo>
                  <a:cubicBezTo>
                    <a:pt x="482" y="478"/>
                    <a:pt x="482" y="478"/>
                    <a:pt x="482" y="801"/>
                  </a:cubicBezTo>
                  <a:cubicBezTo>
                    <a:pt x="482" y="998"/>
                    <a:pt x="482" y="998"/>
                    <a:pt x="482" y="998"/>
                  </a:cubicBezTo>
                  <a:cubicBezTo>
                    <a:pt x="502" y="996"/>
                    <a:pt x="520" y="991"/>
                    <a:pt x="538" y="985"/>
                  </a:cubicBezTo>
                  <a:cubicBezTo>
                    <a:pt x="635" y="955"/>
                    <a:pt x="714" y="876"/>
                    <a:pt x="745" y="777"/>
                  </a:cubicBezTo>
                  <a:cubicBezTo>
                    <a:pt x="773" y="796"/>
                    <a:pt x="808" y="818"/>
                    <a:pt x="834" y="867"/>
                  </a:cubicBezTo>
                  <a:cubicBezTo>
                    <a:pt x="900" y="825"/>
                    <a:pt x="900" y="825"/>
                    <a:pt x="900" y="825"/>
                  </a:cubicBezTo>
                  <a:cubicBezTo>
                    <a:pt x="848" y="748"/>
                    <a:pt x="796" y="716"/>
                    <a:pt x="759" y="695"/>
                  </a:cubicBezTo>
                  <a:cubicBezTo>
                    <a:pt x="759" y="691"/>
                    <a:pt x="760" y="688"/>
                    <a:pt x="760" y="685"/>
                  </a:cubicBezTo>
                  <a:cubicBezTo>
                    <a:pt x="760" y="596"/>
                    <a:pt x="760" y="596"/>
                    <a:pt x="760" y="596"/>
                  </a:cubicBezTo>
                  <a:cubicBezTo>
                    <a:pt x="900" y="596"/>
                    <a:pt x="900" y="596"/>
                    <a:pt x="900" y="596"/>
                  </a:cubicBezTo>
                  <a:cubicBezTo>
                    <a:pt x="900" y="512"/>
                    <a:pt x="900" y="512"/>
                    <a:pt x="900" y="512"/>
                  </a:cubicBezTo>
                  <a:cubicBezTo>
                    <a:pt x="760" y="512"/>
                    <a:pt x="760" y="512"/>
                    <a:pt x="760" y="512"/>
                  </a:cubicBezTo>
                  <a:lnTo>
                    <a:pt x="760" y="4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361"/>
            <p:cNvSpPr>
              <a:spLocks noEditPoints="1"/>
            </p:cNvSpPr>
            <p:nvPr/>
          </p:nvSpPr>
          <p:spPr bwMode="auto">
            <a:xfrm>
              <a:off x="7429056" y="3441148"/>
              <a:ext cx="294788" cy="296174"/>
            </a:xfrm>
            <a:custGeom>
              <a:avLst/>
              <a:gdLst>
                <a:gd name="T0" fmla="*/ 373 w 460"/>
                <a:gd name="T1" fmla="*/ 128 h 463"/>
                <a:gd name="T2" fmla="*/ 348 w 460"/>
                <a:gd name="T3" fmla="*/ 116 h 463"/>
                <a:gd name="T4" fmla="*/ 281 w 460"/>
                <a:gd name="T5" fmla="*/ 103 h 463"/>
                <a:gd name="T6" fmla="*/ 266 w 460"/>
                <a:gd name="T7" fmla="*/ 103 h 463"/>
                <a:gd name="T8" fmla="*/ 241 w 460"/>
                <a:gd name="T9" fmla="*/ 107 h 463"/>
                <a:gd name="T10" fmla="*/ 106 w 460"/>
                <a:gd name="T11" fmla="*/ 240 h 463"/>
                <a:gd name="T12" fmla="*/ 165 w 460"/>
                <a:gd name="T13" fmla="*/ 275 h 463"/>
                <a:gd name="T14" fmla="*/ 275 w 460"/>
                <a:gd name="T15" fmla="*/ 167 h 463"/>
                <a:gd name="T16" fmla="*/ 281 w 460"/>
                <a:gd name="T17" fmla="*/ 167 h 463"/>
                <a:gd name="T18" fmla="*/ 295 w 460"/>
                <a:gd name="T19" fmla="*/ 168 h 463"/>
                <a:gd name="T20" fmla="*/ 359 w 460"/>
                <a:gd name="T21" fmla="*/ 198 h 463"/>
                <a:gd name="T22" fmla="*/ 376 w 460"/>
                <a:gd name="T23" fmla="*/ 218 h 463"/>
                <a:gd name="T24" fmla="*/ 396 w 460"/>
                <a:gd name="T25" fmla="*/ 283 h 463"/>
                <a:gd name="T26" fmla="*/ 281 w 460"/>
                <a:gd name="T27" fmla="*/ 398 h 463"/>
                <a:gd name="T28" fmla="*/ 214 w 460"/>
                <a:gd name="T29" fmla="*/ 377 h 463"/>
                <a:gd name="T30" fmla="*/ 180 w 460"/>
                <a:gd name="T31" fmla="*/ 380 h 463"/>
                <a:gd name="T32" fmla="*/ 125 w 460"/>
                <a:gd name="T33" fmla="*/ 373 h 463"/>
                <a:gd name="T34" fmla="*/ 281 w 460"/>
                <a:gd name="T35" fmla="*/ 463 h 463"/>
                <a:gd name="T36" fmla="*/ 460 w 460"/>
                <a:gd name="T37" fmla="*/ 283 h 463"/>
                <a:gd name="T38" fmla="*/ 373 w 460"/>
                <a:gd name="T39" fmla="*/ 128 h 463"/>
                <a:gd name="T40" fmla="*/ 195 w 460"/>
                <a:gd name="T41" fmla="*/ 360 h 463"/>
                <a:gd name="T42" fmla="*/ 219 w 460"/>
                <a:gd name="T43" fmla="*/ 356 h 463"/>
                <a:gd name="T44" fmla="*/ 355 w 460"/>
                <a:gd name="T45" fmla="*/ 223 h 463"/>
                <a:gd name="T46" fmla="*/ 295 w 460"/>
                <a:gd name="T47" fmla="*/ 188 h 463"/>
                <a:gd name="T48" fmla="*/ 186 w 460"/>
                <a:gd name="T49" fmla="*/ 296 h 463"/>
                <a:gd name="T50" fmla="*/ 180 w 460"/>
                <a:gd name="T51" fmla="*/ 296 h 463"/>
                <a:gd name="T52" fmla="*/ 166 w 460"/>
                <a:gd name="T53" fmla="*/ 295 h 463"/>
                <a:gd name="T54" fmla="*/ 101 w 460"/>
                <a:gd name="T55" fmla="*/ 265 h 463"/>
                <a:gd name="T56" fmla="*/ 84 w 460"/>
                <a:gd name="T57" fmla="*/ 245 h 463"/>
                <a:gd name="T58" fmla="*/ 64 w 460"/>
                <a:gd name="T59" fmla="*/ 180 h 463"/>
                <a:gd name="T60" fmla="*/ 180 w 460"/>
                <a:gd name="T61" fmla="*/ 65 h 463"/>
                <a:gd name="T62" fmla="*/ 246 w 460"/>
                <a:gd name="T63" fmla="*/ 86 h 463"/>
                <a:gd name="T64" fmla="*/ 281 w 460"/>
                <a:gd name="T65" fmla="*/ 83 h 463"/>
                <a:gd name="T66" fmla="*/ 336 w 460"/>
                <a:gd name="T67" fmla="*/ 90 h 463"/>
                <a:gd name="T68" fmla="*/ 180 w 460"/>
                <a:gd name="T69" fmla="*/ 0 h 463"/>
                <a:gd name="T70" fmla="*/ 0 w 460"/>
                <a:gd name="T71" fmla="*/ 180 h 463"/>
                <a:gd name="T72" fmla="*/ 87 w 460"/>
                <a:gd name="T73" fmla="*/ 335 h 463"/>
                <a:gd name="T74" fmla="*/ 113 w 460"/>
                <a:gd name="T75" fmla="*/ 347 h 463"/>
                <a:gd name="T76" fmla="*/ 180 w 460"/>
                <a:gd name="T77" fmla="*/ 360 h 463"/>
                <a:gd name="T78" fmla="*/ 195 w 460"/>
                <a:gd name="T79" fmla="*/ 36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0" h="463">
                  <a:moveTo>
                    <a:pt x="373" y="128"/>
                  </a:moveTo>
                  <a:cubicBezTo>
                    <a:pt x="365" y="123"/>
                    <a:pt x="357" y="119"/>
                    <a:pt x="348" y="116"/>
                  </a:cubicBezTo>
                  <a:cubicBezTo>
                    <a:pt x="327" y="107"/>
                    <a:pt x="304" y="103"/>
                    <a:pt x="281" y="103"/>
                  </a:cubicBezTo>
                  <a:cubicBezTo>
                    <a:pt x="276" y="103"/>
                    <a:pt x="271" y="103"/>
                    <a:pt x="266" y="103"/>
                  </a:cubicBezTo>
                  <a:cubicBezTo>
                    <a:pt x="257" y="104"/>
                    <a:pt x="249" y="105"/>
                    <a:pt x="241" y="107"/>
                  </a:cubicBezTo>
                  <a:cubicBezTo>
                    <a:pt x="174" y="122"/>
                    <a:pt x="122" y="174"/>
                    <a:pt x="106" y="240"/>
                  </a:cubicBezTo>
                  <a:cubicBezTo>
                    <a:pt x="120" y="258"/>
                    <a:pt x="141" y="271"/>
                    <a:pt x="165" y="275"/>
                  </a:cubicBezTo>
                  <a:cubicBezTo>
                    <a:pt x="169" y="217"/>
                    <a:pt x="216" y="170"/>
                    <a:pt x="275" y="167"/>
                  </a:cubicBezTo>
                  <a:cubicBezTo>
                    <a:pt x="277" y="167"/>
                    <a:pt x="279" y="167"/>
                    <a:pt x="281" y="167"/>
                  </a:cubicBezTo>
                  <a:cubicBezTo>
                    <a:pt x="285" y="167"/>
                    <a:pt x="290" y="167"/>
                    <a:pt x="295" y="168"/>
                  </a:cubicBezTo>
                  <a:cubicBezTo>
                    <a:pt x="320" y="171"/>
                    <a:pt x="342" y="182"/>
                    <a:pt x="359" y="198"/>
                  </a:cubicBezTo>
                  <a:cubicBezTo>
                    <a:pt x="366" y="204"/>
                    <a:pt x="371" y="211"/>
                    <a:pt x="376" y="218"/>
                  </a:cubicBezTo>
                  <a:cubicBezTo>
                    <a:pt x="389" y="236"/>
                    <a:pt x="396" y="259"/>
                    <a:pt x="396" y="283"/>
                  </a:cubicBezTo>
                  <a:cubicBezTo>
                    <a:pt x="396" y="346"/>
                    <a:pt x="344" y="398"/>
                    <a:pt x="281" y="398"/>
                  </a:cubicBezTo>
                  <a:cubicBezTo>
                    <a:pt x="256" y="398"/>
                    <a:pt x="233" y="391"/>
                    <a:pt x="214" y="377"/>
                  </a:cubicBezTo>
                  <a:cubicBezTo>
                    <a:pt x="203" y="379"/>
                    <a:pt x="192" y="380"/>
                    <a:pt x="180" y="380"/>
                  </a:cubicBezTo>
                  <a:cubicBezTo>
                    <a:pt x="161" y="380"/>
                    <a:pt x="142" y="378"/>
                    <a:pt x="125" y="373"/>
                  </a:cubicBezTo>
                  <a:cubicBezTo>
                    <a:pt x="156" y="426"/>
                    <a:pt x="214" y="463"/>
                    <a:pt x="281" y="463"/>
                  </a:cubicBezTo>
                  <a:cubicBezTo>
                    <a:pt x="380" y="463"/>
                    <a:pt x="460" y="382"/>
                    <a:pt x="460" y="283"/>
                  </a:cubicBezTo>
                  <a:cubicBezTo>
                    <a:pt x="460" y="217"/>
                    <a:pt x="425" y="160"/>
                    <a:pt x="373" y="128"/>
                  </a:cubicBezTo>
                  <a:close/>
                  <a:moveTo>
                    <a:pt x="195" y="360"/>
                  </a:moveTo>
                  <a:cubicBezTo>
                    <a:pt x="203" y="359"/>
                    <a:pt x="211" y="358"/>
                    <a:pt x="219" y="356"/>
                  </a:cubicBezTo>
                  <a:cubicBezTo>
                    <a:pt x="286" y="341"/>
                    <a:pt x="339" y="289"/>
                    <a:pt x="355" y="223"/>
                  </a:cubicBezTo>
                  <a:cubicBezTo>
                    <a:pt x="340" y="205"/>
                    <a:pt x="319" y="192"/>
                    <a:pt x="295" y="188"/>
                  </a:cubicBezTo>
                  <a:cubicBezTo>
                    <a:pt x="291" y="246"/>
                    <a:pt x="244" y="293"/>
                    <a:pt x="186" y="296"/>
                  </a:cubicBezTo>
                  <a:cubicBezTo>
                    <a:pt x="184" y="296"/>
                    <a:pt x="182" y="296"/>
                    <a:pt x="180" y="296"/>
                  </a:cubicBezTo>
                  <a:cubicBezTo>
                    <a:pt x="175" y="296"/>
                    <a:pt x="170" y="296"/>
                    <a:pt x="166" y="295"/>
                  </a:cubicBezTo>
                  <a:cubicBezTo>
                    <a:pt x="141" y="292"/>
                    <a:pt x="119" y="281"/>
                    <a:pt x="101" y="265"/>
                  </a:cubicBezTo>
                  <a:cubicBezTo>
                    <a:pt x="95" y="259"/>
                    <a:pt x="89" y="252"/>
                    <a:pt x="84" y="245"/>
                  </a:cubicBezTo>
                  <a:cubicBezTo>
                    <a:pt x="72" y="227"/>
                    <a:pt x="64" y="204"/>
                    <a:pt x="64" y="180"/>
                  </a:cubicBezTo>
                  <a:cubicBezTo>
                    <a:pt x="64" y="117"/>
                    <a:pt x="116" y="65"/>
                    <a:pt x="180" y="65"/>
                  </a:cubicBezTo>
                  <a:cubicBezTo>
                    <a:pt x="205" y="65"/>
                    <a:pt x="227" y="73"/>
                    <a:pt x="246" y="86"/>
                  </a:cubicBezTo>
                  <a:cubicBezTo>
                    <a:pt x="257" y="84"/>
                    <a:pt x="269" y="83"/>
                    <a:pt x="281" y="83"/>
                  </a:cubicBezTo>
                  <a:cubicBezTo>
                    <a:pt x="300" y="83"/>
                    <a:pt x="318" y="85"/>
                    <a:pt x="336" y="90"/>
                  </a:cubicBezTo>
                  <a:cubicBezTo>
                    <a:pt x="305" y="37"/>
                    <a:pt x="247" y="0"/>
                    <a:pt x="180" y="0"/>
                  </a:cubicBezTo>
                  <a:cubicBezTo>
                    <a:pt x="81" y="0"/>
                    <a:pt x="0" y="81"/>
                    <a:pt x="0" y="180"/>
                  </a:cubicBezTo>
                  <a:cubicBezTo>
                    <a:pt x="0" y="246"/>
                    <a:pt x="35" y="303"/>
                    <a:pt x="87" y="335"/>
                  </a:cubicBezTo>
                  <a:cubicBezTo>
                    <a:pt x="95" y="340"/>
                    <a:pt x="104" y="344"/>
                    <a:pt x="113" y="347"/>
                  </a:cubicBezTo>
                  <a:cubicBezTo>
                    <a:pt x="133" y="356"/>
                    <a:pt x="156" y="360"/>
                    <a:pt x="180" y="360"/>
                  </a:cubicBezTo>
                  <a:cubicBezTo>
                    <a:pt x="185" y="360"/>
                    <a:pt x="190" y="360"/>
                    <a:pt x="195" y="3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00" name="Freeform 161"/>
            <p:cNvSpPr>
              <a:spLocks noEditPoints="1"/>
            </p:cNvSpPr>
            <p:nvPr/>
          </p:nvSpPr>
          <p:spPr bwMode="auto">
            <a:xfrm>
              <a:off x="5161861" y="4047739"/>
              <a:ext cx="377548" cy="283828"/>
            </a:xfrm>
            <a:custGeom>
              <a:avLst/>
              <a:gdLst>
                <a:gd name="T0" fmla="*/ 426 w 568"/>
                <a:gd name="T1" fmla="*/ 285 h 427"/>
                <a:gd name="T2" fmla="*/ 284 w 568"/>
                <a:gd name="T3" fmla="*/ 285 h 427"/>
                <a:gd name="T4" fmla="*/ 284 w 568"/>
                <a:gd name="T5" fmla="*/ 332 h 427"/>
                <a:gd name="T6" fmla="*/ 142 w 568"/>
                <a:gd name="T7" fmla="*/ 332 h 427"/>
                <a:gd name="T8" fmla="*/ 142 w 568"/>
                <a:gd name="T9" fmla="*/ 285 h 427"/>
                <a:gd name="T10" fmla="*/ 0 w 568"/>
                <a:gd name="T11" fmla="*/ 285 h 427"/>
                <a:gd name="T12" fmla="*/ 0 w 568"/>
                <a:gd name="T13" fmla="*/ 0 h 427"/>
                <a:gd name="T14" fmla="*/ 426 w 568"/>
                <a:gd name="T15" fmla="*/ 0 h 427"/>
                <a:gd name="T16" fmla="*/ 426 w 568"/>
                <a:gd name="T17" fmla="*/ 285 h 427"/>
                <a:gd name="T18" fmla="*/ 47 w 568"/>
                <a:gd name="T19" fmla="*/ 237 h 427"/>
                <a:gd name="T20" fmla="*/ 379 w 568"/>
                <a:gd name="T21" fmla="*/ 237 h 427"/>
                <a:gd name="T22" fmla="*/ 379 w 568"/>
                <a:gd name="T23" fmla="*/ 47 h 427"/>
                <a:gd name="T24" fmla="*/ 47 w 568"/>
                <a:gd name="T25" fmla="*/ 47 h 427"/>
                <a:gd name="T26" fmla="*/ 47 w 568"/>
                <a:gd name="T27" fmla="*/ 237 h 427"/>
                <a:gd name="T28" fmla="*/ 568 w 568"/>
                <a:gd name="T29" fmla="*/ 380 h 427"/>
                <a:gd name="T30" fmla="*/ 0 w 568"/>
                <a:gd name="T31" fmla="*/ 380 h 427"/>
                <a:gd name="T32" fmla="*/ 0 w 568"/>
                <a:gd name="T33" fmla="*/ 427 h 427"/>
                <a:gd name="T34" fmla="*/ 568 w 568"/>
                <a:gd name="T35" fmla="*/ 427 h 427"/>
                <a:gd name="T36" fmla="*/ 568 w 568"/>
                <a:gd name="T37" fmla="*/ 380 h 427"/>
                <a:gd name="T38" fmla="*/ 568 w 568"/>
                <a:gd name="T39" fmla="*/ 95 h 427"/>
                <a:gd name="T40" fmla="*/ 473 w 568"/>
                <a:gd name="T41" fmla="*/ 95 h 427"/>
                <a:gd name="T42" fmla="*/ 473 w 568"/>
                <a:gd name="T43" fmla="*/ 332 h 427"/>
                <a:gd name="T44" fmla="*/ 568 w 568"/>
                <a:gd name="T45" fmla="*/ 332 h 427"/>
                <a:gd name="T46" fmla="*/ 568 w 568"/>
                <a:gd name="T47" fmla="*/ 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8" h="427">
                  <a:moveTo>
                    <a:pt x="426" y="285"/>
                  </a:moveTo>
                  <a:lnTo>
                    <a:pt x="284" y="285"/>
                  </a:lnTo>
                  <a:lnTo>
                    <a:pt x="284" y="332"/>
                  </a:lnTo>
                  <a:lnTo>
                    <a:pt x="142" y="332"/>
                  </a:lnTo>
                  <a:lnTo>
                    <a:pt x="142" y="285"/>
                  </a:lnTo>
                  <a:lnTo>
                    <a:pt x="0" y="285"/>
                  </a:lnTo>
                  <a:lnTo>
                    <a:pt x="0" y="0"/>
                  </a:lnTo>
                  <a:lnTo>
                    <a:pt x="426" y="0"/>
                  </a:lnTo>
                  <a:lnTo>
                    <a:pt x="426" y="285"/>
                  </a:lnTo>
                  <a:close/>
                  <a:moveTo>
                    <a:pt x="47" y="237"/>
                  </a:moveTo>
                  <a:lnTo>
                    <a:pt x="379" y="237"/>
                  </a:lnTo>
                  <a:lnTo>
                    <a:pt x="379" y="47"/>
                  </a:lnTo>
                  <a:lnTo>
                    <a:pt x="47" y="47"/>
                  </a:lnTo>
                  <a:lnTo>
                    <a:pt x="47" y="237"/>
                  </a:lnTo>
                  <a:close/>
                  <a:moveTo>
                    <a:pt x="568" y="380"/>
                  </a:moveTo>
                  <a:lnTo>
                    <a:pt x="0" y="380"/>
                  </a:lnTo>
                  <a:lnTo>
                    <a:pt x="0" y="427"/>
                  </a:lnTo>
                  <a:lnTo>
                    <a:pt x="568" y="427"/>
                  </a:lnTo>
                  <a:lnTo>
                    <a:pt x="568" y="380"/>
                  </a:lnTo>
                  <a:close/>
                  <a:moveTo>
                    <a:pt x="568" y="95"/>
                  </a:moveTo>
                  <a:lnTo>
                    <a:pt x="473" y="95"/>
                  </a:lnTo>
                  <a:lnTo>
                    <a:pt x="473" y="332"/>
                  </a:lnTo>
                  <a:lnTo>
                    <a:pt x="568" y="332"/>
                  </a:lnTo>
                  <a:lnTo>
                    <a:pt x="568" y="9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0" name="Group 9"/>
          <p:cNvGrpSpPr/>
          <p:nvPr/>
        </p:nvGrpSpPr>
        <p:grpSpPr>
          <a:xfrm>
            <a:off x="2907431" y="4597433"/>
            <a:ext cx="8814696" cy="1216795"/>
            <a:chOff x="3059831" y="4749833"/>
            <a:chExt cx="8814696" cy="1216795"/>
          </a:xfrm>
        </p:grpSpPr>
        <p:sp>
          <p:nvSpPr>
            <p:cNvPr id="141" name="Rectangle 140"/>
            <p:cNvSpPr/>
            <p:nvPr/>
          </p:nvSpPr>
          <p:spPr>
            <a:xfrm>
              <a:off x="3059831" y="4749833"/>
              <a:ext cx="8814696" cy="246808"/>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42" name="Rectangle 141"/>
            <p:cNvSpPr/>
            <p:nvPr/>
          </p:nvSpPr>
          <p:spPr>
            <a:xfrm>
              <a:off x="3059831" y="5073162"/>
              <a:ext cx="8814696" cy="246808"/>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43" name="Rectangle 142"/>
            <p:cNvSpPr/>
            <p:nvPr/>
          </p:nvSpPr>
          <p:spPr>
            <a:xfrm>
              <a:off x="3059831" y="5396491"/>
              <a:ext cx="8814696" cy="246808"/>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44" name="Rectangle 143"/>
            <p:cNvSpPr/>
            <p:nvPr/>
          </p:nvSpPr>
          <p:spPr>
            <a:xfrm>
              <a:off x="3059831" y="5719820"/>
              <a:ext cx="8814696" cy="246808"/>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9" name="Rectangle 108"/>
          <p:cNvSpPr/>
          <p:nvPr/>
        </p:nvSpPr>
        <p:spPr>
          <a:xfrm>
            <a:off x="2907431" y="4597433"/>
            <a:ext cx="8814696" cy="24680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000" b="1" dirty="0"/>
              <a:t>API Mocking and Service Virtualisation</a:t>
            </a:r>
            <a:endParaRPr lang="en-US" sz="1000" b="1" dirty="0"/>
          </a:p>
        </p:txBody>
      </p:sp>
      <p:sp>
        <p:nvSpPr>
          <p:cNvPr id="110" name="Rectangle 109"/>
          <p:cNvSpPr/>
          <p:nvPr/>
        </p:nvSpPr>
        <p:spPr>
          <a:xfrm>
            <a:off x="2907431" y="4920762"/>
            <a:ext cx="8814696" cy="24680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000" b="1" dirty="0"/>
              <a:t>Performance Testing* (up to 500 Virtual Users)</a:t>
            </a:r>
            <a:endParaRPr lang="en-US" sz="1000" b="1" dirty="0"/>
          </a:p>
        </p:txBody>
      </p:sp>
      <p:sp>
        <p:nvSpPr>
          <p:cNvPr id="111" name="Rectangle 110"/>
          <p:cNvSpPr/>
          <p:nvPr/>
        </p:nvSpPr>
        <p:spPr>
          <a:xfrm>
            <a:off x="2907431" y="5244091"/>
            <a:ext cx="8814696" cy="24680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000" b="1" dirty="0"/>
              <a:t>Security Testing** (Top 10 OWASP)</a:t>
            </a:r>
            <a:endParaRPr lang="en-US" sz="1000" b="1" dirty="0"/>
          </a:p>
        </p:txBody>
      </p:sp>
      <p:sp>
        <p:nvSpPr>
          <p:cNvPr id="112" name="Rectangle 111"/>
          <p:cNvSpPr/>
          <p:nvPr/>
        </p:nvSpPr>
        <p:spPr>
          <a:xfrm>
            <a:off x="2907431" y="5567420"/>
            <a:ext cx="8814696" cy="246808"/>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GB" sz="1000" b="1" dirty="0"/>
              <a:t>Customised Build Deployment / Application Configuration Automation</a:t>
            </a:r>
            <a:endParaRPr lang="en-US" sz="1000" b="1" dirty="0"/>
          </a:p>
        </p:txBody>
      </p:sp>
    </p:spTree>
    <p:extLst>
      <p:ext uri="{BB962C8B-B14F-4D97-AF65-F5344CB8AC3E}">
        <p14:creationId xmlns:p14="http://schemas.microsoft.com/office/powerpoint/2010/main" val="1050816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fade">
                                      <p:cBhvr>
                                        <p:cTn id="11" dur="500"/>
                                        <p:tgtEl>
                                          <p:spTgt spid="1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500"/>
                                        <p:tgtEl>
                                          <p:spTgt spid="1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500"/>
                                        <p:tgtEl>
                                          <p:spTgt spid="1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fade">
                                      <p:cBhvr>
                                        <p:cTn id="20" dur="500"/>
                                        <p:tgtEl>
                                          <p:spTgt spid="1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500"/>
                                        <p:tgtEl>
                                          <p:spTgt spid="1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fade">
                                      <p:cBhvr>
                                        <p:cTn id="29" dur="500"/>
                                        <p:tgtEl>
                                          <p:spTgt spid="1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500"/>
                                        <p:tgtEl>
                                          <p:spTgt spid="138"/>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500"/>
                                        <p:tgtEl>
                                          <p:spTgt spid="10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500"/>
                                        <p:tgtEl>
                                          <p:spTgt spid="11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1"/>
                                        </p:tgtEl>
                                        <p:attrNameLst>
                                          <p:attrName>style.visibility</p:attrName>
                                        </p:attrNameLst>
                                      </p:cBhvr>
                                      <p:to>
                                        <p:strVal val="visible"/>
                                      </p:to>
                                    </p:set>
                                    <p:animEffect transition="in" filter="fade">
                                      <p:cBhvr>
                                        <p:cTn id="60" dur="500"/>
                                        <p:tgtEl>
                                          <p:spTgt spid="1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22" presetClass="entr" presetSubtype="2"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right)">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34"/>
                                        </p:tgtEl>
                                        <p:attrNameLst>
                                          <p:attrName>style.visibility</p:attrName>
                                        </p:attrNameLst>
                                      </p:cBhvr>
                                      <p:to>
                                        <p:strVal val="visible"/>
                                      </p:to>
                                    </p:set>
                                    <p:animEffect transition="in" filter="fade">
                                      <p:cBhvr>
                                        <p:cTn id="76" dur="500"/>
                                        <p:tgtEl>
                                          <p:spTgt spid="134"/>
                                        </p:tgtEl>
                                      </p:cBhvr>
                                    </p:animEffect>
                                  </p:childTnLst>
                                </p:cTn>
                              </p:par>
                              <p:par>
                                <p:cTn id="77" presetID="22" presetClass="entr" presetSubtype="1" fill="hold" nodeType="withEffect">
                                  <p:stCondLst>
                                    <p:cond delay="0"/>
                                  </p:stCondLst>
                                  <p:childTnLst>
                                    <p:set>
                                      <p:cBhvr>
                                        <p:cTn id="78" dur="1" fill="hold">
                                          <p:stCondLst>
                                            <p:cond delay="0"/>
                                          </p:stCondLst>
                                        </p:cTn>
                                        <p:tgtEl>
                                          <p:spTgt spid="160"/>
                                        </p:tgtEl>
                                        <p:attrNameLst>
                                          <p:attrName>style.visibility</p:attrName>
                                        </p:attrNameLst>
                                      </p:cBhvr>
                                      <p:to>
                                        <p:strVal val="visible"/>
                                      </p:to>
                                    </p:set>
                                    <p:animEffect transition="in" filter="wipe(up)">
                                      <p:cBhvr>
                                        <p:cTn id="79" dur="500"/>
                                        <p:tgtEl>
                                          <p:spTgt spid="16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fade">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22" presetClass="entr" presetSubtype="1" fill="hold" nodeType="with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wipe(up)">
                                      <p:cBhvr>
                                        <p:cTn id="91" dur="500"/>
                                        <p:tgtEl>
                                          <p:spTgt spid="158"/>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22" presetClass="entr" presetSubtype="8" fill="hold" nodeType="withEffect">
                                  <p:stCondLst>
                                    <p:cond delay="0"/>
                                  </p:stCondLst>
                                  <p:childTnLst>
                                    <p:set>
                                      <p:cBhvr>
                                        <p:cTn id="98" dur="1" fill="hold">
                                          <p:stCondLst>
                                            <p:cond delay="0"/>
                                          </p:stCondLst>
                                        </p:cTn>
                                        <p:tgtEl>
                                          <p:spTgt spid="163"/>
                                        </p:tgtEl>
                                        <p:attrNameLst>
                                          <p:attrName>style.visibility</p:attrName>
                                        </p:attrNameLst>
                                      </p:cBhvr>
                                      <p:to>
                                        <p:strVal val="visible"/>
                                      </p:to>
                                    </p:set>
                                    <p:animEffect transition="in" filter="wipe(left)">
                                      <p:cBhvr>
                                        <p:cTn id="99" dur="500"/>
                                        <p:tgtEl>
                                          <p:spTgt spid="16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36"/>
                                        </p:tgtEl>
                                        <p:attrNameLst>
                                          <p:attrName>style.visibility</p:attrName>
                                        </p:attrNameLst>
                                      </p:cBhvr>
                                      <p:to>
                                        <p:strVal val="visible"/>
                                      </p:to>
                                    </p:set>
                                    <p:animEffect transition="in" filter="fade">
                                      <p:cBhvr>
                                        <p:cTn id="104"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7" grpId="0" animBg="1"/>
      <p:bldP spid="138" grpId="0" animBg="1"/>
      <p:bldP spid="140" grpId="0" animBg="1"/>
      <p:bldP spid="127" grpId="0" animBg="1"/>
      <p:bldP spid="129" grpId="0" animBg="1"/>
      <p:bldP spid="131" grpId="0" animBg="1"/>
      <p:bldP spid="132" grpId="0" animBg="1"/>
      <p:bldP spid="118" grpId="0"/>
      <p:bldP spid="134" grpId="0" animBg="1"/>
      <p:bldP spid="136" grpId="0"/>
      <p:bldP spid="109" grpId="0" animBg="1"/>
      <p:bldP spid="110" grpId="0" animBg="1"/>
      <p:bldP spid="111" grpId="0" animBg="1"/>
      <p:bldP spid="1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17"/>
          <p:cNvSpPr>
            <a:spLocks noGrp="1"/>
          </p:cNvSpPr>
          <p:nvPr>
            <p:ph type="title"/>
          </p:nvPr>
        </p:nvSpPr>
        <p:spPr>
          <a:xfrm>
            <a:off x="685800" y="639763"/>
            <a:ext cx="13258800" cy="503237"/>
          </a:xfrm>
        </p:spPr>
        <p:txBody>
          <a:bodyPr>
            <a:noAutofit/>
          </a:bodyPr>
          <a:lstStyle/>
          <a:p>
            <a:r>
              <a:rPr lang="en-IN" sz="4000" dirty="0"/>
              <a:t>TestMagic</a:t>
            </a:r>
            <a:r>
              <a:rPr lang="en-IN" sz="4000" baseline="30000" dirty="0"/>
              <a:t>TM</a:t>
            </a:r>
            <a:r>
              <a:rPr lang="en-IN" sz="4000" dirty="0"/>
              <a:t> – Test Data Management Capability</a:t>
            </a:r>
            <a:br>
              <a:rPr lang="en-IN" sz="4000" dirty="0"/>
            </a:br>
            <a:endParaRPr lang="en-US" altLang="en-US" sz="4000" dirty="0"/>
          </a:p>
        </p:txBody>
      </p:sp>
      <p:sp>
        <p:nvSpPr>
          <p:cNvPr id="171" name="TextBox 3">
            <a:extLst>
              <a:ext uri="{FF2B5EF4-FFF2-40B4-BE49-F238E27FC236}">
                <a16:creationId xmlns:a16="http://schemas.microsoft.com/office/drawing/2014/main" id="{2F8C21D2-F8CD-426D-8D7E-A95BF0064DD8}"/>
              </a:ext>
            </a:extLst>
          </p:cNvPr>
          <p:cNvSpPr txBox="1"/>
          <p:nvPr/>
        </p:nvSpPr>
        <p:spPr>
          <a:xfrm>
            <a:off x="685800" y="1575643"/>
            <a:ext cx="13258800" cy="5893921"/>
          </a:xfrm>
          <a:prstGeom prst="rect">
            <a:avLst/>
          </a:prstGeom>
          <a:noFill/>
        </p:spPr>
        <p:txBody>
          <a:bodyPr wrap="square" rtlCol="0">
            <a:spAutoFit/>
          </a:bodyPr>
          <a:lstStyle>
            <a:defPPr>
              <a:defRPr lang="en-GB"/>
            </a:defPPr>
            <a:lvl1pPr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1pPr>
            <a:lvl2pPr marL="739775" indent="-282575"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2pPr>
            <a:lvl3pPr marL="11430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3pPr>
            <a:lvl4pPr marL="16002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4pPr>
            <a:lvl5pPr marL="20574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5pPr>
            <a:lvl6pPr marL="2286000" algn="l" defTabSz="914400" rtl="0" eaLnBrk="1" latinLnBrk="0" hangingPunct="1">
              <a:defRPr kern="1200">
                <a:solidFill>
                  <a:schemeClr val="bg1"/>
                </a:solidFill>
                <a:latin typeface="Arial" pitchFamily="34" charset="0"/>
                <a:ea typeface="+mn-ea"/>
                <a:cs typeface="Lucida Sans Unicode" pitchFamily="34" charset="0"/>
              </a:defRPr>
            </a:lvl6pPr>
            <a:lvl7pPr marL="2743200" algn="l" defTabSz="914400" rtl="0" eaLnBrk="1" latinLnBrk="0" hangingPunct="1">
              <a:defRPr kern="1200">
                <a:solidFill>
                  <a:schemeClr val="bg1"/>
                </a:solidFill>
                <a:latin typeface="Arial" pitchFamily="34" charset="0"/>
                <a:ea typeface="+mn-ea"/>
                <a:cs typeface="Lucida Sans Unicode" pitchFamily="34" charset="0"/>
              </a:defRPr>
            </a:lvl7pPr>
            <a:lvl8pPr marL="3200400" algn="l" defTabSz="914400" rtl="0" eaLnBrk="1" latinLnBrk="0" hangingPunct="1">
              <a:defRPr kern="1200">
                <a:solidFill>
                  <a:schemeClr val="bg1"/>
                </a:solidFill>
                <a:latin typeface="Arial" pitchFamily="34" charset="0"/>
                <a:ea typeface="+mn-ea"/>
                <a:cs typeface="Lucida Sans Unicode" pitchFamily="34" charset="0"/>
              </a:defRPr>
            </a:lvl8pPr>
            <a:lvl9pPr marL="3657600" algn="l" defTabSz="914400" rtl="0" eaLnBrk="1" latinLnBrk="0" hangingPunct="1">
              <a:defRPr kern="1200">
                <a:solidFill>
                  <a:schemeClr val="bg1"/>
                </a:solidFill>
                <a:latin typeface="Arial" pitchFamily="34" charset="0"/>
                <a:ea typeface="+mn-ea"/>
                <a:cs typeface="Lucida Sans Unicode" pitchFamily="34" charset="0"/>
              </a:defRPr>
            </a:lvl9pPr>
          </a:lstStyle>
          <a:p>
            <a:pPr eaLnBrk="1" hangingPunct="1">
              <a:spcBef>
                <a:spcPts val="600"/>
              </a:spcBef>
              <a:defRPr/>
            </a:pPr>
            <a:r>
              <a:rPr lang="en-IN" sz="2200" dirty="0">
                <a:solidFill>
                  <a:schemeClr val="tx1">
                    <a:lumMod val="85000"/>
                    <a:lumOff val="15000"/>
                  </a:schemeClr>
                </a:solidFill>
                <a:cs typeface="Arial" panose="020B0604020202020204" pitchFamily="34" charset="0"/>
              </a:rPr>
              <a:t>TestMagic has robust and comprehensive test data management capabilities to </a:t>
            </a:r>
            <a:r>
              <a:rPr lang="en-US" sz="2200" b="1" dirty="0">
                <a:solidFill>
                  <a:schemeClr val="tx1">
                    <a:lumMod val="85000"/>
                    <a:lumOff val="15000"/>
                  </a:schemeClr>
                </a:solidFill>
                <a:cs typeface="Arial" panose="020B0604020202020204" pitchFamily="34" charset="0"/>
              </a:rPr>
              <a:t>improve quality </a:t>
            </a:r>
            <a:r>
              <a:rPr lang="en-US" sz="2200" dirty="0">
                <a:solidFill>
                  <a:schemeClr val="tx1">
                    <a:lumMod val="85000"/>
                    <a:lumOff val="15000"/>
                  </a:schemeClr>
                </a:solidFill>
                <a:cs typeface="Arial" panose="020B0604020202020204" pitchFamily="34" charset="0"/>
              </a:rPr>
              <a:t>of test results, </a:t>
            </a:r>
            <a:r>
              <a:rPr lang="en-US" sz="2200" b="1" dirty="0">
                <a:solidFill>
                  <a:schemeClr val="tx1">
                    <a:lumMod val="85000"/>
                    <a:lumOff val="15000"/>
                  </a:schemeClr>
                </a:solidFill>
                <a:cs typeface="Arial" panose="020B0604020202020204" pitchFamily="34" charset="0"/>
              </a:rPr>
              <a:t>Increase</a:t>
            </a:r>
            <a:r>
              <a:rPr lang="en-US" sz="2200" dirty="0">
                <a:solidFill>
                  <a:schemeClr val="tx1">
                    <a:lumMod val="85000"/>
                    <a:lumOff val="15000"/>
                  </a:schemeClr>
                </a:solidFill>
                <a:cs typeface="Arial" panose="020B0604020202020204" pitchFamily="34" charset="0"/>
              </a:rPr>
              <a:t> </a:t>
            </a:r>
            <a:r>
              <a:rPr lang="en-US" sz="2200" b="1" dirty="0">
                <a:solidFill>
                  <a:schemeClr val="tx1">
                    <a:lumMod val="85000"/>
                    <a:lumOff val="15000"/>
                  </a:schemeClr>
                </a:solidFill>
                <a:cs typeface="Arial" panose="020B0604020202020204" pitchFamily="34" charset="0"/>
              </a:rPr>
              <a:t>productivity,</a:t>
            </a:r>
            <a:r>
              <a:rPr lang="en-US" sz="2200" dirty="0">
                <a:solidFill>
                  <a:schemeClr val="tx1">
                    <a:lumMod val="85000"/>
                    <a:lumOff val="15000"/>
                  </a:schemeClr>
                </a:solidFill>
                <a:cs typeface="Arial" panose="020B0604020202020204" pitchFamily="34" charset="0"/>
              </a:rPr>
              <a:t> </a:t>
            </a:r>
            <a:r>
              <a:rPr lang="en-US" sz="2200" b="1" dirty="0">
                <a:solidFill>
                  <a:schemeClr val="tx1">
                    <a:lumMod val="85000"/>
                    <a:lumOff val="15000"/>
                  </a:schemeClr>
                </a:solidFill>
                <a:cs typeface="Arial" panose="020B0604020202020204" pitchFamily="34" charset="0"/>
              </a:rPr>
              <a:t>Increase reusability </a:t>
            </a:r>
            <a:r>
              <a:rPr lang="en-US" sz="2200" dirty="0">
                <a:solidFill>
                  <a:schemeClr val="tx1">
                    <a:lumMod val="85000"/>
                    <a:lumOff val="15000"/>
                  </a:schemeClr>
                </a:solidFill>
                <a:cs typeface="Arial" panose="020B0604020202020204" pitchFamily="34" charset="0"/>
              </a:rPr>
              <a:t>of process flows and </a:t>
            </a:r>
            <a:r>
              <a:rPr lang="en-US" sz="2200" b="1" dirty="0">
                <a:solidFill>
                  <a:schemeClr val="tx1">
                    <a:lumMod val="85000"/>
                    <a:lumOff val="15000"/>
                  </a:schemeClr>
                </a:solidFill>
                <a:cs typeface="Arial" panose="020B0604020202020204" pitchFamily="34" charset="0"/>
              </a:rPr>
              <a:t>focus on</a:t>
            </a:r>
            <a:r>
              <a:rPr lang="en-US" sz="2200" dirty="0">
                <a:solidFill>
                  <a:schemeClr val="tx1">
                    <a:lumMod val="85000"/>
                    <a:lumOff val="15000"/>
                  </a:schemeClr>
                </a:solidFill>
                <a:cs typeface="Arial" panose="020B0604020202020204" pitchFamily="34" charset="0"/>
              </a:rPr>
              <a:t> continuous delivery of quality software products and services.</a:t>
            </a:r>
            <a:endParaRPr lang="en-IN" sz="2200" dirty="0">
              <a:solidFill>
                <a:schemeClr val="tx1">
                  <a:lumMod val="85000"/>
                  <a:lumOff val="15000"/>
                </a:schemeClr>
              </a:solidFill>
              <a:cs typeface="Arial" panose="020B0604020202020204" pitchFamily="34" charset="0"/>
            </a:endParaRPr>
          </a:p>
          <a:p>
            <a:pPr marL="919775" lvl="1" indent="-180000" eaLnBrk="1" hangingPunct="1">
              <a:spcBef>
                <a:spcPts val="0"/>
              </a:spcBef>
              <a:spcAft>
                <a:spcPts val="600"/>
              </a:spcAft>
              <a:buFont typeface="Arial" panose="020B0604020202020204" pitchFamily="34" charset="0"/>
              <a:buChar char="•"/>
              <a:defRPr/>
            </a:pPr>
            <a:r>
              <a:rPr lang="en-IN" sz="2200" dirty="0">
                <a:solidFill>
                  <a:schemeClr val="tx1">
                    <a:lumMod val="85000"/>
                    <a:lumOff val="15000"/>
                  </a:schemeClr>
                </a:solidFill>
                <a:cs typeface="Arial" panose="020B0604020202020204" pitchFamily="34" charset="0"/>
              </a:rPr>
              <a:t>It has in-built support to assign predefined test data to Static Variables. </a:t>
            </a:r>
          </a:p>
          <a:p>
            <a:pPr marL="919775" lvl="1" indent="-180000" eaLnBrk="1" hangingPunct="1">
              <a:spcBef>
                <a:spcPts val="0"/>
              </a:spcBef>
              <a:spcAft>
                <a:spcPts val="600"/>
              </a:spcAft>
              <a:buFont typeface="Arial" panose="020B0604020202020204" pitchFamily="34" charset="0"/>
              <a:buChar char="•"/>
              <a:defRPr/>
            </a:pPr>
            <a:r>
              <a:rPr lang="en-US" sz="2200" dirty="0">
                <a:solidFill>
                  <a:schemeClr val="tx1">
                    <a:lumMod val="85000"/>
                    <a:lumOff val="15000"/>
                  </a:schemeClr>
                </a:solidFill>
                <a:cs typeface="Arial" panose="020B0604020202020204" pitchFamily="34" charset="0"/>
              </a:rPr>
              <a:t>Its data partitioning capability </a:t>
            </a:r>
            <a:r>
              <a:rPr lang="en-IN" sz="2200" dirty="0">
                <a:solidFill>
                  <a:schemeClr val="tx1">
                    <a:lumMod val="85000"/>
                    <a:lumOff val="15000"/>
                  </a:schemeClr>
                </a:solidFill>
                <a:cs typeface="Arial" panose="020B0604020202020204" pitchFamily="34" charset="0"/>
              </a:rPr>
              <a:t>enables any static variable to be defined at </a:t>
            </a:r>
            <a:r>
              <a:rPr lang="en-IN" sz="2200" b="1" dirty="0">
                <a:solidFill>
                  <a:schemeClr val="tx1">
                    <a:lumMod val="85000"/>
                    <a:lumOff val="15000"/>
                  </a:schemeClr>
                </a:solidFill>
                <a:cs typeface="Arial" panose="020B0604020202020204" pitchFamily="34" charset="0"/>
              </a:rPr>
              <a:t>one or multiple levels</a:t>
            </a:r>
            <a:r>
              <a:rPr lang="en-IN" sz="2200" dirty="0">
                <a:solidFill>
                  <a:schemeClr val="tx1">
                    <a:lumMod val="85000"/>
                    <a:lumOff val="15000"/>
                  </a:schemeClr>
                </a:solidFill>
                <a:cs typeface="Arial" panose="020B0604020202020204" pitchFamily="34" charset="0"/>
              </a:rPr>
              <a:t> like </a:t>
            </a:r>
            <a:r>
              <a:rPr lang="en-IN" sz="2200" b="1" dirty="0">
                <a:solidFill>
                  <a:schemeClr val="tx1">
                    <a:lumMod val="85000"/>
                    <a:lumOff val="15000"/>
                  </a:schemeClr>
                </a:solidFill>
                <a:cs typeface="Arial" panose="020B0604020202020204" pitchFamily="34" charset="0"/>
              </a:rPr>
              <a:t>Test environment, Tester, Module, Test case, Business process workflow and Business component</a:t>
            </a:r>
            <a:r>
              <a:rPr lang="en-IN" sz="2200" dirty="0">
                <a:solidFill>
                  <a:schemeClr val="tx1">
                    <a:lumMod val="85000"/>
                    <a:lumOff val="15000"/>
                  </a:schemeClr>
                </a:solidFill>
                <a:cs typeface="Arial" panose="020B0604020202020204" pitchFamily="34" charset="0"/>
              </a:rPr>
              <a:t>. This reduces number of variables and increases reuse of same test case without any change in Business component.</a:t>
            </a:r>
          </a:p>
          <a:p>
            <a:pPr marL="919775" lvl="1" indent="-180000" eaLnBrk="1" hangingPunct="1">
              <a:spcBef>
                <a:spcPts val="0"/>
              </a:spcBef>
              <a:spcAft>
                <a:spcPts val="600"/>
              </a:spcAft>
              <a:buFont typeface="Arial" panose="020B0604020202020204" pitchFamily="34" charset="0"/>
              <a:buChar char="•"/>
              <a:defRPr/>
            </a:pPr>
            <a:r>
              <a:rPr lang="en-IN" sz="2200" dirty="0">
                <a:solidFill>
                  <a:schemeClr val="tx1">
                    <a:lumMod val="85000"/>
                    <a:lumOff val="15000"/>
                  </a:schemeClr>
                </a:solidFill>
                <a:cs typeface="Arial" panose="020B0604020202020204" pitchFamily="34" charset="0"/>
              </a:rPr>
              <a:t>Data parameterization of static variable can also be done directly through </a:t>
            </a:r>
            <a:r>
              <a:rPr lang="en-IN" sz="2200" b="1" dirty="0">
                <a:solidFill>
                  <a:schemeClr val="tx1">
                    <a:lumMod val="85000"/>
                    <a:lumOff val="15000"/>
                  </a:schemeClr>
                </a:solidFill>
                <a:cs typeface="Arial" panose="020B0604020202020204" pitchFamily="34" charset="0"/>
              </a:rPr>
              <a:t>external data sources</a:t>
            </a:r>
            <a:r>
              <a:rPr lang="en-IN" sz="2200" dirty="0">
                <a:solidFill>
                  <a:schemeClr val="tx1">
                    <a:lumMod val="85000"/>
                    <a:lumOff val="15000"/>
                  </a:schemeClr>
                </a:solidFill>
                <a:cs typeface="Arial" panose="020B0604020202020204" pitchFamily="34" charset="0"/>
              </a:rPr>
              <a:t> like DB, Filesystems etc. </a:t>
            </a:r>
          </a:p>
          <a:p>
            <a:pPr marL="919775" lvl="1" indent="-180000" eaLnBrk="1" hangingPunct="1">
              <a:spcBef>
                <a:spcPts val="0"/>
              </a:spcBef>
              <a:spcAft>
                <a:spcPts val="600"/>
              </a:spcAft>
              <a:buFont typeface="Arial" panose="020B0604020202020204" pitchFamily="34" charset="0"/>
              <a:buChar char="•"/>
              <a:defRPr/>
            </a:pPr>
            <a:r>
              <a:rPr lang="en-IN" sz="2200" dirty="0">
                <a:solidFill>
                  <a:schemeClr val="tx1">
                    <a:lumMod val="85000"/>
                    <a:lumOff val="15000"/>
                  </a:schemeClr>
                </a:solidFill>
                <a:cs typeface="Arial" panose="020B0604020202020204" pitchFamily="34" charset="0"/>
              </a:rPr>
              <a:t>Runtime values can be captured in </a:t>
            </a:r>
            <a:r>
              <a:rPr lang="en-IN" sz="2200" b="1" dirty="0">
                <a:solidFill>
                  <a:schemeClr val="tx1">
                    <a:lumMod val="85000"/>
                    <a:lumOff val="15000"/>
                  </a:schemeClr>
                </a:solidFill>
                <a:cs typeface="Arial" panose="020B0604020202020204" pitchFamily="34" charset="0"/>
              </a:rPr>
              <a:t>Dynamic variables</a:t>
            </a:r>
            <a:r>
              <a:rPr lang="en-IN" sz="2200" dirty="0">
                <a:solidFill>
                  <a:schemeClr val="tx1">
                    <a:lumMod val="85000"/>
                    <a:lumOff val="15000"/>
                  </a:schemeClr>
                </a:solidFill>
                <a:cs typeface="Arial" panose="020B0604020202020204" pitchFamily="34" charset="0"/>
              </a:rPr>
              <a:t> from </a:t>
            </a:r>
            <a:r>
              <a:rPr lang="en-IN" sz="2200" b="1" dirty="0">
                <a:solidFill>
                  <a:schemeClr val="tx1">
                    <a:lumMod val="85000"/>
                    <a:lumOff val="15000"/>
                  </a:schemeClr>
                </a:solidFill>
                <a:cs typeface="Arial" panose="020B0604020202020204" pitchFamily="34" charset="0"/>
              </a:rPr>
              <a:t>any source or application</a:t>
            </a:r>
            <a:r>
              <a:rPr lang="en-IN" sz="2200" dirty="0">
                <a:solidFill>
                  <a:schemeClr val="tx1">
                    <a:lumMod val="85000"/>
                    <a:lumOff val="15000"/>
                  </a:schemeClr>
                </a:solidFill>
                <a:cs typeface="Arial" panose="020B0604020202020204" pitchFamily="34" charset="0"/>
              </a:rPr>
              <a:t>. Same Dynamic variable can have different value on different machines.</a:t>
            </a:r>
          </a:p>
          <a:p>
            <a:pPr marL="919775" lvl="1" indent="-180000" eaLnBrk="1" hangingPunct="1">
              <a:spcBef>
                <a:spcPts val="0"/>
              </a:spcBef>
              <a:spcAft>
                <a:spcPts val="600"/>
              </a:spcAft>
              <a:buFont typeface="Arial" panose="020B0604020202020204" pitchFamily="34" charset="0"/>
              <a:buChar char="•"/>
              <a:defRPr/>
            </a:pPr>
            <a:r>
              <a:rPr lang="en-IN" sz="2200" dirty="0">
                <a:solidFill>
                  <a:schemeClr val="tx1">
                    <a:lumMod val="85000"/>
                    <a:lumOff val="15000"/>
                  </a:schemeClr>
                </a:solidFill>
                <a:cs typeface="Arial" panose="020B0604020202020204" pitchFamily="34" charset="0"/>
              </a:rPr>
              <a:t>It has </a:t>
            </a:r>
            <a:r>
              <a:rPr lang="en-IN" sz="2200" b="1" dirty="0">
                <a:solidFill>
                  <a:schemeClr val="tx1">
                    <a:lumMod val="85000"/>
                    <a:lumOff val="15000"/>
                  </a:schemeClr>
                </a:solidFill>
                <a:cs typeface="Arial" panose="020B0604020202020204" pitchFamily="34" charset="0"/>
              </a:rPr>
              <a:t>Auto Test data generation</a:t>
            </a:r>
            <a:r>
              <a:rPr lang="en-IN" sz="2200" dirty="0">
                <a:solidFill>
                  <a:schemeClr val="tx1">
                    <a:lumMod val="85000"/>
                    <a:lumOff val="15000"/>
                  </a:schemeClr>
                </a:solidFill>
                <a:cs typeface="Arial" panose="020B0604020202020204" pitchFamily="34" charset="0"/>
              </a:rPr>
              <a:t> capability to create multiset of unique data before execution or at runtime.</a:t>
            </a:r>
          </a:p>
          <a:p>
            <a:pPr marL="919775" lvl="1" indent="-180000" eaLnBrk="1" hangingPunct="1">
              <a:spcBef>
                <a:spcPts val="0"/>
              </a:spcBef>
              <a:spcAft>
                <a:spcPts val="600"/>
              </a:spcAft>
              <a:buFont typeface="Arial" panose="020B0604020202020204" pitchFamily="34" charset="0"/>
              <a:buChar char="•"/>
              <a:defRPr/>
            </a:pPr>
            <a:r>
              <a:rPr lang="en-US" sz="2200" dirty="0">
                <a:solidFill>
                  <a:schemeClr val="tx1">
                    <a:lumMod val="85000"/>
                    <a:lumOff val="15000"/>
                  </a:schemeClr>
                </a:solidFill>
                <a:cs typeface="Arial" panose="020B0604020202020204" pitchFamily="34" charset="0"/>
              </a:rPr>
              <a:t>With TestMagic one can </a:t>
            </a:r>
            <a:r>
              <a:rPr lang="en-US" sz="2200" b="1" dirty="0">
                <a:solidFill>
                  <a:schemeClr val="tx1">
                    <a:lumMod val="85000"/>
                    <a:lumOff val="15000"/>
                  </a:schemeClr>
                </a:solidFill>
                <a:cs typeface="Arial" panose="020B0604020202020204" pitchFamily="34" charset="0"/>
              </a:rPr>
              <a:t>refresh test data</a:t>
            </a:r>
            <a:r>
              <a:rPr lang="en-US" sz="2200" dirty="0">
                <a:solidFill>
                  <a:schemeClr val="tx1">
                    <a:lumMod val="85000"/>
                    <a:lumOff val="15000"/>
                  </a:schemeClr>
                </a:solidFill>
                <a:cs typeface="Arial" panose="020B0604020202020204" pitchFamily="34" charset="0"/>
              </a:rPr>
              <a:t> as needed, including periodic updates with new extracts to accurately cover customer data.</a:t>
            </a:r>
            <a:endParaRPr lang="en-IN" sz="2200" dirty="0">
              <a:solidFill>
                <a:schemeClr val="tx1">
                  <a:lumMod val="85000"/>
                  <a:lumOff val="15000"/>
                </a:schemeClr>
              </a:solidFill>
              <a:cs typeface="Arial" panose="020B0604020202020204" pitchFamily="34" charset="0"/>
            </a:endParaRPr>
          </a:p>
        </p:txBody>
      </p:sp>
    </p:spTree>
    <p:extLst>
      <p:ext uri="{BB962C8B-B14F-4D97-AF65-F5344CB8AC3E}">
        <p14:creationId xmlns:p14="http://schemas.microsoft.com/office/powerpoint/2010/main" val="220098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17"/>
          <p:cNvSpPr>
            <a:spLocks noGrp="1"/>
          </p:cNvSpPr>
          <p:nvPr>
            <p:ph type="title"/>
          </p:nvPr>
        </p:nvSpPr>
        <p:spPr>
          <a:xfrm>
            <a:off x="685800" y="639763"/>
            <a:ext cx="13258800" cy="503237"/>
          </a:xfrm>
        </p:spPr>
        <p:txBody>
          <a:bodyPr>
            <a:noAutofit/>
          </a:bodyPr>
          <a:lstStyle/>
          <a:p>
            <a:r>
              <a:rPr lang="en-IN" sz="4000" dirty="0"/>
              <a:t>TestMagic</a:t>
            </a:r>
            <a:r>
              <a:rPr lang="en-IN" sz="4000" baseline="30000" dirty="0"/>
              <a:t>TM</a:t>
            </a:r>
            <a:r>
              <a:rPr lang="en-IN" sz="4000" dirty="0"/>
              <a:t> – Test Data Management Capability</a:t>
            </a:r>
            <a:br>
              <a:rPr lang="en-IN" sz="4000" dirty="0"/>
            </a:br>
            <a:endParaRPr lang="en-US" altLang="en-US" sz="4000" dirty="0"/>
          </a:p>
        </p:txBody>
      </p:sp>
      <p:sp>
        <p:nvSpPr>
          <p:cNvPr id="171" name="TextBox 3">
            <a:extLst>
              <a:ext uri="{FF2B5EF4-FFF2-40B4-BE49-F238E27FC236}">
                <a16:creationId xmlns:a16="http://schemas.microsoft.com/office/drawing/2014/main" id="{2F8C21D2-F8CD-426D-8D7E-A95BF0064DD8}"/>
              </a:ext>
            </a:extLst>
          </p:cNvPr>
          <p:cNvSpPr txBox="1"/>
          <p:nvPr/>
        </p:nvSpPr>
        <p:spPr>
          <a:xfrm>
            <a:off x="685800" y="1575643"/>
            <a:ext cx="13258800" cy="5186035"/>
          </a:xfrm>
          <a:prstGeom prst="rect">
            <a:avLst/>
          </a:prstGeom>
          <a:noFill/>
        </p:spPr>
        <p:txBody>
          <a:bodyPr wrap="square" rtlCol="0">
            <a:spAutoFit/>
          </a:bodyPr>
          <a:lstStyle>
            <a:defPPr>
              <a:defRPr lang="en-GB"/>
            </a:defPPr>
            <a:lvl1pPr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1pPr>
            <a:lvl2pPr marL="739775" indent="-282575"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2pPr>
            <a:lvl3pPr marL="11430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3pPr>
            <a:lvl4pPr marL="16002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4pPr>
            <a:lvl5pPr marL="20574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5pPr>
            <a:lvl6pPr marL="2286000" algn="l" defTabSz="914400" rtl="0" eaLnBrk="1" latinLnBrk="0" hangingPunct="1">
              <a:defRPr kern="1200">
                <a:solidFill>
                  <a:schemeClr val="bg1"/>
                </a:solidFill>
                <a:latin typeface="Arial" pitchFamily="34" charset="0"/>
                <a:ea typeface="+mn-ea"/>
                <a:cs typeface="Lucida Sans Unicode" pitchFamily="34" charset="0"/>
              </a:defRPr>
            </a:lvl6pPr>
            <a:lvl7pPr marL="2743200" algn="l" defTabSz="914400" rtl="0" eaLnBrk="1" latinLnBrk="0" hangingPunct="1">
              <a:defRPr kern="1200">
                <a:solidFill>
                  <a:schemeClr val="bg1"/>
                </a:solidFill>
                <a:latin typeface="Arial" pitchFamily="34" charset="0"/>
                <a:ea typeface="+mn-ea"/>
                <a:cs typeface="Lucida Sans Unicode" pitchFamily="34" charset="0"/>
              </a:defRPr>
            </a:lvl7pPr>
            <a:lvl8pPr marL="3200400" algn="l" defTabSz="914400" rtl="0" eaLnBrk="1" latinLnBrk="0" hangingPunct="1">
              <a:defRPr kern="1200">
                <a:solidFill>
                  <a:schemeClr val="bg1"/>
                </a:solidFill>
                <a:latin typeface="Arial" pitchFamily="34" charset="0"/>
                <a:ea typeface="+mn-ea"/>
                <a:cs typeface="Lucida Sans Unicode" pitchFamily="34" charset="0"/>
              </a:defRPr>
            </a:lvl8pPr>
            <a:lvl9pPr marL="3657600" algn="l" defTabSz="914400" rtl="0" eaLnBrk="1" latinLnBrk="0" hangingPunct="1">
              <a:defRPr kern="1200">
                <a:solidFill>
                  <a:schemeClr val="bg1"/>
                </a:solidFill>
                <a:latin typeface="Arial" pitchFamily="34" charset="0"/>
                <a:ea typeface="+mn-ea"/>
                <a:cs typeface="Lucida Sans Unicode" pitchFamily="34" charset="0"/>
              </a:defRPr>
            </a:lvl9pPr>
          </a:lstStyle>
          <a:p>
            <a:pPr marL="919775" lvl="1" indent="-180000" eaLnBrk="1" hangingPunct="1">
              <a:spcBef>
                <a:spcPts val="0"/>
              </a:spcBef>
              <a:spcAft>
                <a:spcPts val="600"/>
              </a:spcAft>
              <a:buFont typeface="Arial" panose="020B0604020202020204" pitchFamily="34" charset="0"/>
              <a:buChar char="•"/>
              <a:defRPr/>
            </a:pPr>
            <a:r>
              <a:rPr lang="en-IN" sz="2200" dirty="0">
                <a:solidFill>
                  <a:schemeClr val="tx1">
                    <a:lumMod val="85000"/>
                    <a:lumOff val="15000"/>
                  </a:schemeClr>
                </a:solidFill>
                <a:cs typeface="Arial" panose="020B0604020202020204" pitchFamily="34" charset="0"/>
              </a:rPr>
              <a:t>Environment specific test data allocation/reallocations can be done.</a:t>
            </a:r>
          </a:p>
          <a:p>
            <a:pPr marL="919775" lvl="1" indent="-180000" eaLnBrk="1" hangingPunct="1">
              <a:spcBef>
                <a:spcPts val="0"/>
              </a:spcBef>
              <a:spcAft>
                <a:spcPts val="600"/>
              </a:spcAft>
              <a:buFont typeface="Arial" panose="020B0604020202020204" pitchFamily="34" charset="0"/>
              <a:buChar char="•"/>
              <a:defRPr/>
            </a:pPr>
            <a:r>
              <a:rPr lang="en-US" sz="2200" b="1" dirty="0">
                <a:solidFill>
                  <a:schemeClr val="tx1">
                    <a:lumMod val="85000"/>
                    <a:lumOff val="15000"/>
                  </a:schemeClr>
                </a:solidFill>
                <a:cs typeface="Arial" panose="020B0604020202020204" pitchFamily="34" charset="0"/>
              </a:rPr>
              <a:t>Unused data/partitions</a:t>
            </a:r>
            <a:r>
              <a:rPr lang="en-US" sz="2200" dirty="0">
                <a:solidFill>
                  <a:schemeClr val="tx1">
                    <a:lumMod val="85000"/>
                    <a:lumOff val="15000"/>
                  </a:schemeClr>
                </a:solidFill>
                <a:cs typeface="Arial" panose="020B0604020202020204" pitchFamily="34" charset="0"/>
              </a:rPr>
              <a:t> can be made available for other relevant projects using TestMagic.</a:t>
            </a:r>
            <a:endParaRPr lang="en-IN" sz="2200" dirty="0">
              <a:solidFill>
                <a:schemeClr val="tx1">
                  <a:lumMod val="85000"/>
                  <a:lumOff val="15000"/>
                </a:schemeClr>
              </a:solidFill>
              <a:cs typeface="Arial" panose="020B0604020202020204" pitchFamily="34" charset="0"/>
            </a:endParaRPr>
          </a:p>
          <a:p>
            <a:pPr marL="919775" lvl="1" indent="-180000" eaLnBrk="1" hangingPunct="1">
              <a:spcBef>
                <a:spcPts val="0"/>
              </a:spcBef>
              <a:spcAft>
                <a:spcPts val="600"/>
              </a:spcAft>
              <a:buFont typeface="Arial" panose="020B0604020202020204" pitchFamily="34" charset="0"/>
              <a:buChar char="•"/>
              <a:defRPr/>
            </a:pPr>
            <a:r>
              <a:rPr lang="en-IN" sz="2200" dirty="0">
                <a:solidFill>
                  <a:schemeClr val="tx1">
                    <a:lumMod val="85000"/>
                    <a:lumOff val="15000"/>
                  </a:schemeClr>
                </a:solidFill>
                <a:cs typeface="Arial" panose="020B0604020202020204" pitchFamily="34" charset="0"/>
              </a:rPr>
              <a:t>Using TestMagic </a:t>
            </a:r>
            <a:r>
              <a:rPr lang="en-IN" sz="2200" b="1" dirty="0">
                <a:solidFill>
                  <a:schemeClr val="tx1">
                    <a:lumMod val="85000"/>
                    <a:lumOff val="15000"/>
                  </a:schemeClr>
                </a:solidFill>
                <a:cs typeface="Arial" panose="020B0604020202020204" pitchFamily="34" charset="0"/>
              </a:rPr>
              <a:t>Cleansing/Flushing/Reallocation/Allocation</a:t>
            </a:r>
            <a:r>
              <a:rPr lang="en-IN" sz="2200" dirty="0">
                <a:solidFill>
                  <a:schemeClr val="tx1">
                    <a:lumMod val="85000"/>
                    <a:lumOff val="15000"/>
                  </a:schemeClr>
                </a:solidFill>
                <a:cs typeface="Arial" panose="020B0604020202020204" pitchFamily="34" charset="0"/>
              </a:rPr>
              <a:t> of test data during environment initialization and wiping can be done very easily.</a:t>
            </a:r>
          </a:p>
          <a:p>
            <a:pPr marL="919775" lvl="1" indent="-180000" eaLnBrk="1" hangingPunct="1">
              <a:spcBef>
                <a:spcPts val="0"/>
              </a:spcBef>
              <a:spcAft>
                <a:spcPts val="600"/>
              </a:spcAft>
              <a:buFont typeface="Arial" panose="020B0604020202020204" pitchFamily="34" charset="0"/>
              <a:buChar char="•"/>
              <a:defRPr/>
            </a:pPr>
            <a:r>
              <a:rPr lang="en-IN" sz="2200" dirty="0">
                <a:solidFill>
                  <a:schemeClr val="tx1">
                    <a:lumMod val="85000"/>
                    <a:lumOff val="15000"/>
                  </a:schemeClr>
                </a:solidFill>
                <a:cs typeface="Arial" panose="020B0604020202020204" pitchFamily="34" charset="0"/>
              </a:rPr>
              <a:t>Taking </a:t>
            </a:r>
            <a:r>
              <a:rPr lang="en-IN" sz="2200" b="1" dirty="0">
                <a:solidFill>
                  <a:schemeClr val="tx1">
                    <a:lumMod val="85000"/>
                    <a:lumOff val="15000"/>
                  </a:schemeClr>
                </a:solidFill>
                <a:cs typeface="Arial" panose="020B0604020202020204" pitchFamily="34" charset="0"/>
              </a:rPr>
              <a:t>production snapshot</a:t>
            </a:r>
            <a:r>
              <a:rPr lang="en-IN" sz="2200" dirty="0">
                <a:solidFill>
                  <a:schemeClr val="tx1">
                    <a:lumMod val="85000"/>
                    <a:lumOff val="15000"/>
                  </a:schemeClr>
                </a:solidFill>
                <a:cs typeface="Arial" panose="020B0604020202020204" pitchFamily="34" charset="0"/>
              </a:rPr>
              <a:t> of test data and loading in test environments with proper </a:t>
            </a:r>
            <a:r>
              <a:rPr lang="en-IN" sz="2200" b="1" dirty="0">
                <a:solidFill>
                  <a:schemeClr val="tx1">
                    <a:lumMod val="85000"/>
                    <a:lumOff val="15000"/>
                  </a:schemeClr>
                </a:solidFill>
                <a:cs typeface="Arial" panose="020B0604020202020204" pitchFamily="34" charset="0"/>
              </a:rPr>
              <a:t>Masking</a:t>
            </a:r>
            <a:r>
              <a:rPr lang="en-IN" sz="2200" dirty="0">
                <a:solidFill>
                  <a:schemeClr val="tx1">
                    <a:lumMod val="85000"/>
                    <a:lumOff val="15000"/>
                  </a:schemeClr>
                </a:solidFill>
                <a:cs typeface="Arial" panose="020B0604020202020204" pitchFamily="34" charset="0"/>
              </a:rPr>
              <a:t> of test data and using the test data during test execution with proper </a:t>
            </a:r>
            <a:r>
              <a:rPr lang="en-IN" sz="2200" b="1" dirty="0">
                <a:solidFill>
                  <a:schemeClr val="tx1">
                    <a:lumMod val="85000"/>
                    <a:lumOff val="15000"/>
                  </a:schemeClr>
                </a:solidFill>
                <a:cs typeface="Arial" panose="020B0604020202020204" pitchFamily="34" charset="0"/>
              </a:rPr>
              <a:t>Unmasking</a:t>
            </a:r>
            <a:r>
              <a:rPr lang="en-IN" sz="2200" dirty="0">
                <a:solidFill>
                  <a:schemeClr val="tx1">
                    <a:lumMod val="85000"/>
                    <a:lumOff val="15000"/>
                  </a:schemeClr>
                </a:solidFill>
                <a:cs typeface="Arial" panose="020B0604020202020204" pitchFamily="34" charset="0"/>
              </a:rPr>
              <a:t>.</a:t>
            </a:r>
          </a:p>
          <a:p>
            <a:pPr marL="919775" lvl="1" indent="-180000" eaLnBrk="1" hangingPunct="1">
              <a:spcBef>
                <a:spcPts val="0"/>
              </a:spcBef>
              <a:spcAft>
                <a:spcPts val="600"/>
              </a:spcAft>
              <a:buFont typeface="Arial" panose="020B0604020202020204" pitchFamily="34" charset="0"/>
              <a:buChar char="•"/>
              <a:defRPr/>
            </a:pPr>
            <a:r>
              <a:rPr lang="en-IN" sz="2200" dirty="0">
                <a:solidFill>
                  <a:schemeClr val="tx1">
                    <a:lumMod val="85000"/>
                    <a:lumOff val="15000"/>
                  </a:schemeClr>
                </a:solidFill>
                <a:cs typeface="Arial" panose="020B0604020202020204" pitchFamily="34" charset="0"/>
              </a:rPr>
              <a:t>Unique </a:t>
            </a:r>
            <a:r>
              <a:rPr lang="en-IN" sz="2200" b="1" dirty="0">
                <a:solidFill>
                  <a:schemeClr val="tx1">
                    <a:lumMod val="85000"/>
                    <a:lumOff val="15000"/>
                  </a:schemeClr>
                </a:solidFill>
                <a:cs typeface="Arial" panose="020B0604020202020204" pitchFamily="34" charset="0"/>
              </a:rPr>
              <a:t>Masking/Unmasking</a:t>
            </a:r>
            <a:r>
              <a:rPr lang="en-IN" sz="2200" dirty="0">
                <a:solidFill>
                  <a:schemeClr val="tx1">
                    <a:lumMod val="85000"/>
                    <a:lumOff val="15000"/>
                  </a:schemeClr>
                </a:solidFill>
                <a:cs typeface="Arial" panose="020B0604020202020204" pitchFamily="34" charset="0"/>
              </a:rPr>
              <a:t> pattern for every projects/subprojects is possible with TestMagic.</a:t>
            </a:r>
          </a:p>
          <a:p>
            <a:pPr marL="919775" lvl="1" indent="-180000" eaLnBrk="1" hangingPunct="1">
              <a:spcBef>
                <a:spcPts val="0"/>
              </a:spcBef>
              <a:spcAft>
                <a:spcPts val="600"/>
              </a:spcAft>
              <a:buFont typeface="Arial" panose="020B0604020202020204" pitchFamily="34" charset="0"/>
              <a:buChar char="•"/>
              <a:defRPr/>
            </a:pPr>
            <a:r>
              <a:rPr lang="en-IN" sz="2200" dirty="0">
                <a:solidFill>
                  <a:schemeClr val="tx1">
                    <a:lumMod val="85000"/>
                    <a:lumOff val="15000"/>
                  </a:schemeClr>
                </a:solidFill>
                <a:cs typeface="Arial" panose="020B0604020202020204" pitchFamily="34" charset="0"/>
              </a:rPr>
              <a:t>TestMagic can maintain </a:t>
            </a:r>
            <a:r>
              <a:rPr lang="en-IN" sz="2200" b="1" dirty="0">
                <a:solidFill>
                  <a:schemeClr val="tx1">
                    <a:lumMod val="85000"/>
                    <a:lumOff val="15000"/>
                  </a:schemeClr>
                </a:solidFill>
                <a:cs typeface="Arial" panose="020B0604020202020204" pitchFamily="34" charset="0"/>
              </a:rPr>
              <a:t>traceability of test data allocation</a:t>
            </a:r>
            <a:r>
              <a:rPr lang="en-IN" sz="2200" dirty="0">
                <a:solidFill>
                  <a:schemeClr val="tx1">
                    <a:lumMod val="85000"/>
                    <a:lumOff val="15000"/>
                  </a:schemeClr>
                </a:solidFill>
                <a:cs typeface="Arial" panose="020B0604020202020204" pitchFamily="34" charset="0"/>
              </a:rPr>
              <a:t> hence </a:t>
            </a:r>
            <a:r>
              <a:rPr lang="en-US" sz="2200" dirty="0">
                <a:solidFill>
                  <a:schemeClr val="tx1">
                    <a:lumMod val="85000"/>
                    <a:lumOff val="15000"/>
                  </a:schemeClr>
                </a:solidFill>
                <a:cs typeface="Arial" panose="020B0604020202020204" pitchFamily="34" charset="0"/>
              </a:rPr>
              <a:t>maintain records of data distribution.</a:t>
            </a:r>
          </a:p>
          <a:p>
            <a:pPr marL="919775" lvl="1" indent="-180000" eaLnBrk="1" hangingPunct="1">
              <a:spcBef>
                <a:spcPts val="0"/>
              </a:spcBef>
              <a:spcAft>
                <a:spcPts val="600"/>
              </a:spcAft>
              <a:buFont typeface="Arial" panose="020B0604020202020204" pitchFamily="34" charset="0"/>
              <a:buChar char="•"/>
              <a:defRPr/>
            </a:pPr>
            <a:r>
              <a:rPr lang="en-US" sz="2200" dirty="0">
                <a:solidFill>
                  <a:schemeClr val="tx1">
                    <a:lumMod val="85000"/>
                    <a:lumOff val="15000"/>
                  </a:schemeClr>
                </a:solidFill>
                <a:cs typeface="Arial" panose="020B0604020202020204" pitchFamily="34" charset="0"/>
              </a:rPr>
              <a:t>Regular scheduled maintenance is possible with </a:t>
            </a:r>
            <a:r>
              <a:rPr lang="en-US" sz="2200" dirty="0" err="1">
                <a:solidFill>
                  <a:schemeClr val="tx1">
                    <a:lumMod val="85000"/>
                    <a:lumOff val="15000"/>
                  </a:schemeClr>
                </a:solidFill>
                <a:cs typeface="Arial" panose="020B0604020202020204" pitchFamily="34" charset="0"/>
              </a:rPr>
              <a:t>TestMagic</a:t>
            </a:r>
            <a:r>
              <a:rPr lang="en-US" sz="2200" dirty="0">
                <a:solidFill>
                  <a:schemeClr val="tx1">
                    <a:lumMod val="85000"/>
                    <a:lumOff val="15000"/>
                  </a:schemeClr>
                </a:solidFill>
                <a:cs typeface="Arial" panose="020B0604020202020204" pitchFamily="34" charset="0"/>
              </a:rPr>
              <a:t>.</a:t>
            </a:r>
          </a:p>
          <a:p>
            <a:pPr marL="919775" lvl="1" indent="-180000" eaLnBrk="1" hangingPunct="1">
              <a:spcBef>
                <a:spcPts val="0"/>
              </a:spcBef>
              <a:spcAft>
                <a:spcPts val="600"/>
              </a:spcAft>
              <a:buFont typeface="Arial" panose="020B0604020202020204" pitchFamily="34" charset="0"/>
              <a:buChar char="•"/>
              <a:defRPr/>
            </a:pPr>
            <a:r>
              <a:rPr lang="en-US" sz="2200" dirty="0">
                <a:solidFill>
                  <a:schemeClr val="tx1">
                    <a:lumMod val="85000"/>
                    <a:lumOff val="15000"/>
                  </a:schemeClr>
                </a:solidFill>
                <a:cs typeface="Arial" panose="020B0604020202020204" pitchFamily="34" charset="0"/>
              </a:rPr>
              <a:t>Automation can be used to expedite processes and lower resource cost, including: </a:t>
            </a:r>
          </a:p>
          <a:p>
            <a:pPr lvl="2" indent="0" eaLnBrk="1" hangingPunct="1">
              <a:spcBef>
                <a:spcPts val="0"/>
              </a:spcBef>
              <a:spcAft>
                <a:spcPts val="600"/>
              </a:spcAft>
              <a:defRPr/>
            </a:pPr>
            <a:r>
              <a:rPr lang="en-US" sz="2200" dirty="0">
                <a:solidFill>
                  <a:schemeClr val="tx1">
                    <a:lumMod val="85000"/>
                    <a:lumOff val="15000"/>
                  </a:schemeClr>
                </a:solidFill>
                <a:cs typeface="Arial" panose="020B0604020202020204" pitchFamily="34" charset="0"/>
              </a:rPr>
              <a:t>  - Masking/De-identification of sensitive information.</a:t>
            </a:r>
          </a:p>
          <a:p>
            <a:pPr lvl="2" indent="0" eaLnBrk="1" hangingPunct="1">
              <a:spcBef>
                <a:spcPts val="0"/>
              </a:spcBef>
              <a:spcAft>
                <a:spcPts val="600"/>
              </a:spcAft>
              <a:defRPr/>
            </a:pPr>
            <a:r>
              <a:rPr lang="en-US" sz="2200" dirty="0">
                <a:solidFill>
                  <a:schemeClr val="tx1">
                    <a:lumMod val="85000"/>
                    <a:lumOff val="15000"/>
                  </a:schemeClr>
                </a:solidFill>
                <a:cs typeface="Arial" panose="020B0604020202020204" pitchFamily="34" charset="0"/>
              </a:rPr>
              <a:t>  - Comparisons between baseline and successive test runs.</a:t>
            </a:r>
            <a:endParaRPr lang="en-IN" sz="2200" dirty="0">
              <a:solidFill>
                <a:schemeClr val="tx1">
                  <a:lumMod val="85000"/>
                  <a:lumOff val="15000"/>
                </a:schemeClr>
              </a:solidFill>
              <a:cs typeface="Arial" panose="020B0604020202020204" pitchFamily="34" charset="0"/>
            </a:endParaRPr>
          </a:p>
        </p:txBody>
      </p:sp>
    </p:spTree>
    <p:extLst>
      <p:ext uri="{BB962C8B-B14F-4D97-AF65-F5344CB8AC3E}">
        <p14:creationId xmlns:p14="http://schemas.microsoft.com/office/powerpoint/2010/main" val="384702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17"/>
          <p:cNvSpPr>
            <a:spLocks noGrp="1"/>
          </p:cNvSpPr>
          <p:nvPr>
            <p:ph type="title"/>
          </p:nvPr>
        </p:nvSpPr>
        <p:spPr>
          <a:xfrm>
            <a:off x="685800" y="639763"/>
            <a:ext cx="13258800" cy="503237"/>
          </a:xfrm>
        </p:spPr>
        <p:txBody>
          <a:bodyPr>
            <a:noAutofit/>
          </a:bodyPr>
          <a:lstStyle/>
          <a:p>
            <a:r>
              <a:rPr lang="en-IN" sz="4000" dirty="0"/>
              <a:t>TestMagic</a:t>
            </a:r>
            <a:r>
              <a:rPr lang="en-IN" sz="4000" baseline="30000" dirty="0"/>
              <a:t>TM</a:t>
            </a:r>
            <a:r>
              <a:rPr lang="en-IN" sz="4000" dirty="0"/>
              <a:t> 6.x – Mobile Testing Capability</a:t>
            </a:r>
            <a:br>
              <a:rPr lang="en-IN" sz="4000" dirty="0"/>
            </a:br>
            <a:endParaRPr lang="en-US" altLang="en-US" sz="4000" dirty="0"/>
          </a:p>
        </p:txBody>
      </p:sp>
      <p:sp>
        <p:nvSpPr>
          <p:cNvPr id="46" name="TextBox 45"/>
          <p:cNvSpPr txBox="1"/>
          <p:nvPr/>
        </p:nvSpPr>
        <p:spPr>
          <a:xfrm>
            <a:off x="10543264" y="4686897"/>
            <a:ext cx="1874520" cy="2617093"/>
          </a:xfrm>
          <a:prstGeom prst="rect">
            <a:avLst/>
          </a:prstGeom>
          <a:solidFill>
            <a:schemeClr val="bg1"/>
          </a:solidFill>
        </p:spPr>
        <p:txBody>
          <a:bodyPr wrap="square" rtlCol="0">
            <a:noAutofit/>
          </a:bodyPr>
          <a:lstStyle/>
          <a:p>
            <a:endParaRPr lang="en-US" sz="1400" dirty="0"/>
          </a:p>
        </p:txBody>
      </p:sp>
      <p:sp>
        <p:nvSpPr>
          <p:cNvPr id="171" name="TextBox 3">
            <a:extLst>
              <a:ext uri="{FF2B5EF4-FFF2-40B4-BE49-F238E27FC236}">
                <a16:creationId xmlns:a16="http://schemas.microsoft.com/office/drawing/2014/main" id="{2F8C21D2-F8CD-426D-8D7E-A95BF0064DD8}"/>
              </a:ext>
            </a:extLst>
          </p:cNvPr>
          <p:cNvSpPr txBox="1"/>
          <p:nvPr/>
        </p:nvSpPr>
        <p:spPr>
          <a:xfrm>
            <a:off x="685800" y="1575643"/>
            <a:ext cx="13258800" cy="5801588"/>
          </a:xfrm>
          <a:prstGeom prst="rect">
            <a:avLst/>
          </a:prstGeom>
          <a:noFill/>
        </p:spPr>
        <p:txBody>
          <a:bodyPr wrap="square" rtlCol="0">
            <a:spAutoFit/>
          </a:bodyPr>
          <a:lstStyle>
            <a:defPPr>
              <a:defRPr lang="en-GB"/>
            </a:defPPr>
            <a:lvl1pPr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1pPr>
            <a:lvl2pPr marL="739775" indent="-282575"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2pPr>
            <a:lvl3pPr marL="11430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3pPr>
            <a:lvl4pPr marL="16002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4pPr>
            <a:lvl5pPr marL="20574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5pPr>
            <a:lvl6pPr marL="2286000" algn="l" defTabSz="914400" rtl="0" eaLnBrk="1" latinLnBrk="0" hangingPunct="1">
              <a:defRPr kern="1200">
                <a:solidFill>
                  <a:schemeClr val="bg1"/>
                </a:solidFill>
                <a:latin typeface="Arial" pitchFamily="34" charset="0"/>
                <a:ea typeface="+mn-ea"/>
                <a:cs typeface="Lucida Sans Unicode" pitchFamily="34" charset="0"/>
              </a:defRPr>
            </a:lvl6pPr>
            <a:lvl7pPr marL="2743200" algn="l" defTabSz="914400" rtl="0" eaLnBrk="1" latinLnBrk="0" hangingPunct="1">
              <a:defRPr kern="1200">
                <a:solidFill>
                  <a:schemeClr val="bg1"/>
                </a:solidFill>
                <a:latin typeface="Arial" pitchFamily="34" charset="0"/>
                <a:ea typeface="+mn-ea"/>
                <a:cs typeface="Lucida Sans Unicode" pitchFamily="34" charset="0"/>
              </a:defRPr>
            </a:lvl7pPr>
            <a:lvl8pPr marL="3200400" algn="l" defTabSz="914400" rtl="0" eaLnBrk="1" latinLnBrk="0" hangingPunct="1">
              <a:defRPr kern="1200">
                <a:solidFill>
                  <a:schemeClr val="bg1"/>
                </a:solidFill>
                <a:latin typeface="Arial" pitchFamily="34" charset="0"/>
                <a:ea typeface="+mn-ea"/>
                <a:cs typeface="Lucida Sans Unicode" pitchFamily="34" charset="0"/>
              </a:defRPr>
            </a:lvl8pPr>
            <a:lvl9pPr marL="3657600" algn="l" defTabSz="914400" rtl="0" eaLnBrk="1" latinLnBrk="0" hangingPunct="1">
              <a:defRPr kern="1200">
                <a:solidFill>
                  <a:schemeClr val="bg1"/>
                </a:solidFill>
                <a:latin typeface="Arial" pitchFamily="34" charset="0"/>
                <a:ea typeface="+mn-ea"/>
                <a:cs typeface="Lucida Sans Unicode" pitchFamily="34" charset="0"/>
              </a:defRPr>
            </a:lvl9pPr>
          </a:lstStyle>
          <a:p>
            <a:pPr marL="180000" indent="-180000" eaLnBrk="1" hangingPunct="1">
              <a:spcBef>
                <a:spcPts val="600"/>
              </a:spcBef>
              <a:buFont typeface="Arial" panose="020B0604020202020204" pitchFamily="34" charset="0"/>
              <a:buChar char="•"/>
              <a:defRPr/>
            </a:pPr>
            <a:r>
              <a:rPr lang="en-IN" sz="2800" dirty="0">
                <a:solidFill>
                  <a:schemeClr val="tx1">
                    <a:lumMod val="85000"/>
                    <a:lumOff val="15000"/>
                  </a:schemeClr>
                </a:solidFill>
                <a:cs typeface="Arial" panose="020B0604020202020204" pitchFamily="34" charset="0"/>
              </a:rPr>
              <a:t>Robust and extensible solution which supports test automation on diverse sets of native, web and hybrid applications across different platforms (android, iOS)</a:t>
            </a:r>
          </a:p>
          <a:p>
            <a:pPr marL="180000" indent="-180000" eaLnBrk="1" hangingPunct="1">
              <a:spcBef>
                <a:spcPts val="600"/>
              </a:spcBef>
              <a:buFont typeface="Arial" panose="020B0604020202020204" pitchFamily="34" charset="0"/>
              <a:buChar char="•"/>
              <a:defRPr/>
            </a:pPr>
            <a:r>
              <a:rPr lang="en-IN" sz="2800" dirty="0">
                <a:solidFill>
                  <a:schemeClr val="tx1">
                    <a:lumMod val="85000"/>
                    <a:lumOff val="15000"/>
                  </a:schemeClr>
                </a:solidFill>
                <a:cs typeface="Arial" panose="020B0604020202020204" pitchFamily="34" charset="0"/>
              </a:rPr>
              <a:t>Single test automation for both iOS and android (device / tablet / native / hybrid).</a:t>
            </a:r>
          </a:p>
          <a:p>
            <a:pPr marL="180000" indent="-180000" eaLnBrk="1" hangingPunct="1">
              <a:spcBef>
                <a:spcPts val="600"/>
              </a:spcBef>
              <a:buFont typeface="Arial" panose="020B0604020202020204" pitchFamily="34" charset="0"/>
              <a:buChar char="•"/>
              <a:defRPr/>
            </a:pPr>
            <a:r>
              <a:rPr lang="en-IN" sz="2800" dirty="0">
                <a:solidFill>
                  <a:schemeClr val="tx1">
                    <a:lumMod val="85000"/>
                    <a:lumOff val="15000"/>
                  </a:schemeClr>
                </a:solidFill>
                <a:cs typeface="Arial" panose="020B0604020202020204" pitchFamily="34" charset="0"/>
              </a:rPr>
              <a:t>Supports seamless integration with backend systems - supply chain, ERP, billing systems etc.</a:t>
            </a:r>
          </a:p>
          <a:p>
            <a:pPr marL="180000" indent="-180000" eaLnBrk="1" hangingPunct="1">
              <a:spcBef>
                <a:spcPts val="600"/>
              </a:spcBef>
              <a:buFont typeface="Arial" panose="020B0604020202020204" pitchFamily="34" charset="0"/>
              <a:buChar char="•"/>
              <a:defRPr/>
            </a:pPr>
            <a:r>
              <a:rPr lang="en-IN" sz="2800" dirty="0">
                <a:solidFill>
                  <a:schemeClr val="tx1">
                    <a:lumMod val="85000"/>
                    <a:lumOff val="15000"/>
                  </a:schemeClr>
                </a:solidFill>
                <a:cs typeface="Arial" panose="020B0604020202020204" pitchFamily="34" charset="0"/>
              </a:rPr>
              <a:t>Support for sequential and concurrent/parallel execution on various browsers, devices etc.</a:t>
            </a:r>
          </a:p>
          <a:p>
            <a:pPr marL="180000" indent="-180000" eaLnBrk="1" hangingPunct="1">
              <a:spcBef>
                <a:spcPts val="600"/>
              </a:spcBef>
              <a:buFont typeface="Arial" panose="020B0604020202020204" pitchFamily="34" charset="0"/>
              <a:buChar char="•"/>
              <a:defRPr/>
            </a:pPr>
            <a:r>
              <a:rPr lang="en-IN" sz="2800" dirty="0">
                <a:solidFill>
                  <a:schemeClr val="tx1">
                    <a:lumMod val="85000"/>
                    <a:lumOff val="15000"/>
                  </a:schemeClr>
                </a:solidFill>
                <a:cs typeface="Arial" panose="020B0604020202020204" pitchFamily="34" charset="0"/>
              </a:rPr>
              <a:t>Supports CI testing (e.g. Jenkins), BDD (Cucumber) etc.</a:t>
            </a:r>
          </a:p>
          <a:p>
            <a:pPr marL="180000" indent="-180000" eaLnBrk="1" hangingPunct="1">
              <a:spcBef>
                <a:spcPts val="600"/>
              </a:spcBef>
              <a:buFont typeface="Arial" panose="020B0604020202020204" pitchFamily="34" charset="0"/>
              <a:buChar char="•"/>
              <a:defRPr/>
            </a:pPr>
            <a:r>
              <a:rPr lang="en-IN" sz="2800" dirty="0">
                <a:solidFill>
                  <a:schemeClr val="tx1">
                    <a:lumMod val="85000"/>
                    <a:lumOff val="15000"/>
                  </a:schemeClr>
                </a:solidFill>
                <a:cs typeface="Arial" panose="020B0604020202020204" pitchFamily="34" charset="0"/>
              </a:rPr>
              <a:t>Works both on device and emulator / simulator.</a:t>
            </a:r>
          </a:p>
          <a:p>
            <a:pPr marL="180000" indent="-180000" eaLnBrk="1" hangingPunct="1">
              <a:spcBef>
                <a:spcPts val="600"/>
              </a:spcBef>
              <a:buFont typeface="Arial" panose="020B0604020202020204" pitchFamily="34" charset="0"/>
              <a:buChar char="•"/>
              <a:defRPr/>
            </a:pPr>
            <a:r>
              <a:rPr lang="en-US" sz="2800" dirty="0">
                <a:solidFill>
                  <a:schemeClr val="tx1">
                    <a:lumMod val="85000"/>
                    <a:lumOff val="15000"/>
                  </a:schemeClr>
                </a:solidFill>
                <a:cs typeface="Arial" panose="020B0604020202020204" pitchFamily="34" charset="0"/>
              </a:rPr>
              <a:t>Increases test automation coverage and reduces testing costs.</a:t>
            </a:r>
          </a:p>
          <a:p>
            <a:pPr marL="180000" indent="-180000" eaLnBrk="1" hangingPunct="1">
              <a:spcBef>
                <a:spcPts val="600"/>
              </a:spcBef>
              <a:buFont typeface="Arial" panose="020B0604020202020204" pitchFamily="34" charset="0"/>
              <a:buChar char="•"/>
              <a:defRPr/>
            </a:pPr>
            <a:r>
              <a:rPr lang="en-US" sz="2800" dirty="0">
                <a:solidFill>
                  <a:schemeClr val="tx1">
                    <a:lumMod val="85000"/>
                    <a:lumOff val="15000"/>
                  </a:schemeClr>
                </a:solidFill>
                <a:cs typeface="Arial" panose="020B0604020202020204" pitchFamily="34" charset="0"/>
              </a:rPr>
              <a:t>Provides detailed reporting with screenshots, passed, failed, skipped, and error logs.</a:t>
            </a:r>
          </a:p>
        </p:txBody>
      </p:sp>
    </p:spTree>
    <p:extLst>
      <p:ext uri="{BB962C8B-B14F-4D97-AF65-F5344CB8AC3E}">
        <p14:creationId xmlns:p14="http://schemas.microsoft.com/office/powerpoint/2010/main" val="1087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258800" cy="1417636"/>
          </a:xfrm>
        </p:spPr>
        <p:txBody>
          <a:bodyPr/>
          <a:lstStyle/>
          <a:p>
            <a:r>
              <a:rPr lang="en-IN" altLang="en-US" dirty="0"/>
              <a:t>TestMagic</a:t>
            </a:r>
            <a:r>
              <a:rPr lang="en-IN" altLang="en-US" baseline="30000" dirty="0"/>
              <a:t>TM</a:t>
            </a:r>
            <a:r>
              <a:rPr lang="en-US" dirty="0">
                <a:cs typeface="Arial" pitchFamily="34" charset="0"/>
              </a:rPr>
              <a:t> – Solution Category</a:t>
            </a:r>
            <a:br>
              <a:rPr lang="en-US" dirty="0">
                <a:solidFill>
                  <a:srgbClr val="00B0F0"/>
                </a:solidFill>
                <a:latin typeface="Century Gothic" panose="020B0502020202020204" pitchFamily="34" charset="0"/>
                <a:cs typeface="Calibri" panose="020F0502020204030204" pitchFamily="34" charset="0"/>
              </a:rPr>
            </a:br>
            <a:endParaRPr lang="en-US" dirty="0"/>
          </a:p>
        </p:txBody>
      </p:sp>
      <p:sp>
        <p:nvSpPr>
          <p:cNvPr id="7" name="TextBox 6"/>
          <p:cNvSpPr txBox="1"/>
          <p:nvPr/>
        </p:nvSpPr>
        <p:spPr>
          <a:xfrm>
            <a:off x="568010" y="1348581"/>
            <a:ext cx="13494379" cy="6494085"/>
          </a:xfrm>
          <a:prstGeom prst="rect">
            <a:avLst/>
          </a:prstGeom>
          <a:noFill/>
        </p:spPr>
        <p:txBody>
          <a:bodyPr wrap="square" rtlCol="0">
            <a:spAutoFit/>
          </a:bodyPr>
          <a:lstStyle/>
          <a:p>
            <a:pPr marL="508635" lvl="1" indent="-457200" algn="just">
              <a:buFont typeface="Wingdings" panose="05000000000000000000" pitchFamily="2" charset="2"/>
              <a:buChar char="q"/>
            </a:pPr>
            <a:r>
              <a:rPr lang="en-IN" altLang="en-US" sz="3200" dirty="0">
                <a:latin typeface="Century Gothic" panose="020B0502020202020204" pitchFamily="34" charset="0"/>
              </a:rPr>
              <a:t>TestMagic</a:t>
            </a:r>
            <a:r>
              <a:rPr lang="en-IN" altLang="en-US" sz="3200" baseline="30000" dirty="0">
                <a:latin typeface="Century Gothic" panose="020B0502020202020204" pitchFamily="34" charset="0"/>
              </a:rPr>
              <a:t>TM</a:t>
            </a:r>
            <a:r>
              <a:rPr lang="en-GB" sz="3200" dirty="0">
                <a:latin typeface="Century Gothic" panose="020B0502020202020204" pitchFamily="34" charset="0"/>
                <a:cs typeface="Calibri" charset="0"/>
              </a:rPr>
              <a:t> is providing customers an Enterprise level Software QA and Process Automation Platform using Artificial Intelligence. </a:t>
            </a:r>
            <a:r>
              <a:rPr lang="en-US" sz="3200" dirty="0"/>
              <a:t>TestMagic has been featured in </a:t>
            </a:r>
            <a:r>
              <a:rPr lang="en-US" sz="3200" b="1" i="1" dirty="0"/>
              <a:t>Gartner Report </a:t>
            </a:r>
            <a:r>
              <a:rPr lang="en-US" sz="3200" i="1" dirty="0"/>
              <a:t>for </a:t>
            </a:r>
            <a:r>
              <a:rPr lang="en-US" sz="3200" b="1" i="1" dirty="0"/>
              <a:t>Critical Capabilities for Application Testing Services Worldwide</a:t>
            </a:r>
            <a:r>
              <a:rPr lang="en-US" sz="3200" dirty="0"/>
              <a:t> </a:t>
            </a:r>
            <a:endParaRPr lang="en-GB" sz="3200" dirty="0">
              <a:latin typeface="Century Gothic" panose="020B0502020202020204" pitchFamily="34" charset="0"/>
              <a:cs typeface="Calibri" charset="0"/>
            </a:endParaRPr>
          </a:p>
          <a:p>
            <a:pPr marL="51435" lvl="1" algn="just"/>
            <a:endParaRPr lang="en-GB" sz="3200" dirty="0">
              <a:latin typeface="Century Gothic" panose="020B0502020202020204" pitchFamily="34" charset="0"/>
              <a:cs typeface="Calibri" charset="0"/>
            </a:endParaRPr>
          </a:p>
          <a:p>
            <a:pPr marL="457200" lvl="1" indent="-457200" algn="just">
              <a:buFont typeface="Wingdings" panose="05000000000000000000" pitchFamily="2" charset="2"/>
              <a:buChar char="q"/>
            </a:pPr>
            <a:r>
              <a:rPr lang="en-GB" sz="3200" dirty="0">
                <a:latin typeface="Century Gothic" panose="020B0502020202020204" pitchFamily="34" charset="0"/>
                <a:cs typeface="Calibri" charset="0"/>
              </a:rPr>
              <a:t>Software QA generally </a:t>
            </a:r>
            <a:r>
              <a:rPr lang="en-IN" sz="3200" dirty="0">
                <a:latin typeface="Century Gothic" panose="020B0502020202020204" pitchFamily="34" charset="0"/>
                <a:cs typeface="Calibri" charset="0"/>
              </a:rPr>
              <a:t>comprises of 25-30% cost of an IT project if done properly and if not done properly may result in cost overruns for the complete project or even project failures. Thus is a very important function.</a:t>
            </a:r>
          </a:p>
          <a:p>
            <a:pPr marL="457200" lvl="1" indent="-457200" algn="just">
              <a:buFont typeface="Wingdings" panose="05000000000000000000" pitchFamily="2" charset="2"/>
              <a:buChar char="q"/>
            </a:pPr>
            <a:endParaRPr lang="en-GB" sz="3200" dirty="0">
              <a:latin typeface="Century Gothic" panose="020B0502020202020204" pitchFamily="34" charset="0"/>
              <a:cs typeface="Calibri" charset="0"/>
            </a:endParaRPr>
          </a:p>
          <a:p>
            <a:pPr marL="457200" lvl="1" indent="-457200" algn="just">
              <a:buFont typeface="Wingdings" panose="05000000000000000000" pitchFamily="2" charset="2"/>
              <a:buChar char="q"/>
            </a:pPr>
            <a:r>
              <a:rPr lang="en-IN" sz="3200" dirty="0">
                <a:latin typeface="Century Gothic" panose="020B0502020202020204" pitchFamily="34" charset="0"/>
                <a:cs typeface="Calibri" charset="0"/>
              </a:rPr>
              <a:t>It helps deliver quality product, helps conform to business requirements and plays an important role in achieving financial objectives of an IT project.</a:t>
            </a:r>
            <a:endParaRPr lang="en-GB" sz="3200" dirty="0">
              <a:latin typeface="Century Gothic" panose="020B0502020202020204" pitchFamily="34" charset="0"/>
              <a:cs typeface="Calibri" charset="0"/>
            </a:endParaRPr>
          </a:p>
        </p:txBody>
      </p:sp>
    </p:spTree>
    <p:extLst>
      <p:ext uri="{BB962C8B-B14F-4D97-AF65-F5344CB8AC3E}">
        <p14:creationId xmlns:p14="http://schemas.microsoft.com/office/powerpoint/2010/main" val="335733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17"/>
          <p:cNvSpPr>
            <a:spLocks noGrp="1"/>
          </p:cNvSpPr>
          <p:nvPr>
            <p:ph type="title"/>
          </p:nvPr>
        </p:nvSpPr>
        <p:spPr>
          <a:xfrm>
            <a:off x="685800" y="639763"/>
            <a:ext cx="13258800" cy="503237"/>
          </a:xfrm>
        </p:spPr>
        <p:txBody>
          <a:bodyPr>
            <a:noAutofit/>
          </a:bodyPr>
          <a:lstStyle/>
          <a:p>
            <a:r>
              <a:rPr lang="en-IN" sz="4000" dirty="0"/>
              <a:t>TestMagic</a:t>
            </a:r>
            <a:r>
              <a:rPr lang="en-IN" sz="4000" baseline="30000" dirty="0"/>
              <a:t>TM</a:t>
            </a:r>
            <a:r>
              <a:rPr lang="en-IN" sz="4000" dirty="0"/>
              <a:t> 6.x – Mainframe/AS400 Testing Capability</a:t>
            </a:r>
            <a:br>
              <a:rPr lang="en-IN" sz="4000" dirty="0"/>
            </a:br>
            <a:endParaRPr lang="en-US" altLang="en-US" sz="4000" dirty="0"/>
          </a:p>
        </p:txBody>
      </p:sp>
      <p:sp>
        <p:nvSpPr>
          <p:cNvPr id="46" name="TextBox 45"/>
          <p:cNvSpPr txBox="1"/>
          <p:nvPr/>
        </p:nvSpPr>
        <p:spPr>
          <a:xfrm>
            <a:off x="10543264" y="4686897"/>
            <a:ext cx="1874520" cy="2617093"/>
          </a:xfrm>
          <a:prstGeom prst="rect">
            <a:avLst/>
          </a:prstGeom>
          <a:solidFill>
            <a:schemeClr val="bg1"/>
          </a:solidFill>
        </p:spPr>
        <p:txBody>
          <a:bodyPr wrap="square" rtlCol="0">
            <a:noAutofit/>
          </a:bodyPr>
          <a:lstStyle/>
          <a:p>
            <a:endParaRPr lang="en-US" sz="1400" dirty="0"/>
          </a:p>
        </p:txBody>
      </p:sp>
      <p:sp>
        <p:nvSpPr>
          <p:cNvPr id="171" name="TextBox 3">
            <a:extLst>
              <a:ext uri="{FF2B5EF4-FFF2-40B4-BE49-F238E27FC236}">
                <a16:creationId xmlns:a16="http://schemas.microsoft.com/office/drawing/2014/main" id="{2F8C21D2-F8CD-426D-8D7E-A95BF0064DD8}"/>
              </a:ext>
            </a:extLst>
          </p:cNvPr>
          <p:cNvSpPr txBox="1"/>
          <p:nvPr/>
        </p:nvSpPr>
        <p:spPr>
          <a:xfrm>
            <a:off x="685800" y="1575643"/>
            <a:ext cx="13258800" cy="5410712"/>
          </a:xfrm>
          <a:prstGeom prst="rect">
            <a:avLst/>
          </a:prstGeom>
          <a:noFill/>
        </p:spPr>
        <p:txBody>
          <a:bodyPr wrap="square" rtlCol="0">
            <a:spAutoFit/>
          </a:bodyPr>
          <a:lstStyle>
            <a:defPPr>
              <a:defRPr lang="en-GB"/>
            </a:defPPr>
            <a:lvl1pPr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1pPr>
            <a:lvl2pPr marL="739775" indent="-282575"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2pPr>
            <a:lvl3pPr marL="11430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3pPr>
            <a:lvl4pPr marL="16002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4pPr>
            <a:lvl5pPr marL="20574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5pPr>
            <a:lvl6pPr marL="2286000" algn="l" defTabSz="914400" rtl="0" eaLnBrk="1" latinLnBrk="0" hangingPunct="1">
              <a:defRPr kern="1200">
                <a:solidFill>
                  <a:schemeClr val="bg1"/>
                </a:solidFill>
                <a:latin typeface="Arial" pitchFamily="34" charset="0"/>
                <a:ea typeface="+mn-ea"/>
                <a:cs typeface="Lucida Sans Unicode" pitchFamily="34" charset="0"/>
              </a:defRPr>
            </a:lvl6pPr>
            <a:lvl7pPr marL="2743200" algn="l" defTabSz="914400" rtl="0" eaLnBrk="1" latinLnBrk="0" hangingPunct="1">
              <a:defRPr kern="1200">
                <a:solidFill>
                  <a:schemeClr val="bg1"/>
                </a:solidFill>
                <a:latin typeface="Arial" pitchFamily="34" charset="0"/>
                <a:ea typeface="+mn-ea"/>
                <a:cs typeface="Lucida Sans Unicode" pitchFamily="34" charset="0"/>
              </a:defRPr>
            </a:lvl7pPr>
            <a:lvl8pPr marL="3200400" algn="l" defTabSz="914400" rtl="0" eaLnBrk="1" latinLnBrk="0" hangingPunct="1">
              <a:defRPr kern="1200">
                <a:solidFill>
                  <a:schemeClr val="bg1"/>
                </a:solidFill>
                <a:latin typeface="Arial" pitchFamily="34" charset="0"/>
                <a:ea typeface="+mn-ea"/>
                <a:cs typeface="Lucida Sans Unicode" pitchFamily="34" charset="0"/>
              </a:defRPr>
            </a:lvl8pPr>
            <a:lvl9pPr marL="3657600" algn="l" defTabSz="914400" rtl="0" eaLnBrk="1" latinLnBrk="0" hangingPunct="1">
              <a:defRPr kern="1200">
                <a:solidFill>
                  <a:schemeClr val="bg1"/>
                </a:solidFill>
                <a:latin typeface="Arial" pitchFamily="34" charset="0"/>
                <a:ea typeface="+mn-ea"/>
                <a:cs typeface="Lucida Sans Unicode" pitchFamily="34" charset="0"/>
              </a:defRPr>
            </a:lvl9pPr>
          </a:lstStyle>
          <a:p>
            <a:pPr algn="just"/>
            <a:r>
              <a:rPr lang="en-US" sz="2800" dirty="0">
                <a:solidFill>
                  <a:schemeClr val="tx1"/>
                </a:solidFill>
                <a:latin typeface="+mn-lt"/>
              </a:rPr>
              <a:t>TestMagic provides disruptive scriptless approach towards QA automation of Mainframe/AS400 applications and E2E QA automation capabilities. </a:t>
            </a:r>
          </a:p>
          <a:p>
            <a:pPr marL="285750" indent="-285750">
              <a:buFont typeface="Arial" panose="020B0604020202020204" pitchFamily="34" charset="0"/>
              <a:buChar char="•"/>
            </a:pPr>
            <a:endParaRPr lang="en-US" sz="2800" dirty="0">
              <a:solidFill>
                <a:schemeClr val="tx1"/>
              </a:solidFill>
              <a:latin typeface="+mn-lt"/>
            </a:endParaRPr>
          </a:p>
          <a:p>
            <a:pPr marL="285750" indent="-285750" algn="just">
              <a:buFont typeface="Arial" panose="020B0604020202020204" pitchFamily="34" charset="0"/>
              <a:buChar char="•"/>
            </a:pPr>
            <a:r>
              <a:rPr lang="en-IN" sz="2800" dirty="0">
                <a:solidFill>
                  <a:schemeClr val="tx1"/>
                </a:solidFill>
                <a:latin typeface="+mn-lt"/>
              </a:rPr>
              <a:t>TestMagic supports Blue Zone, most 3270 and 5250 terminal emulation products. The text is being keyed into the current cursor location, it captures the business flows with simple steps by intuitive wizards using screen cursor position.</a:t>
            </a:r>
          </a:p>
          <a:p>
            <a:pPr marL="285750" indent="-285750">
              <a:buFont typeface="Arial" panose="020B0604020202020204" pitchFamily="34" charset="0"/>
              <a:buChar char="•"/>
            </a:pPr>
            <a:endParaRPr lang="en-IN" sz="2800" dirty="0">
              <a:solidFill>
                <a:schemeClr val="tx1"/>
              </a:solidFill>
              <a:latin typeface="+mn-lt"/>
            </a:endParaRPr>
          </a:p>
          <a:p>
            <a:pPr marL="285750" indent="-285750" algn="just">
              <a:buFont typeface="Arial" panose="020B0604020202020204" pitchFamily="34" charset="0"/>
              <a:buChar char="•"/>
            </a:pPr>
            <a:r>
              <a:rPr lang="en-IN" sz="2800" dirty="0">
                <a:solidFill>
                  <a:schemeClr val="tx1"/>
                </a:solidFill>
                <a:latin typeface="+mn-lt"/>
              </a:rPr>
              <a:t>TestMagic also has built-in synchronization for mainframes and AS400, which means the tester does not have to worry about execution speed or response time: TestMagic never gets ahead of the host. There is no need for complicated schemes to watch the status line or timer. </a:t>
            </a:r>
          </a:p>
        </p:txBody>
      </p:sp>
    </p:spTree>
    <p:extLst>
      <p:ext uri="{BB962C8B-B14F-4D97-AF65-F5344CB8AC3E}">
        <p14:creationId xmlns:p14="http://schemas.microsoft.com/office/powerpoint/2010/main" val="376541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17"/>
          <p:cNvSpPr>
            <a:spLocks noGrp="1"/>
          </p:cNvSpPr>
          <p:nvPr>
            <p:ph type="title"/>
          </p:nvPr>
        </p:nvSpPr>
        <p:spPr>
          <a:xfrm>
            <a:off x="685800" y="639763"/>
            <a:ext cx="13258800" cy="489431"/>
          </a:xfrm>
        </p:spPr>
        <p:txBody>
          <a:bodyPr>
            <a:noAutofit/>
          </a:bodyPr>
          <a:lstStyle/>
          <a:p>
            <a:r>
              <a:rPr lang="en-US" altLang="en-US" dirty="0"/>
              <a:t>TestMagic</a:t>
            </a:r>
            <a:r>
              <a:rPr lang="en-IN" baseline="30000" dirty="0"/>
              <a:t>TM</a:t>
            </a:r>
            <a:r>
              <a:rPr lang="en-US" altLang="en-US" dirty="0"/>
              <a:t> – Services Testing Capabilities</a:t>
            </a:r>
            <a:br>
              <a:rPr lang="en-IN" altLang="en-US" dirty="0"/>
            </a:br>
            <a:br>
              <a:rPr lang="en-IN" altLang="en-US" dirty="0"/>
            </a:br>
            <a:br>
              <a:rPr lang="en-US" altLang="en-US" dirty="0"/>
            </a:br>
            <a:br>
              <a:rPr lang="en-US" altLang="en-US" dirty="0"/>
            </a:br>
            <a:br>
              <a:rPr lang="en-US" altLang="en-US" dirty="0"/>
            </a:br>
            <a:r>
              <a:rPr lang="en-US" altLang="en-US" dirty="0"/>
              <a:t>  </a:t>
            </a:r>
          </a:p>
        </p:txBody>
      </p:sp>
      <p:sp>
        <p:nvSpPr>
          <p:cNvPr id="28" name="TextBox 27">
            <a:extLst>
              <a:ext uri="{FF2B5EF4-FFF2-40B4-BE49-F238E27FC236}">
                <a16:creationId xmlns:a16="http://schemas.microsoft.com/office/drawing/2014/main" id="{550F8C49-0FAC-4C10-BAC3-06668C1C5FB6}"/>
              </a:ext>
            </a:extLst>
          </p:cNvPr>
          <p:cNvSpPr txBox="1"/>
          <p:nvPr/>
        </p:nvSpPr>
        <p:spPr>
          <a:xfrm>
            <a:off x="601579" y="1533462"/>
            <a:ext cx="13802664" cy="5640006"/>
          </a:xfrm>
          <a:prstGeom prst="rect">
            <a:avLst/>
          </a:prstGeom>
          <a:noFill/>
        </p:spPr>
        <p:txBody>
          <a:bodyPr wrap="square" rtlCol="0">
            <a:spAutoFit/>
          </a:bodyPr>
          <a:lstStyle/>
          <a:p>
            <a:r>
              <a:rPr lang="en-US" sz="2200" dirty="0"/>
              <a:t>TestMagic provides disruptive scriptless approach towards Web Services/API Testing, Service Virtualization/ Mocking capabilities and E2E QA automation capabilities. TestMagic supports :</a:t>
            </a:r>
          </a:p>
          <a:p>
            <a:pPr marL="285750" indent="-285750">
              <a:buFont typeface="Arial" panose="020B0604020202020204" pitchFamily="34" charset="0"/>
              <a:buChar char="•"/>
            </a:pPr>
            <a:endParaRPr lang="en-US" sz="2200" dirty="0"/>
          </a:p>
          <a:p>
            <a:pPr lvl="1" indent="-285750">
              <a:spcBef>
                <a:spcPts val="300"/>
              </a:spcBef>
              <a:spcAft>
                <a:spcPts val="300"/>
              </a:spcAft>
              <a:buFont typeface="Arial" panose="020B0604020202020204" pitchFamily="34" charset="0"/>
              <a:buChar char="•"/>
            </a:pPr>
            <a:r>
              <a:rPr lang="en-IN" sz="2200" dirty="0"/>
              <a:t>SOAP </a:t>
            </a:r>
            <a:r>
              <a:rPr lang="en-US" altLang="en-US" sz="2200" dirty="0"/>
              <a:t>(including WCF services)</a:t>
            </a:r>
          </a:p>
          <a:p>
            <a:pPr lvl="1" indent="-285750">
              <a:spcBef>
                <a:spcPts val="300"/>
              </a:spcBef>
              <a:spcAft>
                <a:spcPts val="300"/>
              </a:spcAft>
              <a:buFont typeface="Arial" panose="020B0604020202020204" pitchFamily="34" charset="0"/>
              <a:buChar char="•"/>
            </a:pPr>
            <a:r>
              <a:rPr lang="en-IN" sz="2200" dirty="0"/>
              <a:t>REST - JSON</a:t>
            </a:r>
            <a:endParaRPr lang="en-US" sz="2200" dirty="0"/>
          </a:p>
          <a:p>
            <a:pPr lvl="1" indent="-285750">
              <a:spcBef>
                <a:spcPts val="300"/>
              </a:spcBef>
              <a:spcAft>
                <a:spcPts val="300"/>
              </a:spcAft>
              <a:buFont typeface="Arial" panose="020B0604020202020204" pitchFamily="34" charset="0"/>
              <a:buChar char="•"/>
            </a:pPr>
            <a:r>
              <a:rPr lang="en-IN" sz="2200" dirty="0"/>
              <a:t>REST - XML</a:t>
            </a:r>
            <a:endParaRPr lang="en-US" sz="2200" dirty="0"/>
          </a:p>
          <a:p>
            <a:pPr lvl="1" indent="-285750">
              <a:spcBef>
                <a:spcPts val="300"/>
              </a:spcBef>
              <a:spcAft>
                <a:spcPts val="300"/>
              </a:spcAft>
              <a:buFont typeface="Arial" panose="020B0604020202020204" pitchFamily="34" charset="0"/>
              <a:buChar char="•"/>
            </a:pPr>
            <a:r>
              <a:rPr lang="en-IN" sz="2200" dirty="0"/>
              <a:t>RPC - XML</a:t>
            </a:r>
            <a:endParaRPr lang="en-US" sz="2200" dirty="0"/>
          </a:p>
          <a:p>
            <a:pPr lvl="1" indent="-285750">
              <a:spcBef>
                <a:spcPts val="300"/>
              </a:spcBef>
              <a:spcAft>
                <a:spcPts val="300"/>
              </a:spcAft>
              <a:buFont typeface="Arial" panose="020B0604020202020204" pitchFamily="34" charset="0"/>
              <a:buChar char="•"/>
            </a:pPr>
            <a:r>
              <a:rPr lang="en-IN" sz="2200" dirty="0"/>
              <a:t>RPC - JSON</a:t>
            </a:r>
            <a:endParaRPr lang="en-US" sz="2200" dirty="0"/>
          </a:p>
          <a:p>
            <a:pPr lvl="1" indent="-285750">
              <a:spcBef>
                <a:spcPts val="300"/>
              </a:spcBef>
              <a:spcAft>
                <a:spcPts val="300"/>
              </a:spcAft>
              <a:buFont typeface="Arial" panose="020B0604020202020204" pitchFamily="34" charset="0"/>
              <a:buChar char="•"/>
            </a:pPr>
            <a:r>
              <a:rPr lang="en-IN" sz="2200" dirty="0"/>
              <a:t>Http/Https</a:t>
            </a:r>
          </a:p>
          <a:p>
            <a:pPr lvl="1" indent="-285750">
              <a:spcBef>
                <a:spcPts val="300"/>
              </a:spcBef>
              <a:spcAft>
                <a:spcPts val="300"/>
              </a:spcAft>
              <a:buFont typeface="Arial" panose="020B0604020202020204" pitchFamily="34" charset="0"/>
              <a:buChar char="•"/>
            </a:pPr>
            <a:r>
              <a:rPr lang="en-IN" sz="2200" dirty="0"/>
              <a:t>TCP/IP</a:t>
            </a:r>
          </a:p>
          <a:p>
            <a:pPr lvl="1" indent="-285750">
              <a:spcBef>
                <a:spcPts val="300"/>
              </a:spcBef>
              <a:spcAft>
                <a:spcPts val="300"/>
              </a:spcAft>
              <a:buFont typeface="Arial" panose="020B0604020202020204" pitchFamily="34" charset="0"/>
              <a:buChar char="•"/>
            </a:pPr>
            <a:r>
              <a:rPr lang="en-IN" sz="2200" dirty="0"/>
              <a:t>WSDL</a:t>
            </a:r>
          </a:p>
          <a:p>
            <a:pPr lvl="1" indent="-285750">
              <a:spcBef>
                <a:spcPts val="300"/>
              </a:spcBef>
              <a:spcAft>
                <a:spcPts val="300"/>
              </a:spcAft>
              <a:buFont typeface="Arial" panose="020B0604020202020204" pitchFamily="34" charset="0"/>
              <a:buChar char="•"/>
            </a:pPr>
            <a:r>
              <a:rPr lang="en-IN" sz="2200" dirty="0"/>
              <a:t>UDDI</a:t>
            </a:r>
          </a:p>
          <a:p>
            <a:pPr lvl="1" indent="-285750">
              <a:spcBef>
                <a:spcPts val="300"/>
              </a:spcBef>
              <a:spcAft>
                <a:spcPts val="300"/>
              </a:spcAft>
              <a:buFont typeface="Arial" panose="020B0604020202020204" pitchFamily="34" charset="0"/>
              <a:buChar char="•"/>
            </a:pPr>
            <a:r>
              <a:rPr lang="en-IN" sz="2200" dirty="0"/>
              <a:t>WSS and oAuth2 Authentication.</a:t>
            </a:r>
          </a:p>
          <a:p>
            <a:pPr lvl="1" indent="-285750">
              <a:spcBef>
                <a:spcPts val="300"/>
              </a:spcBef>
              <a:spcAft>
                <a:spcPts val="300"/>
              </a:spcAft>
              <a:buFont typeface="Arial" panose="020B0604020202020204" pitchFamily="34" charset="0"/>
              <a:buChar char="•"/>
            </a:pPr>
            <a:r>
              <a:rPr lang="en-IN" sz="2200" dirty="0"/>
              <a:t>Microservices </a:t>
            </a:r>
            <a:endParaRPr lang="en-US" sz="2200" dirty="0"/>
          </a:p>
        </p:txBody>
      </p:sp>
      <p:grpSp>
        <p:nvGrpSpPr>
          <p:cNvPr id="108" name="Group 107">
            <a:extLst>
              <a:ext uri="{FF2B5EF4-FFF2-40B4-BE49-F238E27FC236}">
                <a16:creationId xmlns:a16="http://schemas.microsoft.com/office/drawing/2014/main" id="{82B02FBC-63C9-4976-BCEC-B6E698388858}"/>
              </a:ext>
            </a:extLst>
          </p:cNvPr>
          <p:cNvGrpSpPr/>
          <p:nvPr/>
        </p:nvGrpSpPr>
        <p:grpSpPr>
          <a:xfrm>
            <a:off x="7412969" y="2657051"/>
            <a:ext cx="1818777" cy="1759636"/>
            <a:chOff x="2690794" y="1974848"/>
            <a:chExt cx="2181136" cy="2181136"/>
          </a:xfrm>
        </p:grpSpPr>
        <p:sp>
          <p:nvSpPr>
            <p:cNvPr id="109" name="Freeform 62">
              <a:extLst>
                <a:ext uri="{FF2B5EF4-FFF2-40B4-BE49-F238E27FC236}">
                  <a16:creationId xmlns:a16="http://schemas.microsoft.com/office/drawing/2014/main" id="{D4DD0378-7C81-427B-81D9-5936984249EF}"/>
                </a:ext>
              </a:extLst>
            </p:cNvPr>
            <p:cNvSpPr>
              <a:spLocks noChangeAspect="1" noEditPoints="1"/>
            </p:cNvSpPr>
            <p:nvPr/>
          </p:nvSpPr>
          <p:spPr bwMode="auto">
            <a:xfrm rot="20879724">
              <a:off x="2690794" y="1974848"/>
              <a:ext cx="2181136" cy="2181136"/>
            </a:xfrm>
            <a:custGeom>
              <a:avLst/>
              <a:gdLst>
                <a:gd name="T0" fmla="*/ 1152 w 1152"/>
                <a:gd name="T1" fmla="*/ 672 h 1152"/>
                <a:gd name="T2" fmla="*/ 1152 w 1152"/>
                <a:gd name="T3" fmla="*/ 480 h 1152"/>
                <a:gd name="T4" fmla="*/ 997 w 1152"/>
                <a:gd name="T5" fmla="*/ 480 h 1152"/>
                <a:gd name="T6" fmla="*/ 942 w 1152"/>
                <a:gd name="T7" fmla="*/ 346 h 1152"/>
                <a:gd name="T8" fmla="*/ 1051 w 1152"/>
                <a:gd name="T9" fmla="*/ 237 h 1152"/>
                <a:gd name="T10" fmla="*/ 915 w 1152"/>
                <a:gd name="T11" fmla="*/ 101 h 1152"/>
                <a:gd name="T12" fmla="*/ 806 w 1152"/>
                <a:gd name="T13" fmla="*/ 210 h 1152"/>
                <a:gd name="T14" fmla="*/ 672 w 1152"/>
                <a:gd name="T15" fmla="*/ 155 h 1152"/>
                <a:gd name="T16" fmla="*/ 672 w 1152"/>
                <a:gd name="T17" fmla="*/ 0 h 1152"/>
                <a:gd name="T18" fmla="*/ 480 w 1152"/>
                <a:gd name="T19" fmla="*/ 0 h 1152"/>
                <a:gd name="T20" fmla="*/ 480 w 1152"/>
                <a:gd name="T21" fmla="*/ 155 h 1152"/>
                <a:gd name="T22" fmla="*/ 346 w 1152"/>
                <a:gd name="T23" fmla="*/ 210 h 1152"/>
                <a:gd name="T24" fmla="*/ 237 w 1152"/>
                <a:gd name="T25" fmla="*/ 101 h 1152"/>
                <a:gd name="T26" fmla="*/ 101 w 1152"/>
                <a:gd name="T27" fmla="*/ 237 h 1152"/>
                <a:gd name="T28" fmla="*/ 210 w 1152"/>
                <a:gd name="T29" fmla="*/ 346 h 1152"/>
                <a:gd name="T30" fmla="*/ 155 w 1152"/>
                <a:gd name="T31" fmla="*/ 480 h 1152"/>
                <a:gd name="T32" fmla="*/ 0 w 1152"/>
                <a:gd name="T33" fmla="*/ 480 h 1152"/>
                <a:gd name="T34" fmla="*/ 0 w 1152"/>
                <a:gd name="T35" fmla="*/ 672 h 1152"/>
                <a:gd name="T36" fmla="*/ 155 w 1152"/>
                <a:gd name="T37" fmla="*/ 672 h 1152"/>
                <a:gd name="T38" fmla="*/ 210 w 1152"/>
                <a:gd name="T39" fmla="*/ 806 h 1152"/>
                <a:gd name="T40" fmla="*/ 101 w 1152"/>
                <a:gd name="T41" fmla="*/ 915 h 1152"/>
                <a:gd name="T42" fmla="*/ 237 w 1152"/>
                <a:gd name="T43" fmla="*/ 1051 h 1152"/>
                <a:gd name="T44" fmla="*/ 346 w 1152"/>
                <a:gd name="T45" fmla="*/ 942 h 1152"/>
                <a:gd name="T46" fmla="*/ 480 w 1152"/>
                <a:gd name="T47" fmla="*/ 997 h 1152"/>
                <a:gd name="T48" fmla="*/ 480 w 1152"/>
                <a:gd name="T49" fmla="*/ 1152 h 1152"/>
                <a:gd name="T50" fmla="*/ 672 w 1152"/>
                <a:gd name="T51" fmla="*/ 1152 h 1152"/>
                <a:gd name="T52" fmla="*/ 672 w 1152"/>
                <a:gd name="T53" fmla="*/ 997 h 1152"/>
                <a:gd name="T54" fmla="*/ 806 w 1152"/>
                <a:gd name="T55" fmla="*/ 942 h 1152"/>
                <a:gd name="T56" fmla="*/ 915 w 1152"/>
                <a:gd name="T57" fmla="*/ 1051 h 1152"/>
                <a:gd name="T58" fmla="*/ 1051 w 1152"/>
                <a:gd name="T59" fmla="*/ 915 h 1152"/>
                <a:gd name="T60" fmla="*/ 942 w 1152"/>
                <a:gd name="T61" fmla="*/ 806 h 1152"/>
                <a:gd name="T62" fmla="*/ 997 w 1152"/>
                <a:gd name="T63" fmla="*/ 672 h 1152"/>
                <a:gd name="T64" fmla="*/ 1152 w 1152"/>
                <a:gd name="T65" fmla="*/ 672 h 1152"/>
                <a:gd name="T66" fmla="*/ 288 w 1152"/>
                <a:gd name="T67" fmla="*/ 576 h 1152"/>
                <a:gd name="T68" fmla="*/ 576 w 1152"/>
                <a:gd name="T69" fmla="*/ 288 h 1152"/>
                <a:gd name="T70" fmla="*/ 864 w 1152"/>
                <a:gd name="T71" fmla="*/ 576 h 1152"/>
                <a:gd name="T72" fmla="*/ 576 w 1152"/>
                <a:gd name="T73" fmla="*/ 864 h 1152"/>
                <a:gd name="T74" fmla="*/ 288 w 1152"/>
                <a:gd name="T75" fmla="*/ 576 h 1152"/>
                <a:gd name="T76" fmla="*/ 576 w 1152"/>
                <a:gd name="T77" fmla="*/ 768 h 1152"/>
                <a:gd name="T78" fmla="*/ 384 w 1152"/>
                <a:gd name="T79" fmla="*/ 576 h 1152"/>
                <a:gd name="T80" fmla="*/ 576 w 1152"/>
                <a:gd name="T81" fmla="*/ 384 h 1152"/>
                <a:gd name="T82" fmla="*/ 768 w 1152"/>
                <a:gd name="T83" fmla="*/ 576 h 1152"/>
                <a:gd name="T84" fmla="*/ 576 w 1152"/>
                <a:gd name="T85" fmla="*/ 76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2" h="1152">
                  <a:moveTo>
                    <a:pt x="1152" y="672"/>
                  </a:moveTo>
                  <a:cubicBezTo>
                    <a:pt x="1152" y="480"/>
                    <a:pt x="1152" y="480"/>
                    <a:pt x="1152" y="480"/>
                  </a:cubicBezTo>
                  <a:cubicBezTo>
                    <a:pt x="997" y="480"/>
                    <a:pt x="997" y="480"/>
                    <a:pt x="997" y="480"/>
                  </a:cubicBezTo>
                  <a:cubicBezTo>
                    <a:pt x="986" y="432"/>
                    <a:pt x="967" y="387"/>
                    <a:pt x="942" y="346"/>
                  </a:cubicBezTo>
                  <a:cubicBezTo>
                    <a:pt x="1051" y="237"/>
                    <a:pt x="1051" y="237"/>
                    <a:pt x="1051" y="237"/>
                  </a:cubicBezTo>
                  <a:cubicBezTo>
                    <a:pt x="915" y="101"/>
                    <a:pt x="915" y="101"/>
                    <a:pt x="915" y="101"/>
                  </a:cubicBezTo>
                  <a:cubicBezTo>
                    <a:pt x="806" y="210"/>
                    <a:pt x="806" y="210"/>
                    <a:pt x="806" y="210"/>
                  </a:cubicBezTo>
                  <a:cubicBezTo>
                    <a:pt x="765" y="185"/>
                    <a:pt x="720" y="166"/>
                    <a:pt x="672" y="155"/>
                  </a:cubicBezTo>
                  <a:cubicBezTo>
                    <a:pt x="672" y="0"/>
                    <a:pt x="672" y="0"/>
                    <a:pt x="672" y="0"/>
                  </a:cubicBezTo>
                  <a:cubicBezTo>
                    <a:pt x="480" y="0"/>
                    <a:pt x="480" y="0"/>
                    <a:pt x="480" y="0"/>
                  </a:cubicBezTo>
                  <a:cubicBezTo>
                    <a:pt x="480" y="155"/>
                    <a:pt x="480" y="155"/>
                    <a:pt x="480" y="155"/>
                  </a:cubicBezTo>
                  <a:cubicBezTo>
                    <a:pt x="432" y="166"/>
                    <a:pt x="387" y="185"/>
                    <a:pt x="346" y="210"/>
                  </a:cubicBezTo>
                  <a:cubicBezTo>
                    <a:pt x="237" y="101"/>
                    <a:pt x="237" y="101"/>
                    <a:pt x="237" y="101"/>
                  </a:cubicBezTo>
                  <a:cubicBezTo>
                    <a:pt x="101" y="237"/>
                    <a:pt x="101" y="237"/>
                    <a:pt x="101" y="237"/>
                  </a:cubicBezTo>
                  <a:cubicBezTo>
                    <a:pt x="210" y="346"/>
                    <a:pt x="210" y="346"/>
                    <a:pt x="210" y="346"/>
                  </a:cubicBezTo>
                  <a:cubicBezTo>
                    <a:pt x="185" y="387"/>
                    <a:pt x="166" y="432"/>
                    <a:pt x="155" y="480"/>
                  </a:cubicBezTo>
                  <a:cubicBezTo>
                    <a:pt x="0" y="480"/>
                    <a:pt x="0" y="480"/>
                    <a:pt x="0" y="480"/>
                  </a:cubicBezTo>
                  <a:cubicBezTo>
                    <a:pt x="0" y="672"/>
                    <a:pt x="0" y="672"/>
                    <a:pt x="0" y="672"/>
                  </a:cubicBezTo>
                  <a:cubicBezTo>
                    <a:pt x="155" y="672"/>
                    <a:pt x="155" y="672"/>
                    <a:pt x="155" y="672"/>
                  </a:cubicBezTo>
                  <a:cubicBezTo>
                    <a:pt x="166" y="720"/>
                    <a:pt x="185" y="765"/>
                    <a:pt x="210" y="806"/>
                  </a:cubicBezTo>
                  <a:cubicBezTo>
                    <a:pt x="101" y="915"/>
                    <a:pt x="101" y="915"/>
                    <a:pt x="101" y="915"/>
                  </a:cubicBezTo>
                  <a:cubicBezTo>
                    <a:pt x="237" y="1051"/>
                    <a:pt x="237" y="1051"/>
                    <a:pt x="237" y="1051"/>
                  </a:cubicBezTo>
                  <a:cubicBezTo>
                    <a:pt x="346" y="942"/>
                    <a:pt x="346" y="942"/>
                    <a:pt x="346" y="942"/>
                  </a:cubicBezTo>
                  <a:cubicBezTo>
                    <a:pt x="387" y="967"/>
                    <a:pt x="432" y="986"/>
                    <a:pt x="480" y="997"/>
                  </a:cubicBezTo>
                  <a:cubicBezTo>
                    <a:pt x="480" y="1152"/>
                    <a:pt x="480" y="1152"/>
                    <a:pt x="480" y="1152"/>
                  </a:cubicBezTo>
                  <a:cubicBezTo>
                    <a:pt x="672" y="1152"/>
                    <a:pt x="672" y="1152"/>
                    <a:pt x="672" y="1152"/>
                  </a:cubicBezTo>
                  <a:cubicBezTo>
                    <a:pt x="672" y="997"/>
                    <a:pt x="672" y="997"/>
                    <a:pt x="672" y="997"/>
                  </a:cubicBezTo>
                  <a:cubicBezTo>
                    <a:pt x="720" y="986"/>
                    <a:pt x="765" y="967"/>
                    <a:pt x="806" y="942"/>
                  </a:cubicBezTo>
                  <a:cubicBezTo>
                    <a:pt x="915" y="1051"/>
                    <a:pt x="915" y="1051"/>
                    <a:pt x="915" y="1051"/>
                  </a:cubicBezTo>
                  <a:cubicBezTo>
                    <a:pt x="1051" y="915"/>
                    <a:pt x="1051" y="915"/>
                    <a:pt x="1051" y="915"/>
                  </a:cubicBezTo>
                  <a:cubicBezTo>
                    <a:pt x="942" y="806"/>
                    <a:pt x="942" y="806"/>
                    <a:pt x="942" y="806"/>
                  </a:cubicBezTo>
                  <a:cubicBezTo>
                    <a:pt x="967" y="765"/>
                    <a:pt x="986" y="720"/>
                    <a:pt x="997" y="672"/>
                  </a:cubicBezTo>
                  <a:lnTo>
                    <a:pt x="1152" y="672"/>
                  </a:lnTo>
                  <a:close/>
                  <a:moveTo>
                    <a:pt x="288" y="576"/>
                  </a:moveTo>
                  <a:cubicBezTo>
                    <a:pt x="288" y="417"/>
                    <a:pt x="417" y="288"/>
                    <a:pt x="576" y="288"/>
                  </a:cubicBezTo>
                  <a:cubicBezTo>
                    <a:pt x="735" y="288"/>
                    <a:pt x="864" y="417"/>
                    <a:pt x="864" y="576"/>
                  </a:cubicBezTo>
                  <a:cubicBezTo>
                    <a:pt x="864" y="735"/>
                    <a:pt x="735" y="864"/>
                    <a:pt x="576" y="864"/>
                  </a:cubicBezTo>
                  <a:cubicBezTo>
                    <a:pt x="417" y="864"/>
                    <a:pt x="288" y="735"/>
                    <a:pt x="288" y="576"/>
                  </a:cubicBezTo>
                  <a:close/>
                  <a:moveTo>
                    <a:pt x="576" y="768"/>
                  </a:moveTo>
                  <a:cubicBezTo>
                    <a:pt x="470" y="768"/>
                    <a:pt x="384" y="682"/>
                    <a:pt x="384" y="576"/>
                  </a:cubicBezTo>
                  <a:cubicBezTo>
                    <a:pt x="384" y="470"/>
                    <a:pt x="470" y="384"/>
                    <a:pt x="576" y="384"/>
                  </a:cubicBezTo>
                  <a:cubicBezTo>
                    <a:pt x="682" y="384"/>
                    <a:pt x="768" y="470"/>
                    <a:pt x="768" y="576"/>
                  </a:cubicBezTo>
                  <a:cubicBezTo>
                    <a:pt x="768" y="682"/>
                    <a:pt x="682" y="768"/>
                    <a:pt x="576" y="7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0" name="Oval 109">
              <a:extLst>
                <a:ext uri="{FF2B5EF4-FFF2-40B4-BE49-F238E27FC236}">
                  <a16:creationId xmlns:a16="http://schemas.microsoft.com/office/drawing/2014/main" id="{0B0BF204-D5BC-4C51-AB3A-23CBCB83DC15}"/>
                </a:ext>
              </a:extLst>
            </p:cNvPr>
            <p:cNvSpPr/>
            <p:nvPr/>
          </p:nvSpPr>
          <p:spPr>
            <a:xfrm>
              <a:off x="3280403" y="2562565"/>
              <a:ext cx="1007674" cy="1007674"/>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DF99E501-8F6D-4290-A4CA-B7B786100DB6}"/>
              </a:ext>
            </a:extLst>
          </p:cNvPr>
          <p:cNvGrpSpPr/>
          <p:nvPr/>
        </p:nvGrpSpPr>
        <p:grpSpPr>
          <a:xfrm>
            <a:off x="7656508" y="4207782"/>
            <a:ext cx="2743200" cy="2743200"/>
            <a:chOff x="3144150" y="3961250"/>
            <a:chExt cx="2743200" cy="2743200"/>
          </a:xfrm>
        </p:grpSpPr>
        <p:sp>
          <p:nvSpPr>
            <p:cNvPr id="112" name="Freeform 62">
              <a:extLst>
                <a:ext uri="{FF2B5EF4-FFF2-40B4-BE49-F238E27FC236}">
                  <a16:creationId xmlns:a16="http://schemas.microsoft.com/office/drawing/2014/main" id="{EB0F258D-755B-462B-B123-FBF4FBD59BC3}"/>
                </a:ext>
              </a:extLst>
            </p:cNvPr>
            <p:cNvSpPr>
              <a:spLocks noChangeAspect="1" noEditPoints="1"/>
            </p:cNvSpPr>
            <p:nvPr/>
          </p:nvSpPr>
          <p:spPr bwMode="auto">
            <a:xfrm>
              <a:off x="3144150" y="3961250"/>
              <a:ext cx="2743200" cy="2743200"/>
            </a:xfrm>
            <a:custGeom>
              <a:avLst/>
              <a:gdLst>
                <a:gd name="T0" fmla="*/ 1152 w 1152"/>
                <a:gd name="T1" fmla="*/ 672 h 1152"/>
                <a:gd name="T2" fmla="*/ 1152 w 1152"/>
                <a:gd name="T3" fmla="*/ 480 h 1152"/>
                <a:gd name="T4" fmla="*/ 997 w 1152"/>
                <a:gd name="T5" fmla="*/ 480 h 1152"/>
                <a:gd name="T6" fmla="*/ 942 w 1152"/>
                <a:gd name="T7" fmla="*/ 346 h 1152"/>
                <a:gd name="T8" fmla="*/ 1051 w 1152"/>
                <a:gd name="T9" fmla="*/ 237 h 1152"/>
                <a:gd name="T10" fmla="*/ 915 w 1152"/>
                <a:gd name="T11" fmla="*/ 101 h 1152"/>
                <a:gd name="T12" fmla="*/ 806 w 1152"/>
                <a:gd name="T13" fmla="*/ 210 h 1152"/>
                <a:gd name="T14" fmla="*/ 672 w 1152"/>
                <a:gd name="T15" fmla="*/ 155 h 1152"/>
                <a:gd name="T16" fmla="*/ 672 w 1152"/>
                <a:gd name="T17" fmla="*/ 0 h 1152"/>
                <a:gd name="T18" fmla="*/ 480 w 1152"/>
                <a:gd name="T19" fmla="*/ 0 h 1152"/>
                <a:gd name="T20" fmla="*/ 480 w 1152"/>
                <a:gd name="T21" fmla="*/ 155 h 1152"/>
                <a:gd name="T22" fmla="*/ 346 w 1152"/>
                <a:gd name="T23" fmla="*/ 210 h 1152"/>
                <a:gd name="T24" fmla="*/ 237 w 1152"/>
                <a:gd name="T25" fmla="*/ 101 h 1152"/>
                <a:gd name="T26" fmla="*/ 101 w 1152"/>
                <a:gd name="T27" fmla="*/ 237 h 1152"/>
                <a:gd name="T28" fmla="*/ 210 w 1152"/>
                <a:gd name="T29" fmla="*/ 346 h 1152"/>
                <a:gd name="T30" fmla="*/ 155 w 1152"/>
                <a:gd name="T31" fmla="*/ 480 h 1152"/>
                <a:gd name="T32" fmla="*/ 0 w 1152"/>
                <a:gd name="T33" fmla="*/ 480 h 1152"/>
                <a:gd name="T34" fmla="*/ 0 w 1152"/>
                <a:gd name="T35" fmla="*/ 672 h 1152"/>
                <a:gd name="T36" fmla="*/ 155 w 1152"/>
                <a:gd name="T37" fmla="*/ 672 h 1152"/>
                <a:gd name="T38" fmla="*/ 210 w 1152"/>
                <a:gd name="T39" fmla="*/ 806 h 1152"/>
                <a:gd name="T40" fmla="*/ 101 w 1152"/>
                <a:gd name="T41" fmla="*/ 915 h 1152"/>
                <a:gd name="T42" fmla="*/ 237 w 1152"/>
                <a:gd name="T43" fmla="*/ 1051 h 1152"/>
                <a:gd name="T44" fmla="*/ 346 w 1152"/>
                <a:gd name="T45" fmla="*/ 942 h 1152"/>
                <a:gd name="T46" fmla="*/ 480 w 1152"/>
                <a:gd name="T47" fmla="*/ 997 h 1152"/>
                <a:gd name="T48" fmla="*/ 480 w 1152"/>
                <a:gd name="T49" fmla="*/ 1152 h 1152"/>
                <a:gd name="T50" fmla="*/ 672 w 1152"/>
                <a:gd name="T51" fmla="*/ 1152 h 1152"/>
                <a:gd name="T52" fmla="*/ 672 w 1152"/>
                <a:gd name="T53" fmla="*/ 997 h 1152"/>
                <a:gd name="T54" fmla="*/ 806 w 1152"/>
                <a:gd name="T55" fmla="*/ 942 h 1152"/>
                <a:gd name="T56" fmla="*/ 915 w 1152"/>
                <a:gd name="T57" fmla="*/ 1051 h 1152"/>
                <a:gd name="T58" fmla="*/ 1051 w 1152"/>
                <a:gd name="T59" fmla="*/ 915 h 1152"/>
                <a:gd name="T60" fmla="*/ 942 w 1152"/>
                <a:gd name="T61" fmla="*/ 806 h 1152"/>
                <a:gd name="T62" fmla="*/ 997 w 1152"/>
                <a:gd name="T63" fmla="*/ 672 h 1152"/>
                <a:gd name="T64" fmla="*/ 1152 w 1152"/>
                <a:gd name="T65" fmla="*/ 672 h 1152"/>
                <a:gd name="T66" fmla="*/ 288 w 1152"/>
                <a:gd name="T67" fmla="*/ 576 h 1152"/>
                <a:gd name="T68" fmla="*/ 576 w 1152"/>
                <a:gd name="T69" fmla="*/ 288 h 1152"/>
                <a:gd name="T70" fmla="*/ 864 w 1152"/>
                <a:gd name="T71" fmla="*/ 576 h 1152"/>
                <a:gd name="T72" fmla="*/ 576 w 1152"/>
                <a:gd name="T73" fmla="*/ 864 h 1152"/>
                <a:gd name="T74" fmla="*/ 288 w 1152"/>
                <a:gd name="T75" fmla="*/ 576 h 1152"/>
                <a:gd name="T76" fmla="*/ 576 w 1152"/>
                <a:gd name="T77" fmla="*/ 768 h 1152"/>
                <a:gd name="T78" fmla="*/ 384 w 1152"/>
                <a:gd name="T79" fmla="*/ 576 h 1152"/>
                <a:gd name="T80" fmla="*/ 576 w 1152"/>
                <a:gd name="T81" fmla="*/ 384 h 1152"/>
                <a:gd name="T82" fmla="*/ 768 w 1152"/>
                <a:gd name="T83" fmla="*/ 576 h 1152"/>
                <a:gd name="T84" fmla="*/ 576 w 1152"/>
                <a:gd name="T85" fmla="*/ 76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2" h="1152">
                  <a:moveTo>
                    <a:pt x="1152" y="672"/>
                  </a:moveTo>
                  <a:cubicBezTo>
                    <a:pt x="1152" y="480"/>
                    <a:pt x="1152" y="480"/>
                    <a:pt x="1152" y="480"/>
                  </a:cubicBezTo>
                  <a:cubicBezTo>
                    <a:pt x="997" y="480"/>
                    <a:pt x="997" y="480"/>
                    <a:pt x="997" y="480"/>
                  </a:cubicBezTo>
                  <a:cubicBezTo>
                    <a:pt x="986" y="432"/>
                    <a:pt x="967" y="387"/>
                    <a:pt x="942" y="346"/>
                  </a:cubicBezTo>
                  <a:cubicBezTo>
                    <a:pt x="1051" y="237"/>
                    <a:pt x="1051" y="237"/>
                    <a:pt x="1051" y="237"/>
                  </a:cubicBezTo>
                  <a:cubicBezTo>
                    <a:pt x="915" y="101"/>
                    <a:pt x="915" y="101"/>
                    <a:pt x="915" y="101"/>
                  </a:cubicBezTo>
                  <a:cubicBezTo>
                    <a:pt x="806" y="210"/>
                    <a:pt x="806" y="210"/>
                    <a:pt x="806" y="210"/>
                  </a:cubicBezTo>
                  <a:cubicBezTo>
                    <a:pt x="765" y="185"/>
                    <a:pt x="720" y="166"/>
                    <a:pt x="672" y="155"/>
                  </a:cubicBezTo>
                  <a:cubicBezTo>
                    <a:pt x="672" y="0"/>
                    <a:pt x="672" y="0"/>
                    <a:pt x="672" y="0"/>
                  </a:cubicBezTo>
                  <a:cubicBezTo>
                    <a:pt x="480" y="0"/>
                    <a:pt x="480" y="0"/>
                    <a:pt x="480" y="0"/>
                  </a:cubicBezTo>
                  <a:cubicBezTo>
                    <a:pt x="480" y="155"/>
                    <a:pt x="480" y="155"/>
                    <a:pt x="480" y="155"/>
                  </a:cubicBezTo>
                  <a:cubicBezTo>
                    <a:pt x="432" y="166"/>
                    <a:pt x="387" y="185"/>
                    <a:pt x="346" y="210"/>
                  </a:cubicBezTo>
                  <a:cubicBezTo>
                    <a:pt x="237" y="101"/>
                    <a:pt x="237" y="101"/>
                    <a:pt x="237" y="101"/>
                  </a:cubicBezTo>
                  <a:cubicBezTo>
                    <a:pt x="101" y="237"/>
                    <a:pt x="101" y="237"/>
                    <a:pt x="101" y="237"/>
                  </a:cubicBezTo>
                  <a:cubicBezTo>
                    <a:pt x="210" y="346"/>
                    <a:pt x="210" y="346"/>
                    <a:pt x="210" y="346"/>
                  </a:cubicBezTo>
                  <a:cubicBezTo>
                    <a:pt x="185" y="387"/>
                    <a:pt x="166" y="432"/>
                    <a:pt x="155" y="480"/>
                  </a:cubicBezTo>
                  <a:cubicBezTo>
                    <a:pt x="0" y="480"/>
                    <a:pt x="0" y="480"/>
                    <a:pt x="0" y="480"/>
                  </a:cubicBezTo>
                  <a:cubicBezTo>
                    <a:pt x="0" y="672"/>
                    <a:pt x="0" y="672"/>
                    <a:pt x="0" y="672"/>
                  </a:cubicBezTo>
                  <a:cubicBezTo>
                    <a:pt x="155" y="672"/>
                    <a:pt x="155" y="672"/>
                    <a:pt x="155" y="672"/>
                  </a:cubicBezTo>
                  <a:cubicBezTo>
                    <a:pt x="166" y="720"/>
                    <a:pt x="185" y="765"/>
                    <a:pt x="210" y="806"/>
                  </a:cubicBezTo>
                  <a:cubicBezTo>
                    <a:pt x="101" y="915"/>
                    <a:pt x="101" y="915"/>
                    <a:pt x="101" y="915"/>
                  </a:cubicBezTo>
                  <a:cubicBezTo>
                    <a:pt x="237" y="1051"/>
                    <a:pt x="237" y="1051"/>
                    <a:pt x="237" y="1051"/>
                  </a:cubicBezTo>
                  <a:cubicBezTo>
                    <a:pt x="346" y="942"/>
                    <a:pt x="346" y="942"/>
                    <a:pt x="346" y="942"/>
                  </a:cubicBezTo>
                  <a:cubicBezTo>
                    <a:pt x="387" y="967"/>
                    <a:pt x="432" y="986"/>
                    <a:pt x="480" y="997"/>
                  </a:cubicBezTo>
                  <a:cubicBezTo>
                    <a:pt x="480" y="1152"/>
                    <a:pt x="480" y="1152"/>
                    <a:pt x="480" y="1152"/>
                  </a:cubicBezTo>
                  <a:cubicBezTo>
                    <a:pt x="672" y="1152"/>
                    <a:pt x="672" y="1152"/>
                    <a:pt x="672" y="1152"/>
                  </a:cubicBezTo>
                  <a:cubicBezTo>
                    <a:pt x="672" y="997"/>
                    <a:pt x="672" y="997"/>
                    <a:pt x="672" y="997"/>
                  </a:cubicBezTo>
                  <a:cubicBezTo>
                    <a:pt x="720" y="986"/>
                    <a:pt x="765" y="967"/>
                    <a:pt x="806" y="942"/>
                  </a:cubicBezTo>
                  <a:cubicBezTo>
                    <a:pt x="915" y="1051"/>
                    <a:pt x="915" y="1051"/>
                    <a:pt x="915" y="1051"/>
                  </a:cubicBezTo>
                  <a:cubicBezTo>
                    <a:pt x="1051" y="915"/>
                    <a:pt x="1051" y="915"/>
                    <a:pt x="1051" y="915"/>
                  </a:cubicBezTo>
                  <a:cubicBezTo>
                    <a:pt x="942" y="806"/>
                    <a:pt x="942" y="806"/>
                    <a:pt x="942" y="806"/>
                  </a:cubicBezTo>
                  <a:cubicBezTo>
                    <a:pt x="967" y="765"/>
                    <a:pt x="986" y="720"/>
                    <a:pt x="997" y="672"/>
                  </a:cubicBezTo>
                  <a:lnTo>
                    <a:pt x="1152" y="672"/>
                  </a:lnTo>
                  <a:close/>
                  <a:moveTo>
                    <a:pt x="288" y="576"/>
                  </a:moveTo>
                  <a:cubicBezTo>
                    <a:pt x="288" y="417"/>
                    <a:pt x="417" y="288"/>
                    <a:pt x="576" y="288"/>
                  </a:cubicBezTo>
                  <a:cubicBezTo>
                    <a:pt x="735" y="288"/>
                    <a:pt x="864" y="417"/>
                    <a:pt x="864" y="576"/>
                  </a:cubicBezTo>
                  <a:cubicBezTo>
                    <a:pt x="864" y="735"/>
                    <a:pt x="735" y="864"/>
                    <a:pt x="576" y="864"/>
                  </a:cubicBezTo>
                  <a:cubicBezTo>
                    <a:pt x="417" y="864"/>
                    <a:pt x="288" y="735"/>
                    <a:pt x="288" y="576"/>
                  </a:cubicBezTo>
                  <a:close/>
                  <a:moveTo>
                    <a:pt x="576" y="768"/>
                  </a:moveTo>
                  <a:cubicBezTo>
                    <a:pt x="470" y="768"/>
                    <a:pt x="384" y="682"/>
                    <a:pt x="384" y="576"/>
                  </a:cubicBezTo>
                  <a:cubicBezTo>
                    <a:pt x="384" y="470"/>
                    <a:pt x="470" y="384"/>
                    <a:pt x="576" y="384"/>
                  </a:cubicBezTo>
                  <a:cubicBezTo>
                    <a:pt x="682" y="384"/>
                    <a:pt x="768" y="470"/>
                    <a:pt x="768" y="576"/>
                  </a:cubicBezTo>
                  <a:cubicBezTo>
                    <a:pt x="768" y="682"/>
                    <a:pt x="682" y="768"/>
                    <a:pt x="576" y="7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3" name="Oval 112">
              <a:extLst>
                <a:ext uri="{FF2B5EF4-FFF2-40B4-BE49-F238E27FC236}">
                  <a16:creationId xmlns:a16="http://schemas.microsoft.com/office/drawing/2014/main" id="{E49664FA-1217-4AA7-8B9A-F71730145163}"/>
                </a:ext>
              </a:extLst>
            </p:cNvPr>
            <p:cNvSpPr/>
            <p:nvPr/>
          </p:nvSpPr>
          <p:spPr>
            <a:xfrm>
              <a:off x="3973158" y="4811358"/>
              <a:ext cx="1007674" cy="1007674"/>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2667711C-6F57-4C21-949A-EDD5900B5805}"/>
              </a:ext>
            </a:extLst>
          </p:cNvPr>
          <p:cNvGrpSpPr/>
          <p:nvPr/>
        </p:nvGrpSpPr>
        <p:grpSpPr>
          <a:xfrm>
            <a:off x="10171108" y="3483197"/>
            <a:ext cx="1759635" cy="1759635"/>
            <a:chOff x="5658750" y="3236665"/>
            <a:chExt cx="1759635" cy="1759635"/>
          </a:xfrm>
        </p:grpSpPr>
        <p:sp>
          <p:nvSpPr>
            <p:cNvPr id="115" name="Freeform 62">
              <a:extLst>
                <a:ext uri="{FF2B5EF4-FFF2-40B4-BE49-F238E27FC236}">
                  <a16:creationId xmlns:a16="http://schemas.microsoft.com/office/drawing/2014/main" id="{6551287D-AFAE-4442-AFD1-40AE40F03C7E}"/>
                </a:ext>
              </a:extLst>
            </p:cNvPr>
            <p:cNvSpPr>
              <a:spLocks noChangeAspect="1" noEditPoints="1"/>
            </p:cNvSpPr>
            <p:nvPr/>
          </p:nvSpPr>
          <p:spPr bwMode="auto">
            <a:xfrm>
              <a:off x="5658750" y="3236665"/>
              <a:ext cx="1759635" cy="1759635"/>
            </a:xfrm>
            <a:custGeom>
              <a:avLst/>
              <a:gdLst>
                <a:gd name="T0" fmla="*/ 1152 w 1152"/>
                <a:gd name="T1" fmla="*/ 672 h 1152"/>
                <a:gd name="T2" fmla="*/ 1152 w 1152"/>
                <a:gd name="T3" fmla="*/ 480 h 1152"/>
                <a:gd name="T4" fmla="*/ 997 w 1152"/>
                <a:gd name="T5" fmla="*/ 480 h 1152"/>
                <a:gd name="T6" fmla="*/ 942 w 1152"/>
                <a:gd name="T7" fmla="*/ 346 h 1152"/>
                <a:gd name="T8" fmla="*/ 1051 w 1152"/>
                <a:gd name="T9" fmla="*/ 237 h 1152"/>
                <a:gd name="T10" fmla="*/ 915 w 1152"/>
                <a:gd name="T11" fmla="*/ 101 h 1152"/>
                <a:gd name="T12" fmla="*/ 806 w 1152"/>
                <a:gd name="T13" fmla="*/ 210 h 1152"/>
                <a:gd name="T14" fmla="*/ 672 w 1152"/>
                <a:gd name="T15" fmla="*/ 155 h 1152"/>
                <a:gd name="T16" fmla="*/ 672 w 1152"/>
                <a:gd name="T17" fmla="*/ 0 h 1152"/>
                <a:gd name="T18" fmla="*/ 480 w 1152"/>
                <a:gd name="T19" fmla="*/ 0 h 1152"/>
                <a:gd name="T20" fmla="*/ 480 w 1152"/>
                <a:gd name="T21" fmla="*/ 155 h 1152"/>
                <a:gd name="T22" fmla="*/ 346 w 1152"/>
                <a:gd name="T23" fmla="*/ 210 h 1152"/>
                <a:gd name="T24" fmla="*/ 237 w 1152"/>
                <a:gd name="T25" fmla="*/ 101 h 1152"/>
                <a:gd name="T26" fmla="*/ 101 w 1152"/>
                <a:gd name="T27" fmla="*/ 237 h 1152"/>
                <a:gd name="T28" fmla="*/ 210 w 1152"/>
                <a:gd name="T29" fmla="*/ 346 h 1152"/>
                <a:gd name="T30" fmla="*/ 155 w 1152"/>
                <a:gd name="T31" fmla="*/ 480 h 1152"/>
                <a:gd name="T32" fmla="*/ 0 w 1152"/>
                <a:gd name="T33" fmla="*/ 480 h 1152"/>
                <a:gd name="T34" fmla="*/ 0 w 1152"/>
                <a:gd name="T35" fmla="*/ 672 h 1152"/>
                <a:gd name="T36" fmla="*/ 155 w 1152"/>
                <a:gd name="T37" fmla="*/ 672 h 1152"/>
                <a:gd name="T38" fmla="*/ 210 w 1152"/>
                <a:gd name="T39" fmla="*/ 806 h 1152"/>
                <a:gd name="T40" fmla="*/ 101 w 1152"/>
                <a:gd name="T41" fmla="*/ 915 h 1152"/>
                <a:gd name="T42" fmla="*/ 237 w 1152"/>
                <a:gd name="T43" fmla="*/ 1051 h 1152"/>
                <a:gd name="T44" fmla="*/ 346 w 1152"/>
                <a:gd name="T45" fmla="*/ 942 h 1152"/>
                <a:gd name="T46" fmla="*/ 480 w 1152"/>
                <a:gd name="T47" fmla="*/ 997 h 1152"/>
                <a:gd name="T48" fmla="*/ 480 w 1152"/>
                <a:gd name="T49" fmla="*/ 1152 h 1152"/>
                <a:gd name="T50" fmla="*/ 672 w 1152"/>
                <a:gd name="T51" fmla="*/ 1152 h 1152"/>
                <a:gd name="T52" fmla="*/ 672 w 1152"/>
                <a:gd name="T53" fmla="*/ 997 h 1152"/>
                <a:gd name="T54" fmla="*/ 806 w 1152"/>
                <a:gd name="T55" fmla="*/ 942 h 1152"/>
                <a:gd name="T56" fmla="*/ 915 w 1152"/>
                <a:gd name="T57" fmla="*/ 1051 h 1152"/>
                <a:gd name="T58" fmla="*/ 1051 w 1152"/>
                <a:gd name="T59" fmla="*/ 915 h 1152"/>
                <a:gd name="T60" fmla="*/ 942 w 1152"/>
                <a:gd name="T61" fmla="*/ 806 h 1152"/>
                <a:gd name="T62" fmla="*/ 997 w 1152"/>
                <a:gd name="T63" fmla="*/ 672 h 1152"/>
                <a:gd name="T64" fmla="*/ 1152 w 1152"/>
                <a:gd name="T65" fmla="*/ 672 h 1152"/>
                <a:gd name="T66" fmla="*/ 288 w 1152"/>
                <a:gd name="T67" fmla="*/ 576 h 1152"/>
                <a:gd name="T68" fmla="*/ 576 w 1152"/>
                <a:gd name="T69" fmla="*/ 288 h 1152"/>
                <a:gd name="T70" fmla="*/ 864 w 1152"/>
                <a:gd name="T71" fmla="*/ 576 h 1152"/>
                <a:gd name="T72" fmla="*/ 576 w 1152"/>
                <a:gd name="T73" fmla="*/ 864 h 1152"/>
                <a:gd name="T74" fmla="*/ 288 w 1152"/>
                <a:gd name="T75" fmla="*/ 576 h 1152"/>
                <a:gd name="T76" fmla="*/ 576 w 1152"/>
                <a:gd name="T77" fmla="*/ 768 h 1152"/>
                <a:gd name="T78" fmla="*/ 384 w 1152"/>
                <a:gd name="T79" fmla="*/ 576 h 1152"/>
                <a:gd name="T80" fmla="*/ 576 w 1152"/>
                <a:gd name="T81" fmla="*/ 384 h 1152"/>
                <a:gd name="T82" fmla="*/ 768 w 1152"/>
                <a:gd name="T83" fmla="*/ 576 h 1152"/>
                <a:gd name="T84" fmla="*/ 576 w 1152"/>
                <a:gd name="T85" fmla="*/ 76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2" h="1152">
                  <a:moveTo>
                    <a:pt x="1152" y="672"/>
                  </a:moveTo>
                  <a:cubicBezTo>
                    <a:pt x="1152" y="480"/>
                    <a:pt x="1152" y="480"/>
                    <a:pt x="1152" y="480"/>
                  </a:cubicBezTo>
                  <a:cubicBezTo>
                    <a:pt x="997" y="480"/>
                    <a:pt x="997" y="480"/>
                    <a:pt x="997" y="480"/>
                  </a:cubicBezTo>
                  <a:cubicBezTo>
                    <a:pt x="986" y="432"/>
                    <a:pt x="967" y="387"/>
                    <a:pt x="942" y="346"/>
                  </a:cubicBezTo>
                  <a:cubicBezTo>
                    <a:pt x="1051" y="237"/>
                    <a:pt x="1051" y="237"/>
                    <a:pt x="1051" y="237"/>
                  </a:cubicBezTo>
                  <a:cubicBezTo>
                    <a:pt x="915" y="101"/>
                    <a:pt x="915" y="101"/>
                    <a:pt x="915" y="101"/>
                  </a:cubicBezTo>
                  <a:cubicBezTo>
                    <a:pt x="806" y="210"/>
                    <a:pt x="806" y="210"/>
                    <a:pt x="806" y="210"/>
                  </a:cubicBezTo>
                  <a:cubicBezTo>
                    <a:pt x="765" y="185"/>
                    <a:pt x="720" y="166"/>
                    <a:pt x="672" y="155"/>
                  </a:cubicBezTo>
                  <a:cubicBezTo>
                    <a:pt x="672" y="0"/>
                    <a:pt x="672" y="0"/>
                    <a:pt x="672" y="0"/>
                  </a:cubicBezTo>
                  <a:cubicBezTo>
                    <a:pt x="480" y="0"/>
                    <a:pt x="480" y="0"/>
                    <a:pt x="480" y="0"/>
                  </a:cubicBezTo>
                  <a:cubicBezTo>
                    <a:pt x="480" y="155"/>
                    <a:pt x="480" y="155"/>
                    <a:pt x="480" y="155"/>
                  </a:cubicBezTo>
                  <a:cubicBezTo>
                    <a:pt x="432" y="166"/>
                    <a:pt x="387" y="185"/>
                    <a:pt x="346" y="210"/>
                  </a:cubicBezTo>
                  <a:cubicBezTo>
                    <a:pt x="237" y="101"/>
                    <a:pt x="237" y="101"/>
                    <a:pt x="237" y="101"/>
                  </a:cubicBezTo>
                  <a:cubicBezTo>
                    <a:pt x="101" y="237"/>
                    <a:pt x="101" y="237"/>
                    <a:pt x="101" y="237"/>
                  </a:cubicBezTo>
                  <a:cubicBezTo>
                    <a:pt x="210" y="346"/>
                    <a:pt x="210" y="346"/>
                    <a:pt x="210" y="346"/>
                  </a:cubicBezTo>
                  <a:cubicBezTo>
                    <a:pt x="185" y="387"/>
                    <a:pt x="166" y="432"/>
                    <a:pt x="155" y="480"/>
                  </a:cubicBezTo>
                  <a:cubicBezTo>
                    <a:pt x="0" y="480"/>
                    <a:pt x="0" y="480"/>
                    <a:pt x="0" y="480"/>
                  </a:cubicBezTo>
                  <a:cubicBezTo>
                    <a:pt x="0" y="672"/>
                    <a:pt x="0" y="672"/>
                    <a:pt x="0" y="672"/>
                  </a:cubicBezTo>
                  <a:cubicBezTo>
                    <a:pt x="155" y="672"/>
                    <a:pt x="155" y="672"/>
                    <a:pt x="155" y="672"/>
                  </a:cubicBezTo>
                  <a:cubicBezTo>
                    <a:pt x="166" y="720"/>
                    <a:pt x="185" y="765"/>
                    <a:pt x="210" y="806"/>
                  </a:cubicBezTo>
                  <a:cubicBezTo>
                    <a:pt x="101" y="915"/>
                    <a:pt x="101" y="915"/>
                    <a:pt x="101" y="915"/>
                  </a:cubicBezTo>
                  <a:cubicBezTo>
                    <a:pt x="237" y="1051"/>
                    <a:pt x="237" y="1051"/>
                    <a:pt x="237" y="1051"/>
                  </a:cubicBezTo>
                  <a:cubicBezTo>
                    <a:pt x="346" y="942"/>
                    <a:pt x="346" y="942"/>
                    <a:pt x="346" y="942"/>
                  </a:cubicBezTo>
                  <a:cubicBezTo>
                    <a:pt x="387" y="967"/>
                    <a:pt x="432" y="986"/>
                    <a:pt x="480" y="997"/>
                  </a:cubicBezTo>
                  <a:cubicBezTo>
                    <a:pt x="480" y="1152"/>
                    <a:pt x="480" y="1152"/>
                    <a:pt x="480" y="1152"/>
                  </a:cubicBezTo>
                  <a:cubicBezTo>
                    <a:pt x="672" y="1152"/>
                    <a:pt x="672" y="1152"/>
                    <a:pt x="672" y="1152"/>
                  </a:cubicBezTo>
                  <a:cubicBezTo>
                    <a:pt x="672" y="997"/>
                    <a:pt x="672" y="997"/>
                    <a:pt x="672" y="997"/>
                  </a:cubicBezTo>
                  <a:cubicBezTo>
                    <a:pt x="720" y="986"/>
                    <a:pt x="765" y="967"/>
                    <a:pt x="806" y="942"/>
                  </a:cubicBezTo>
                  <a:cubicBezTo>
                    <a:pt x="915" y="1051"/>
                    <a:pt x="915" y="1051"/>
                    <a:pt x="915" y="1051"/>
                  </a:cubicBezTo>
                  <a:cubicBezTo>
                    <a:pt x="1051" y="915"/>
                    <a:pt x="1051" y="915"/>
                    <a:pt x="1051" y="915"/>
                  </a:cubicBezTo>
                  <a:cubicBezTo>
                    <a:pt x="942" y="806"/>
                    <a:pt x="942" y="806"/>
                    <a:pt x="942" y="806"/>
                  </a:cubicBezTo>
                  <a:cubicBezTo>
                    <a:pt x="967" y="765"/>
                    <a:pt x="986" y="720"/>
                    <a:pt x="997" y="672"/>
                  </a:cubicBezTo>
                  <a:lnTo>
                    <a:pt x="1152" y="672"/>
                  </a:lnTo>
                  <a:close/>
                  <a:moveTo>
                    <a:pt x="288" y="576"/>
                  </a:moveTo>
                  <a:cubicBezTo>
                    <a:pt x="288" y="417"/>
                    <a:pt x="417" y="288"/>
                    <a:pt x="576" y="288"/>
                  </a:cubicBezTo>
                  <a:cubicBezTo>
                    <a:pt x="735" y="288"/>
                    <a:pt x="864" y="417"/>
                    <a:pt x="864" y="576"/>
                  </a:cubicBezTo>
                  <a:cubicBezTo>
                    <a:pt x="864" y="735"/>
                    <a:pt x="735" y="864"/>
                    <a:pt x="576" y="864"/>
                  </a:cubicBezTo>
                  <a:cubicBezTo>
                    <a:pt x="417" y="864"/>
                    <a:pt x="288" y="735"/>
                    <a:pt x="288" y="576"/>
                  </a:cubicBezTo>
                  <a:close/>
                  <a:moveTo>
                    <a:pt x="576" y="768"/>
                  </a:moveTo>
                  <a:cubicBezTo>
                    <a:pt x="470" y="768"/>
                    <a:pt x="384" y="682"/>
                    <a:pt x="384" y="576"/>
                  </a:cubicBezTo>
                  <a:cubicBezTo>
                    <a:pt x="384" y="470"/>
                    <a:pt x="470" y="384"/>
                    <a:pt x="576" y="384"/>
                  </a:cubicBezTo>
                  <a:cubicBezTo>
                    <a:pt x="682" y="384"/>
                    <a:pt x="768" y="470"/>
                    <a:pt x="768" y="576"/>
                  </a:cubicBezTo>
                  <a:cubicBezTo>
                    <a:pt x="768" y="682"/>
                    <a:pt x="682" y="768"/>
                    <a:pt x="576" y="7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7" name="Oval 116">
              <a:extLst>
                <a:ext uri="{FF2B5EF4-FFF2-40B4-BE49-F238E27FC236}">
                  <a16:creationId xmlns:a16="http://schemas.microsoft.com/office/drawing/2014/main" id="{29CAF2E0-E592-4839-88AB-4BC79C768C95}"/>
                </a:ext>
              </a:extLst>
            </p:cNvPr>
            <p:cNvSpPr/>
            <p:nvPr/>
          </p:nvSpPr>
          <p:spPr>
            <a:xfrm>
              <a:off x="6218705" y="3806631"/>
              <a:ext cx="660094" cy="660094"/>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0" name="Group 119">
            <a:extLst>
              <a:ext uri="{FF2B5EF4-FFF2-40B4-BE49-F238E27FC236}">
                <a16:creationId xmlns:a16="http://schemas.microsoft.com/office/drawing/2014/main" id="{3924FCCA-0ED4-4419-B2B1-30B4624C5D3B}"/>
              </a:ext>
            </a:extLst>
          </p:cNvPr>
          <p:cNvGrpSpPr/>
          <p:nvPr/>
        </p:nvGrpSpPr>
        <p:grpSpPr>
          <a:xfrm>
            <a:off x="10316678" y="5520581"/>
            <a:ext cx="1519275" cy="1519275"/>
            <a:chOff x="6047304" y="5314552"/>
            <a:chExt cx="1519275" cy="1519275"/>
          </a:xfrm>
        </p:grpSpPr>
        <p:sp>
          <p:nvSpPr>
            <p:cNvPr id="121" name="Freeform 62">
              <a:extLst>
                <a:ext uri="{FF2B5EF4-FFF2-40B4-BE49-F238E27FC236}">
                  <a16:creationId xmlns:a16="http://schemas.microsoft.com/office/drawing/2014/main" id="{723A3B31-F880-4F5A-B511-36C5E2D8076C}"/>
                </a:ext>
              </a:extLst>
            </p:cNvPr>
            <p:cNvSpPr>
              <a:spLocks noChangeAspect="1" noEditPoints="1"/>
            </p:cNvSpPr>
            <p:nvPr/>
          </p:nvSpPr>
          <p:spPr bwMode="auto">
            <a:xfrm rot="267505">
              <a:off x="6047304" y="5314552"/>
              <a:ext cx="1519275" cy="1519275"/>
            </a:xfrm>
            <a:custGeom>
              <a:avLst/>
              <a:gdLst>
                <a:gd name="T0" fmla="*/ 1152 w 1152"/>
                <a:gd name="T1" fmla="*/ 672 h 1152"/>
                <a:gd name="T2" fmla="*/ 1152 w 1152"/>
                <a:gd name="T3" fmla="*/ 480 h 1152"/>
                <a:gd name="T4" fmla="*/ 997 w 1152"/>
                <a:gd name="T5" fmla="*/ 480 h 1152"/>
                <a:gd name="T6" fmla="*/ 942 w 1152"/>
                <a:gd name="T7" fmla="*/ 346 h 1152"/>
                <a:gd name="T8" fmla="*/ 1051 w 1152"/>
                <a:gd name="T9" fmla="*/ 237 h 1152"/>
                <a:gd name="T10" fmla="*/ 915 w 1152"/>
                <a:gd name="T11" fmla="*/ 101 h 1152"/>
                <a:gd name="T12" fmla="*/ 806 w 1152"/>
                <a:gd name="T13" fmla="*/ 210 h 1152"/>
                <a:gd name="T14" fmla="*/ 672 w 1152"/>
                <a:gd name="T15" fmla="*/ 155 h 1152"/>
                <a:gd name="T16" fmla="*/ 672 w 1152"/>
                <a:gd name="T17" fmla="*/ 0 h 1152"/>
                <a:gd name="T18" fmla="*/ 480 w 1152"/>
                <a:gd name="T19" fmla="*/ 0 h 1152"/>
                <a:gd name="T20" fmla="*/ 480 w 1152"/>
                <a:gd name="T21" fmla="*/ 155 h 1152"/>
                <a:gd name="T22" fmla="*/ 346 w 1152"/>
                <a:gd name="T23" fmla="*/ 210 h 1152"/>
                <a:gd name="T24" fmla="*/ 237 w 1152"/>
                <a:gd name="T25" fmla="*/ 101 h 1152"/>
                <a:gd name="T26" fmla="*/ 101 w 1152"/>
                <a:gd name="T27" fmla="*/ 237 h 1152"/>
                <a:gd name="T28" fmla="*/ 210 w 1152"/>
                <a:gd name="T29" fmla="*/ 346 h 1152"/>
                <a:gd name="T30" fmla="*/ 155 w 1152"/>
                <a:gd name="T31" fmla="*/ 480 h 1152"/>
                <a:gd name="T32" fmla="*/ 0 w 1152"/>
                <a:gd name="T33" fmla="*/ 480 h 1152"/>
                <a:gd name="T34" fmla="*/ 0 w 1152"/>
                <a:gd name="T35" fmla="*/ 672 h 1152"/>
                <a:gd name="T36" fmla="*/ 155 w 1152"/>
                <a:gd name="T37" fmla="*/ 672 h 1152"/>
                <a:gd name="T38" fmla="*/ 210 w 1152"/>
                <a:gd name="T39" fmla="*/ 806 h 1152"/>
                <a:gd name="T40" fmla="*/ 101 w 1152"/>
                <a:gd name="T41" fmla="*/ 915 h 1152"/>
                <a:gd name="T42" fmla="*/ 237 w 1152"/>
                <a:gd name="T43" fmla="*/ 1051 h 1152"/>
                <a:gd name="T44" fmla="*/ 346 w 1152"/>
                <a:gd name="T45" fmla="*/ 942 h 1152"/>
                <a:gd name="T46" fmla="*/ 480 w 1152"/>
                <a:gd name="T47" fmla="*/ 997 h 1152"/>
                <a:gd name="T48" fmla="*/ 480 w 1152"/>
                <a:gd name="T49" fmla="*/ 1152 h 1152"/>
                <a:gd name="T50" fmla="*/ 672 w 1152"/>
                <a:gd name="T51" fmla="*/ 1152 h 1152"/>
                <a:gd name="T52" fmla="*/ 672 w 1152"/>
                <a:gd name="T53" fmla="*/ 997 h 1152"/>
                <a:gd name="T54" fmla="*/ 806 w 1152"/>
                <a:gd name="T55" fmla="*/ 942 h 1152"/>
                <a:gd name="T56" fmla="*/ 915 w 1152"/>
                <a:gd name="T57" fmla="*/ 1051 h 1152"/>
                <a:gd name="T58" fmla="*/ 1051 w 1152"/>
                <a:gd name="T59" fmla="*/ 915 h 1152"/>
                <a:gd name="T60" fmla="*/ 942 w 1152"/>
                <a:gd name="T61" fmla="*/ 806 h 1152"/>
                <a:gd name="T62" fmla="*/ 997 w 1152"/>
                <a:gd name="T63" fmla="*/ 672 h 1152"/>
                <a:gd name="T64" fmla="*/ 1152 w 1152"/>
                <a:gd name="T65" fmla="*/ 672 h 1152"/>
                <a:gd name="T66" fmla="*/ 288 w 1152"/>
                <a:gd name="T67" fmla="*/ 576 h 1152"/>
                <a:gd name="T68" fmla="*/ 576 w 1152"/>
                <a:gd name="T69" fmla="*/ 288 h 1152"/>
                <a:gd name="T70" fmla="*/ 864 w 1152"/>
                <a:gd name="T71" fmla="*/ 576 h 1152"/>
                <a:gd name="T72" fmla="*/ 576 w 1152"/>
                <a:gd name="T73" fmla="*/ 864 h 1152"/>
                <a:gd name="T74" fmla="*/ 288 w 1152"/>
                <a:gd name="T75" fmla="*/ 576 h 1152"/>
                <a:gd name="T76" fmla="*/ 576 w 1152"/>
                <a:gd name="T77" fmla="*/ 768 h 1152"/>
                <a:gd name="T78" fmla="*/ 384 w 1152"/>
                <a:gd name="T79" fmla="*/ 576 h 1152"/>
                <a:gd name="T80" fmla="*/ 576 w 1152"/>
                <a:gd name="T81" fmla="*/ 384 h 1152"/>
                <a:gd name="T82" fmla="*/ 768 w 1152"/>
                <a:gd name="T83" fmla="*/ 576 h 1152"/>
                <a:gd name="T84" fmla="*/ 576 w 1152"/>
                <a:gd name="T85" fmla="*/ 76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2" h="1152">
                  <a:moveTo>
                    <a:pt x="1152" y="672"/>
                  </a:moveTo>
                  <a:cubicBezTo>
                    <a:pt x="1152" y="480"/>
                    <a:pt x="1152" y="480"/>
                    <a:pt x="1152" y="480"/>
                  </a:cubicBezTo>
                  <a:cubicBezTo>
                    <a:pt x="997" y="480"/>
                    <a:pt x="997" y="480"/>
                    <a:pt x="997" y="480"/>
                  </a:cubicBezTo>
                  <a:cubicBezTo>
                    <a:pt x="986" y="432"/>
                    <a:pt x="967" y="387"/>
                    <a:pt x="942" y="346"/>
                  </a:cubicBezTo>
                  <a:cubicBezTo>
                    <a:pt x="1051" y="237"/>
                    <a:pt x="1051" y="237"/>
                    <a:pt x="1051" y="237"/>
                  </a:cubicBezTo>
                  <a:cubicBezTo>
                    <a:pt x="915" y="101"/>
                    <a:pt x="915" y="101"/>
                    <a:pt x="915" y="101"/>
                  </a:cubicBezTo>
                  <a:cubicBezTo>
                    <a:pt x="806" y="210"/>
                    <a:pt x="806" y="210"/>
                    <a:pt x="806" y="210"/>
                  </a:cubicBezTo>
                  <a:cubicBezTo>
                    <a:pt x="765" y="185"/>
                    <a:pt x="720" y="166"/>
                    <a:pt x="672" y="155"/>
                  </a:cubicBezTo>
                  <a:cubicBezTo>
                    <a:pt x="672" y="0"/>
                    <a:pt x="672" y="0"/>
                    <a:pt x="672" y="0"/>
                  </a:cubicBezTo>
                  <a:cubicBezTo>
                    <a:pt x="480" y="0"/>
                    <a:pt x="480" y="0"/>
                    <a:pt x="480" y="0"/>
                  </a:cubicBezTo>
                  <a:cubicBezTo>
                    <a:pt x="480" y="155"/>
                    <a:pt x="480" y="155"/>
                    <a:pt x="480" y="155"/>
                  </a:cubicBezTo>
                  <a:cubicBezTo>
                    <a:pt x="432" y="166"/>
                    <a:pt x="387" y="185"/>
                    <a:pt x="346" y="210"/>
                  </a:cubicBezTo>
                  <a:cubicBezTo>
                    <a:pt x="237" y="101"/>
                    <a:pt x="237" y="101"/>
                    <a:pt x="237" y="101"/>
                  </a:cubicBezTo>
                  <a:cubicBezTo>
                    <a:pt x="101" y="237"/>
                    <a:pt x="101" y="237"/>
                    <a:pt x="101" y="237"/>
                  </a:cubicBezTo>
                  <a:cubicBezTo>
                    <a:pt x="210" y="346"/>
                    <a:pt x="210" y="346"/>
                    <a:pt x="210" y="346"/>
                  </a:cubicBezTo>
                  <a:cubicBezTo>
                    <a:pt x="185" y="387"/>
                    <a:pt x="166" y="432"/>
                    <a:pt x="155" y="480"/>
                  </a:cubicBezTo>
                  <a:cubicBezTo>
                    <a:pt x="0" y="480"/>
                    <a:pt x="0" y="480"/>
                    <a:pt x="0" y="480"/>
                  </a:cubicBezTo>
                  <a:cubicBezTo>
                    <a:pt x="0" y="672"/>
                    <a:pt x="0" y="672"/>
                    <a:pt x="0" y="672"/>
                  </a:cubicBezTo>
                  <a:cubicBezTo>
                    <a:pt x="155" y="672"/>
                    <a:pt x="155" y="672"/>
                    <a:pt x="155" y="672"/>
                  </a:cubicBezTo>
                  <a:cubicBezTo>
                    <a:pt x="166" y="720"/>
                    <a:pt x="185" y="765"/>
                    <a:pt x="210" y="806"/>
                  </a:cubicBezTo>
                  <a:cubicBezTo>
                    <a:pt x="101" y="915"/>
                    <a:pt x="101" y="915"/>
                    <a:pt x="101" y="915"/>
                  </a:cubicBezTo>
                  <a:cubicBezTo>
                    <a:pt x="237" y="1051"/>
                    <a:pt x="237" y="1051"/>
                    <a:pt x="237" y="1051"/>
                  </a:cubicBezTo>
                  <a:cubicBezTo>
                    <a:pt x="346" y="942"/>
                    <a:pt x="346" y="942"/>
                    <a:pt x="346" y="942"/>
                  </a:cubicBezTo>
                  <a:cubicBezTo>
                    <a:pt x="387" y="967"/>
                    <a:pt x="432" y="986"/>
                    <a:pt x="480" y="997"/>
                  </a:cubicBezTo>
                  <a:cubicBezTo>
                    <a:pt x="480" y="1152"/>
                    <a:pt x="480" y="1152"/>
                    <a:pt x="480" y="1152"/>
                  </a:cubicBezTo>
                  <a:cubicBezTo>
                    <a:pt x="672" y="1152"/>
                    <a:pt x="672" y="1152"/>
                    <a:pt x="672" y="1152"/>
                  </a:cubicBezTo>
                  <a:cubicBezTo>
                    <a:pt x="672" y="997"/>
                    <a:pt x="672" y="997"/>
                    <a:pt x="672" y="997"/>
                  </a:cubicBezTo>
                  <a:cubicBezTo>
                    <a:pt x="720" y="986"/>
                    <a:pt x="765" y="967"/>
                    <a:pt x="806" y="942"/>
                  </a:cubicBezTo>
                  <a:cubicBezTo>
                    <a:pt x="915" y="1051"/>
                    <a:pt x="915" y="1051"/>
                    <a:pt x="915" y="1051"/>
                  </a:cubicBezTo>
                  <a:cubicBezTo>
                    <a:pt x="1051" y="915"/>
                    <a:pt x="1051" y="915"/>
                    <a:pt x="1051" y="915"/>
                  </a:cubicBezTo>
                  <a:cubicBezTo>
                    <a:pt x="942" y="806"/>
                    <a:pt x="942" y="806"/>
                    <a:pt x="942" y="806"/>
                  </a:cubicBezTo>
                  <a:cubicBezTo>
                    <a:pt x="967" y="765"/>
                    <a:pt x="986" y="720"/>
                    <a:pt x="997" y="672"/>
                  </a:cubicBezTo>
                  <a:lnTo>
                    <a:pt x="1152" y="672"/>
                  </a:lnTo>
                  <a:close/>
                  <a:moveTo>
                    <a:pt x="288" y="576"/>
                  </a:moveTo>
                  <a:cubicBezTo>
                    <a:pt x="288" y="417"/>
                    <a:pt x="417" y="288"/>
                    <a:pt x="576" y="288"/>
                  </a:cubicBezTo>
                  <a:cubicBezTo>
                    <a:pt x="735" y="288"/>
                    <a:pt x="864" y="417"/>
                    <a:pt x="864" y="576"/>
                  </a:cubicBezTo>
                  <a:cubicBezTo>
                    <a:pt x="864" y="735"/>
                    <a:pt x="735" y="864"/>
                    <a:pt x="576" y="864"/>
                  </a:cubicBezTo>
                  <a:cubicBezTo>
                    <a:pt x="417" y="864"/>
                    <a:pt x="288" y="735"/>
                    <a:pt x="288" y="576"/>
                  </a:cubicBezTo>
                  <a:close/>
                  <a:moveTo>
                    <a:pt x="576" y="768"/>
                  </a:moveTo>
                  <a:cubicBezTo>
                    <a:pt x="470" y="768"/>
                    <a:pt x="384" y="682"/>
                    <a:pt x="384" y="576"/>
                  </a:cubicBezTo>
                  <a:cubicBezTo>
                    <a:pt x="384" y="470"/>
                    <a:pt x="470" y="384"/>
                    <a:pt x="576" y="384"/>
                  </a:cubicBezTo>
                  <a:cubicBezTo>
                    <a:pt x="682" y="384"/>
                    <a:pt x="768" y="470"/>
                    <a:pt x="768" y="576"/>
                  </a:cubicBezTo>
                  <a:cubicBezTo>
                    <a:pt x="768" y="682"/>
                    <a:pt x="682" y="768"/>
                    <a:pt x="576" y="7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2" name="Oval 121">
              <a:extLst>
                <a:ext uri="{FF2B5EF4-FFF2-40B4-BE49-F238E27FC236}">
                  <a16:creationId xmlns:a16="http://schemas.microsoft.com/office/drawing/2014/main" id="{64400E48-1A7F-4FC4-A497-C92D87034295}"/>
                </a:ext>
              </a:extLst>
            </p:cNvPr>
            <p:cNvSpPr/>
            <p:nvPr/>
          </p:nvSpPr>
          <p:spPr>
            <a:xfrm>
              <a:off x="6467702" y="5782762"/>
              <a:ext cx="660094" cy="660094"/>
            </a:xfrm>
            <a:prstGeom prst="ellips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4" name="Freeform: Shape 123">
            <a:extLst>
              <a:ext uri="{FF2B5EF4-FFF2-40B4-BE49-F238E27FC236}">
                <a16:creationId xmlns:a16="http://schemas.microsoft.com/office/drawing/2014/main" id="{72CEBAD9-1E04-46D5-AB46-76C4A3519B70}"/>
              </a:ext>
            </a:extLst>
          </p:cNvPr>
          <p:cNvSpPr/>
          <p:nvPr/>
        </p:nvSpPr>
        <p:spPr>
          <a:xfrm>
            <a:off x="8061155" y="3248523"/>
            <a:ext cx="541642" cy="608236"/>
          </a:xfrm>
          <a:custGeom>
            <a:avLst/>
            <a:gdLst>
              <a:gd name="connsiteX0" fmla="*/ 759937 w 759655"/>
              <a:gd name="connsiteY0" fmla="*/ 545 h 757017"/>
              <a:gd name="connsiteX1" fmla="*/ 545 w 759655"/>
              <a:gd name="connsiteY1" fmla="*/ 545 h 757017"/>
              <a:gd name="connsiteX2" fmla="*/ 545 w 759655"/>
              <a:gd name="connsiteY2" fmla="*/ 570287 h 757017"/>
              <a:gd name="connsiteX3" fmla="*/ 129792 w 759655"/>
              <a:gd name="connsiteY3" fmla="*/ 569232 h 757017"/>
              <a:gd name="connsiteX4" fmla="*/ 348721 w 759655"/>
              <a:gd name="connsiteY4" fmla="*/ 758882 h 757017"/>
              <a:gd name="connsiteX5" fmla="*/ 567649 w 759655"/>
              <a:gd name="connsiteY5" fmla="*/ 569232 h 757017"/>
              <a:gd name="connsiteX6" fmla="*/ 760201 w 759655"/>
              <a:gd name="connsiteY6" fmla="*/ 570287 h 757017"/>
              <a:gd name="connsiteX7" fmla="*/ 759937 w 759655"/>
              <a:gd name="connsiteY7" fmla="*/ 545 h 757017"/>
              <a:gd name="connsiteX8" fmla="*/ 539690 w 759655"/>
              <a:gd name="connsiteY8" fmla="*/ 63850 h 757017"/>
              <a:gd name="connsiteX9" fmla="*/ 570287 w 759655"/>
              <a:gd name="connsiteY9" fmla="*/ 127155 h 757017"/>
              <a:gd name="connsiteX10" fmla="*/ 506982 w 759655"/>
              <a:gd name="connsiteY10" fmla="*/ 127155 h 757017"/>
              <a:gd name="connsiteX11" fmla="*/ 539690 w 759655"/>
              <a:gd name="connsiteY11" fmla="*/ 63850 h 757017"/>
              <a:gd name="connsiteX12" fmla="*/ 413344 w 759655"/>
              <a:gd name="connsiteY12" fmla="*/ 63850 h 757017"/>
              <a:gd name="connsiteX13" fmla="*/ 443941 w 759655"/>
              <a:gd name="connsiteY13" fmla="*/ 127155 h 757017"/>
              <a:gd name="connsiteX14" fmla="*/ 380637 w 759655"/>
              <a:gd name="connsiteY14" fmla="*/ 127155 h 757017"/>
              <a:gd name="connsiteX15" fmla="*/ 413344 w 759655"/>
              <a:gd name="connsiteY15" fmla="*/ 63850 h 757017"/>
              <a:gd name="connsiteX16" fmla="*/ 438138 w 759655"/>
              <a:gd name="connsiteY16" fmla="*/ 583475 h 757017"/>
              <a:gd name="connsiteX17" fmla="*/ 393298 w 759655"/>
              <a:gd name="connsiteY17" fmla="*/ 628316 h 757017"/>
              <a:gd name="connsiteX18" fmla="*/ 348457 w 759655"/>
              <a:gd name="connsiteY18" fmla="*/ 583475 h 757017"/>
              <a:gd name="connsiteX19" fmla="*/ 303616 w 759655"/>
              <a:gd name="connsiteY19" fmla="*/ 628316 h 757017"/>
              <a:gd name="connsiteX20" fmla="*/ 258775 w 759655"/>
              <a:gd name="connsiteY20" fmla="*/ 583475 h 757017"/>
              <a:gd name="connsiteX21" fmla="*/ 303616 w 759655"/>
              <a:gd name="connsiteY21" fmla="*/ 538635 h 757017"/>
              <a:gd name="connsiteX22" fmla="*/ 258775 w 759655"/>
              <a:gd name="connsiteY22" fmla="*/ 493794 h 757017"/>
              <a:gd name="connsiteX23" fmla="*/ 303616 w 759655"/>
              <a:gd name="connsiteY23" fmla="*/ 448953 h 757017"/>
              <a:gd name="connsiteX24" fmla="*/ 348457 w 759655"/>
              <a:gd name="connsiteY24" fmla="*/ 493794 h 757017"/>
              <a:gd name="connsiteX25" fmla="*/ 393298 w 759655"/>
              <a:gd name="connsiteY25" fmla="*/ 448953 h 757017"/>
              <a:gd name="connsiteX26" fmla="*/ 438138 w 759655"/>
              <a:gd name="connsiteY26" fmla="*/ 493794 h 757017"/>
              <a:gd name="connsiteX27" fmla="*/ 393298 w 759655"/>
              <a:gd name="connsiteY27" fmla="*/ 538635 h 757017"/>
              <a:gd name="connsiteX28" fmla="*/ 438138 w 759655"/>
              <a:gd name="connsiteY28" fmla="*/ 583475 h 757017"/>
              <a:gd name="connsiteX29" fmla="*/ 696632 w 759655"/>
              <a:gd name="connsiteY29" fmla="*/ 506191 h 757017"/>
              <a:gd name="connsiteX30" fmla="*/ 567385 w 759655"/>
              <a:gd name="connsiteY30" fmla="*/ 506191 h 757017"/>
              <a:gd name="connsiteX31" fmla="*/ 348457 w 759655"/>
              <a:gd name="connsiteY31" fmla="*/ 316805 h 757017"/>
              <a:gd name="connsiteX32" fmla="*/ 129528 w 759655"/>
              <a:gd name="connsiteY32" fmla="*/ 506191 h 757017"/>
              <a:gd name="connsiteX33" fmla="*/ 63850 w 759655"/>
              <a:gd name="connsiteY33" fmla="*/ 506191 h 757017"/>
              <a:gd name="connsiteX34" fmla="*/ 63850 w 759655"/>
              <a:gd name="connsiteY34" fmla="*/ 190195 h 757017"/>
              <a:gd name="connsiteX35" fmla="*/ 696896 w 759655"/>
              <a:gd name="connsiteY35" fmla="*/ 190195 h 757017"/>
              <a:gd name="connsiteX36" fmla="*/ 696896 w 759655"/>
              <a:gd name="connsiteY36" fmla="*/ 506191 h 757017"/>
              <a:gd name="connsiteX37" fmla="*/ 633591 w 759655"/>
              <a:gd name="connsiteY37" fmla="*/ 126891 h 757017"/>
              <a:gd name="connsiteX38" fmla="*/ 666299 w 759655"/>
              <a:gd name="connsiteY38" fmla="*/ 63586 h 757017"/>
              <a:gd name="connsiteX39" fmla="*/ 696896 w 759655"/>
              <a:gd name="connsiteY39" fmla="*/ 126891 h 757017"/>
              <a:gd name="connsiteX40" fmla="*/ 633591 w 759655"/>
              <a:gd name="connsiteY40" fmla="*/ 126891 h 75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9655" h="757017">
                <a:moveTo>
                  <a:pt x="759937" y="545"/>
                </a:moveTo>
                <a:lnTo>
                  <a:pt x="545" y="545"/>
                </a:lnTo>
                <a:lnTo>
                  <a:pt x="545" y="570287"/>
                </a:lnTo>
                <a:lnTo>
                  <a:pt x="129792" y="569232"/>
                </a:lnTo>
                <a:cubicBezTo>
                  <a:pt x="145091" y="676586"/>
                  <a:pt x="237146" y="758882"/>
                  <a:pt x="348721" y="758882"/>
                </a:cubicBezTo>
                <a:cubicBezTo>
                  <a:pt x="460295" y="758882"/>
                  <a:pt x="552351" y="676322"/>
                  <a:pt x="567649" y="569232"/>
                </a:cubicBezTo>
                <a:lnTo>
                  <a:pt x="760201" y="570287"/>
                </a:lnTo>
                <a:lnTo>
                  <a:pt x="759937" y="545"/>
                </a:lnTo>
                <a:close/>
                <a:moveTo>
                  <a:pt x="539690" y="63850"/>
                </a:moveTo>
                <a:lnTo>
                  <a:pt x="570287" y="127155"/>
                </a:lnTo>
                <a:lnTo>
                  <a:pt x="506982" y="127155"/>
                </a:lnTo>
                <a:lnTo>
                  <a:pt x="539690" y="63850"/>
                </a:lnTo>
                <a:close/>
                <a:moveTo>
                  <a:pt x="413344" y="63850"/>
                </a:moveTo>
                <a:lnTo>
                  <a:pt x="443941" y="127155"/>
                </a:lnTo>
                <a:lnTo>
                  <a:pt x="380637" y="127155"/>
                </a:lnTo>
                <a:lnTo>
                  <a:pt x="413344" y="63850"/>
                </a:lnTo>
                <a:close/>
                <a:moveTo>
                  <a:pt x="438138" y="583475"/>
                </a:moveTo>
                <a:lnTo>
                  <a:pt x="393298" y="628316"/>
                </a:lnTo>
                <a:lnTo>
                  <a:pt x="348457" y="583475"/>
                </a:lnTo>
                <a:lnTo>
                  <a:pt x="303616" y="628316"/>
                </a:lnTo>
                <a:lnTo>
                  <a:pt x="258775" y="583475"/>
                </a:lnTo>
                <a:lnTo>
                  <a:pt x="303616" y="538635"/>
                </a:lnTo>
                <a:lnTo>
                  <a:pt x="258775" y="493794"/>
                </a:lnTo>
                <a:lnTo>
                  <a:pt x="303616" y="448953"/>
                </a:lnTo>
                <a:lnTo>
                  <a:pt x="348457" y="493794"/>
                </a:lnTo>
                <a:lnTo>
                  <a:pt x="393298" y="448953"/>
                </a:lnTo>
                <a:lnTo>
                  <a:pt x="438138" y="493794"/>
                </a:lnTo>
                <a:lnTo>
                  <a:pt x="393298" y="538635"/>
                </a:lnTo>
                <a:lnTo>
                  <a:pt x="438138" y="583475"/>
                </a:lnTo>
                <a:close/>
                <a:moveTo>
                  <a:pt x="696632" y="506191"/>
                </a:moveTo>
                <a:lnTo>
                  <a:pt x="567385" y="506191"/>
                </a:lnTo>
                <a:cubicBezTo>
                  <a:pt x="552087" y="399101"/>
                  <a:pt x="459768" y="316805"/>
                  <a:pt x="348457" y="316805"/>
                </a:cubicBezTo>
                <a:cubicBezTo>
                  <a:pt x="237146" y="316805"/>
                  <a:pt x="145091" y="399101"/>
                  <a:pt x="129528" y="506191"/>
                </a:cubicBezTo>
                <a:lnTo>
                  <a:pt x="63850" y="506191"/>
                </a:lnTo>
                <a:lnTo>
                  <a:pt x="63850" y="190195"/>
                </a:lnTo>
                <a:lnTo>
                  <a:pt x="696896" y="190195"/>
                </a:lnTo>
                <a:lnTo>
                  <a:pt x="696896" y="506191"/>
                </a:lnTo>
                <a:close/>
                <a:moveTo>
                  <a:pt x="633591" y="126891"/>
                </a:moveTo>
                <a:lnTo>
                  <a:pt x="666299" y="63586"/>
                </a:lnTo>
                <a:lnTo>
                  <a:pt x="696896" y="126891"/>
                </a:lnTo>
                <a:lnTo>
                  <a:pt x="633591" y="126891"/>
                </a:lnTo>
                <a:close/>
              </a:path>
            </a:pathLst>
          </a:custGeom>
          <a:solidFill>
            <a:schemeClr val="tx1"/>
          </a:solidFill>
          <a:ln w="2625" cap="flat">
            <a:noFill/>
            <a:prstDash val="solid"/>
            <a:miter/>
          </a:ln>
        </p:spPr>
        <p:txBody>
          <a:bodyPr rtlCol="0" anchor="ctr"/>
          <a:lstStyle/>
          <a:p>
            <a:endParaRPr lang="en-US" dirty="0"/>
          </a:p>
        </p:txBody>
      </p:sp>
      <p:grpSp>
        <p:nvGrpSpPr>
          <p:cNvPr id="126" name="Group 8">
            <a:extLst>
              <a:ext uri="{FF2B5EF4-FFF2-40B4-BE49-F238E27FC236}">
                <a16:creationId xmlns:a16="http://schemas.microsoft.com/office/drawing/2014/main" id="{0F1E9849-B08D-477B-934C-E6080447821D}"/>
              </a:ext>
            </a:extLst>
          </p:cNvPr>
          <p:cNvGrpSpPr>
            <a:grpSpLocks noChangeAspect="1"/>
          </p:cNvGrpSpPr>
          <p:nvPr/>
        </p:nvGrpSpPr>
        <p:grpSpPr bwMode="auto">
          <a:xfrm>
            <a:off x="8627158" y="5199532"/>
            <a:ext cx="757963" cy="757963"/>
            <a:chOff x="4083" y="13973"/>
            <a:chExt cx="455" cy="455"/>
          </a:xfrm>
          <a:solidFill>
            <a:schemeClr val="tx1"/>
          </a:solidFill>
        </p:grpSpPr>
        <p:sp>
          <p:nvSpPr>
            <p:cNvPr id="128" name="Freeform 9">
              <a:extLst>
                <a:ext uri="{FF2B5EF4-FFF2-40B4-BE49-F238E27FC236}">
                  <a16:creationId xmlns:a16="http://schemas.microsoft.com/office/drawing/2014/main" id="{0DD65465-EADE-4C2A-BFD3-2024B35BA305}"/>
                </a:ext>
              </a:extLst>
            </p:cNvPr>
            <p:cNvSpPr>
              <a:spLocks noEditPoints="1"/>
            </p:cNvSpPr>
            <p:nvPr/>
          </p:nvSpPr>
          <p:spPr bwMode="auto">
            <a:xfrm>
              <a:off x="4083" y="13973"/>
              <a:ext cx="455" cy="455"/>
            </a:xfrm>
            <a:custGeom>
              <a:avLst/>
              <a:gdLst>
                <a:gd name="T0" fmla="*/ 0 w 455"/>
                <a:gd name="T1" fmla="*/ 0 h 455"/>
                <a:gd name="T2" fmla="*/ 0 w 455"/>
                <a:gd name="T3" fmla="*/ 455 h 455"/>
                <a:gd name="T4" fmla="*/ 455 w 455"/>
                <a:gd name="T5" fmla="*/ 455 h 455"/>
                <a:gd name="T6" fmla="*/ 455 w 455"/>
                <a:gd name="T7" fmla="*/ 0 h 455"/>
                <a:gd name="T8" fmla="*/ 0 w 455"/>
                <a:gd name="T9" fmla="*/ 0 h 455"/>
                <a:gd name="T10" fmla="*/ 398 w 455"/>
                <a:gd name="T11" fmla="*/ 38 h 455"/>
                <a:gd name="T12" fmla="*/ 417 w 455"/>
                <a:gd name="T13" fmla="*/ 76 h 455"/>
                <a:gd name="T14" fmla="*/ 379 w 455"/>
                <a:gd name="T15" fmla="*/ 76 h 455"/>
                <a:gd name="T16" fmla="*/ 398 w 455"/>
                <a:gd name="T17" fmla="*/ 38 h 455"/>
                <a:gd name="T18" fmla="*/ 322 w 455"/>
                <a:gd name="T19" fmla="*/ 38 h 455"/>
                <a:gd name="T20" fmla="*/ 341 w 455"/>
                <a:gd name="T21" fmla="*/ 76 h 455"/>
                <a:gd name="T22" fmla="*/ 303 w 455"/>
                <a:gd name="T23" fmla="*/ 76 h 455"/>
                <a:gd name="T24" fmla="*/ 322 w 455"/>
                <a:gd name="T25" fmla="*/ 38 h 455"/>
                <a:gd name="T26" fmla="*/ 246 w 455"/>
                <a:gd name="T27" fmla="*/ 38 h 455"/>
                <a:gd name="T28" fmla="*/ 265 w 455"/>
                <a:gd name="T29" fmla="*/ 76 h 455"/>
                <a:gd name="T30" fmla="*/ 228 w 455"/>
                <a:gd name="T31" fmla="*/ 76 h 455"/>
                <a:gd name="T32" fmla="*/ 246 w 455"/>
                <a:gd name="T33" fmla="*/ 38 h 455"/>
                <a:gd name="T34" fmla="*/ 417 w 455"/>
                <a:gd name="T35" fmla="*/ 417 h 455"/>
                <a:gd name="T36" fmla="*/ 38 w 455"/>
                <a:gd name="T37" fmla="*/ 417 h 455"/>
                <a:gd name="T38" fmla="*/ 38 w 455"/>
                <a:gd name="T39" fmla="*/ 114 h 455"/>
                <a:gd name="T40" fmla="*/ 417 w 455"/>
                <a:gd name="T41" fmla="*/ 114 h 455"/>
                <a:gd name="T42" fmla="*/ 417 w 455"/>
                <a:gd name="T43" fmla="*/ 41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5" h="455">
                  <a:moveTo>
                    <a:pt x="0" y="0"/>
                  </a:moveTo>
                  <a:lnTo>
                    <a:pt x="0" y="455"/>
                  </a:lnTo>
                  <a:lnTo>
                    <a:pt x="455" y="455"/>
                  </a:lnTo>
                  <a:lnTo>
                    <a:pt x="455" y="0"/>
                  </a:lnTo>
                  <a:lnTo>
                    <a:pt x="0" y="0"/>
                  </a:lnTo>
                  <a:close/>
                  <a:moveTo>
                    <a:pt x="398" y="38"/>
                  </a:moveTo>
                  <a:lnTo>
                    <a:pt x="417" y="76"/>
                  </a:lnTo>
                  <a:lnTo>
                    <a:pt x="379" y="76"/>
                  </a:lnTo>
                  <a:lnTo>
                    <a:pt x="398" y="38"/>
                  </a:lnTo>
                  <a:close/>
                  <a:moveTo>
                    <a:pt x="322" y="38"/>
                  </a:moveTo>
                  <a:lnTo>
                    <a:pt x="341" y="76"/>
                  </a:lnTo>
                  <a:lnTo>
                    <a:pt x="303" y="76"/>
                  </a:lnTo>
                  <a:lnTo>
                    <a:pt x="322" y="38"/>
                  </a:lnTo>
                  <a:close/>
                  <a:moveTo>
                    <a:pt x="246" y="38"/>
                  </a:moveTo>
                  <a:lnTo>
                    <a:pt x="265" y="76"/>
                  </a:lnTo>
                  <a:lnTo>
                    <a:pt x="228" y="76"/>
                  </a:lnTo>
                  <a:lnTo>
                    <a:pt x="246" y="38"/>
                  </a:lnTo>
                  <a:close/>
                  <a:moveTo>
                    <a:pt x="417" y="417"/>
                  </a:moveTo>
                  <a:lnTo>
                    <a:pt x="38" y="417"/>
                  </a:lnTo>
                  <a:lnTo>
                    <a:pt x="38" y="114"/>
                  </a:lnTo>
                  <a:lnTo>
                    <a:pt x="417" y="114"/>
                  </a:lnTo>
                  <a:lnTo>
                    <a:pt x="417" y="4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0">
              <a:extLst>
                <a:ext uri="{FF2B5EF4-FFF2-40B4-BE49-F238E27FC236}">
                  <a16:creationId xmlns:a16="http://schemas.microsoft.com/office/drawing/2014/main" id="{5F7F227B-78F8-4A37-9A41-6413AA9E27E7}"/>
                </a:ext>
              </a:extLst>
            </p:cNvPr>
            <p:cNvSpPr>
              <a:spLocks noEditPoints="1"/>
            </p:cNvSpPr>
            <p:nvPr/>
          </p:nvSpPr>
          <p:spPr bwMode="auto">
            <a:xfrm>
              <a:off x="4178" y="14106"/>
              <a:ext cx="265" cy="265"/>
            </a:xfrm>
            <a:custGeom>
              <a:avLst/>
              <a:gdLst>
                <a:gd name="T0" fmla="*/ 136 w 672"/>
                <a:gd name="T1" fmla="*/ 468 h 672"/>
                <a:gd name="T2" fmla="*/ 64 w 672"/>
                <a:gd name="T3" fmla="*/ 540 h 672"/>
                <a:gd name="T4" fmla="*/ 132 w 672"/>
                <a:gd name="T5" fmla="*/ 608 h 672"/>
                <a:gd name="T6" fmla="*/ 204 w 672"/>
                <a:gd name="T7" fmla="*/ 536 h 672"/>
                <a:gd name="T8" fmla="*/ 288 w 672"/>
                <a:gd name="T9" fmla="*/ 571 h 672"/>
                <a:gd name="T10" fmla="*/ 288 w 672"/>
                <a:gd name="T11" fmla="*/ 672 h 672"/>
                <a:gd name="T12" fmla="*/ 384 w 672"/>
                <a:gd name="T13" fmla="*/ 672 h 672"/>
                <a:gd name="T14" fmla="*/ 384 w 672"/>
                <a:gd name="T15" fmla="*/ 571 h 672"/>
                <a:gd name="T16" fmla="*/ 468 w 672"/>
                <a:gd name="T17" fmla="*/ 536 h 672"/>
                <a:gd name="T18" fmla="*/ 540 w 672"/>
                <a:gd name="T19" fmla="*/ 608 h 672"/>
                <a:gd name="T20" fmla="*/ 608 w 672"/>
                <a:gd name="T21" fmla="*/ 540 h 672"/>
                <a:gd name="T22" fmla="*/ 536 w 672"/>
                <a:gd name="T23" fmla="*/ 468 h 672"/>
                <a:gd name="T24" fmla="*/ 571 w 672"/>
                <a:gd name="T25" fmla="*/ 384 h 672"/>
                <a:gd name="T26" fmla="*/ 672 w 672"/>
                <a:gd name="T27" fmla="*/ 384 h 672"/>
                <a:gd name="T28" fmla="*/ 672 w 672"/>
                <a:gd name="T29" fmla="*/ 288 h 672"/>
                <a:gd name="T30" fmla="*/ 571 w 672"/>
                <a:gd name="T31" fmla="*/ 288 h 672"/>
                <a:gd name="T32" fmla="*/ 536 w 672"/>
                <a:gd name="T33" fmla="*/ 204 h 672"/>
                <a:gd name="T34" fmla="*/ 608 w 672"/>
                <a:gd name="T35" fmla="*/ 132 h 672"/>
                <a:gd name="T36" fmla="*/ 540 w 672"/>
                <a:gd name="T37" fmla="*/ 64 h 672"/>
                <a:gd name="T38" fmla="*/ 468 w 672"/>
                <a:gd name="T39" fmla="*/ 136 h 672"/>
                <a:gd name="T40" fmla="*/ 384 w 672"/>
                <a:gd name="T41" fmla="*/ 101 h 672"/>
                <a:gd name="T42" fmla="*/ 384 w 672"/>
                <a:gd name="T43" fmla="*/ 0 h 672"/>
                <a:gd name="T44" fmla="*/ 288 w 672"/>
                <a:gd name="T45" fmla="*/ 0 h 672"/>
                <a:gd name="T46" fmla="*/ 288 w 672"/>
                <a:gd name="T47" fmla="*/ 101 h 672"/>
                <a:gd name="T48" fmla="*/ 204 w 672"/>
                <a:gd name="T49" fmla="*/ 136 h 672"/>
                <a:gd name="T50" fmla="*/ 132 w 672"/>
                <a:gd name="T51" fmla="*/ 64 h 672"/>
                <a:gd name="T52" fmla="*/ 64 w 672"/>
                <a:gd name="T53" fmla="*/ 132 h 672"/>
                <a:gd name="T54" fmla="*/ 136 w 672"/>
                <a:gd name="T55" fmla="*/ 204 h 672"/>
                <a:gd name="T56" fmla="*/ 101 w 672"/>
                <a:gd name="T57" fmla="*/ 288 h 672"/>
                <a:gd name="T58" fmla="*/ 0 w 672"/>
                <a:gd name="T59" fmla="*/ 288 h 672"/>
                <a:gd name="T60" fmla="*/ 0 w 672"/>
                <a:gd name="T61" fmla="*/ 384 h 672"/>
                <a:gd name="T62" fmla="*/ 101 w 672"/>
                <a:gd name="T63" fmla="*/ 384 h 672"/>
                <a:gd name="T64" fmla="*/ 136 w 672"/>
                <a:gd name="T65" fmla="*/ 468 h 672"/>
                <a:gd name="T66" fmla="*/ 336 w 672"/>
                <a:gd name="T67" fmla="*/ 240 h 672"/>
                <a:gd name="T68" fmla="*/ 432 w 672"/>
                <a:gd name="T69" fmla="*/ 336 h 672"/>
                <a:gd name="T70" fmla="*/ 336 w 672"/>
                <a:gd name="T71" fmla="*/ 432 h 672"/>
                <a:gd name="T72" fmla="*/ 240 w 672"/>
                <a:gd name="T73" fmla="*/ 336 h 672"/>
                <a:gd name="T74" fmla="*/ 336 w 672"/>
                <a:gd name="T75" fmla="*/ 24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2" h="672">
                  <a:moveTo>
                    <a:pt x="136" y="468"/>
                  </a:moveTo>
                  <a:cubicBezTo>
                    <a:pt x="64" y="540"/>
                    <a:pt x="64" y="540"/>
                    <a:pt x="64" y="540"/>
                  </a:cubicBezTo>
                  <a:cubicBezTo>
                    <a:pt x="132" y="608"/>
                    <a:pt x="132" y="608"/>
                    <a:pt x="132" y="608"/>
                  </a:cubicBezTo>
                  <a:cubicBezTo>
                    <a:pt x="204" y="536"/>
                    <a:pt x="204" y="536"/>
                    <a:pt x="204" y="536"/>
                  </a:cubicBezTo>
                  <a:cubicBezTo>
                    <a:pt x="229" y="553"/>
                    <a:pt x="257" y="565"/>
                    <a:pt x="288" y="571"/>
                  </a:cubicBezTo>
                  <a:cubicBezTo>
                    <a:pt x="288" y="672"/>
                    <a:pt x="288" y="672"/>
                    <a:pt x="288" y="672"/>
                  </a:cubicBezTo>
                  <a:cubicBezTo>
                    <a:pt x="384" y="672"/>
                    <a:pt x="384" y="672"/>
                    <a:pt x="384" y="672"/>
                  </a:cubicBezTo>
                  <a:cubicBezTo>
                    <a:pt x="384" y="571"/>
                    <a:pt x="384" y="571"/>
                    <a:pt x="384" y="571"/>
                  </a:cubicBezTo>
                  <a:cubicBezTo>
                    <a:pt x="415" y="565"/>
                    <a:pt x="443" y="553"/>
                    <a:pt x="468" y="536"/>
                  </a:cubicBezTo>
                  <a:cubicBezTo>
                    <a:pt x="540" y="608"/>
                    <a:pt x="540" y="608"/>
                    <a:pt x="540" y="608"/>
                  </a:cubicBezTo>
                  <a:cubicBezTo>
                    <a:pt x="608" y="540"/>
                    <a:pt x="608" y="540"/>
                    <a:pt x="608" y="540"/>
                  </a:cubicBezTo>
                  <a:cubicBezTo>
                    <a:pt x="536" y="468"/>
                    <a:pt x="536" y="468"/>
                    <a:pt x="536" y="468"/>
                  </a:cubicBezTo>
                  <a:cubicBezTo>
                    <a:pt x="553" y="443"/>
                    <a:pt x="565" y="415"/>
                    <a:pt x="571" y="384"/>
                  </a:cubicBezTo>
                  <a:cubicBezTo>
                    <a:pt x="672" y="384"/>
                    <a:pt x="672" y="384"/>
                    <a:pt x="672" y="384"/>
                  </a:cubicBezTo>
                  <a:cubicBezTo>
                    <a:pt x="672" y="288"/>
                    <a:pt x="672" y="288"/>
                    <a:pt x="672" y="288"/>
                  </a:cubicBezTo>
                  <a:cubicBezTo>
                    <a:pt x="571" y="288"/>
                    <a:pt x="571" y="288"/>
                    <a:pt x="571" y="288"/>
                  </a:cubicBezTo>
                  <a:cubicBezTo>
                    <a:pt x="565" y="257"/>
                    <a:pt x="553" y="229"/>
                    <a:pt x="536" y="204"/>
                  </a:cubicBezTo>
                  <a:cubicBezTo>
                    <a:pt x="608" y="132"/>
                    <a:pt x="608" y="132"/>
                    <a:pt x="608" y="132"/>
                  </a:cubicBezTo>
                  <a:cubicBezTo>
                    <a:pt x="540" y="64"/>
                    <a:pt x="540" y="64"/>
                    <a:pt x="540" y="64"/>
                  </a:cubicBezTo>
                  <a:cubicBezTo>
                    <a:pt x="468" y="136"/>
                    <a:pt x="468" y="136"/>
                    <a:pt x="468" y="136"/>
                  </a:cubicBezTo>
                  <a:cubicBezTo>
                    <a:pt x="443" y="119"/>
                    <a:pt x="415" y="107"/>
                    <a:pt x="384" y="101"/>
                  </a:cubicBezTo>
                  <a:cubicBezTo>
                    <a:pt x="384" y="0"/>
                    <a:pt x="384" y="0"/>
                    <a:pt x="384" y="0"/>
                  </a:cubicBezTo>
                  <a:cubicBezTo>
                    <a:pt x="288" y="0"/>
                    <a:pt x="288" y="0"/>
                    <a:pt x="288" y="0"/>
                  </a:cubicBezTo>
                  <a:cubicBezTo>
                    <a:pt x="288" y="101"/>
                    <a:pt x="288" y="101"/>
                    <a:pt x="288" y="101"/>
                  </a:cubicBezTo>
                  <a:cubicBezTo>
                    <a:pt x="257" y="107"/>
                    <a:pt x="229" y="119"/>
                    <a:pt x="204" y="136"/>
                  </a:cubicBezTo>
                  <a:cubicBezTo>
                    <a:pt x="132" y="64"/>
                    <a:pt x="132" y="64"/>
                    <a:pt x="132" y="64"/>
                  </a:cubicBezTo>
                  <a:cubicBezTo>
                    <a:pt x="64" y="132"/>
                    <a:pt x="64" y="132"/>
                    <a:pt x="64" y="132"/>
                  </a:cubicBezTo>
                  <a:cubicBezTo>
                    <a:pt x="136" y="204"/>
                    <a:pt x="136" y="204"/>
                    <a:pt x="136" y="204"/>
                  </a:cubicBezTo>
                  <a:cubicBezTo>
                    <a:pt x="119" y="229"/>
                    <a:pt x="107" y="257"/>
                    <a:pt x="101" y="288"/>
                  </a:cubicBezTo>
                  <a:cubicBezTo>
                    <a:pt x="0" y="288"/>
                    <a:pt x="0" y="288"/>
                    <a:pt x="0" y="288"/>
                  </a:cubicBezTo>
                  <a:cubicBezTo>
                    <a:pt x="0" y="384"/>
                    <a:pt x="0" y="384"/>
                    <a:pt x="0" y="384"/>
                  </a:cubicBezTo>
                  <a:cubicBezTo>
                    <a:pt x="101" y="384"/>
                    <a:pt x="101" y="384"/>
                    <a:pt x="101" y="384"/>
                  </a:cubicBezTo>
                  <a:cubicBezTo>
                    <a:pt x="107" y="415"/>
                    <a:pt x="119" y="443"/>
                    <a:pt x="136" y="468"/>
                  </a:cubicBezTo>
                  <a:close/>
                  <a:moveTo>
                    <a:pt x="336" y="240"/>
                  </a:moveTo>
                  <a:cubicBezTo>
                    <a:pt x="389" y="240"/>
                    <a:pt x="432" y="283"/>
                    <a:pt x="432" y="336"/>
                  </a:cubicBezTo>
                  <a:cubicBezTo>
                    <a:pt x="432" y="389"/>
                    <a:pt x="389" y="432"/>
                    <a:pt x="336" y="432"/>
                  </a:cubicBezTo>
                  <a:cubicBezTo>
                    <a:pt x="283" y="432"/>
                    <a:pt x="240" y="389"/>
                    <a:pt x="240" y="336"/>
                  </a:cubicBezTo>
                  <a:cubicBezTo>
                    <a:pt x="240" y="283"/>
                    <a:pt x="283" y="240"/>
                    <a:pt x="336"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0" name="Freeform: Shape 129">
            <a:extLst>
              <a:ext uri="{FF2B5EF4-FFF2-40B4-BE49-F238E27FC236}">
                <a16:creationId xmlns:a16="http://schemas.microsoft.com/office/drawing/2014/main" id="{FE85A934-9CAE-45FC-8546-54C9D7BEEAEC}"/>
              </a:ext>
            </a:extLst>
          </p:cNvPr>
          <p:cNvSpPr>
            <a:spLocks noChangeAspect="1"/>
          </p:cNvSpPr>
          <p:nvPr/>
        </p:nvSpPr>
        <p:spPr>
          <a:xfrm>
            <a:off x="10852472" y="6069922"/>
            <a:ext cx="504713" cy="420594"/>
          </a:xfrm>
          <a:custGeom>
            <a:avLst/>
            <a:gdLst>
              <a:gd name="connsiteX0" fmla="*/ 380373 w 759655"/>
              <a:gd name="connsiteY0" fmla="*/ 475330 h 633046"/>
              <a:gd name="connsiteX1" fmla="*/ 380373 w 759655"/>
              <a:gd name="connsiteY1" fmla="*/ 538635 h 633046"/>
              <a:gd name="connsiteX2" fmla="*/ 222111 w 759655"/>
              <a:gd name="connsiteY2" fmla="*/ 380373 h 633046"/>
              <a:gd name="connsiteX3" fmla="*/ 249807 w 759655"/>
              <a:gd name="connsiteY3" fmla="*/ 290691 h 633046"/>
              <a:gd name="connsiteX4" fmla="*/ 227387 w 759655"/>
              <a:gd name="connsiteY4" fmla="*/ 268271 h 633046"/>
              <a:gd name="connsiteX5" fmla="*/ 317068 w 759655"/>
              <a:gd name="connsiteY5" fmla="*/ 268271 h 633046"/>
              <a:gd name="connsiteX6" fmla="*/ 317068 w 759655"/>
              <a:gd name="connsiteY6" fmla="*/ 357689 h 633046"/>
              <a:gd name="connsiteX7" fmla="*/ 295967 w 759655"/>
              <a:gd name="connsiteY7" fmla="*/ 336587 h 633046"/>
              <a:gd name="connsiteX8" fmla="*/ 285416 w 759655"/>
              <a:gd name="connsiteY8" fmla="*/ 380109 h 633046"/>
              <a:gd name="connsiteX9" fmla="*/ 380373 w 759655"/>
              <a:gd name="connsiteY9" fmla="*/ 475330 h 633046"/>
              <a:gd name="connsiteX10" fmla="*/ 538635 w 759655"/>
              <a:gd name="connsiteY10" fmla="*/ 380373 h 633046"/>
              <a:gd name="connsiteX11" fmla="*/ 380373 w 759655"/>
              <a:gd name="connsiteY11" fmla="*/ 222111 h 633046"/>
              <a:gd name="connsiteX12" fmla="*/ 380373 w 759655"/>
              <a:gd name="connsiteY12" fmla="*/ 285416 h 633046"/>
              <a:gd name="connsiteX13" fmla="*/ 475330 w 759655"/>
              <a:gd name="connsiteY13" fmla="*/ 380373 h 633046"/>
              <a:gd name="connsiteX14" fmla="*/ 464779 w 759655"/>
              <a:gd name="connsiteY14" fmla="*/ 423895 h 633046"/>
              <a:gd name="connsiteX15" fmla="*/ 443678 w 759655"/>
              <a:gd name="connsiteY15" fmla="*/ 402793 h 633046"/>
              <a:gd name="connsiteX16" fmla="*/ 443678 w 759655"/>
              <a:gd name="connsiteY16" fmla="*/ 492211 h 633046"/>
              <a:gd name="connsiteX17" fmla="*/ 533095 w 759655"/>
              <a:gd name="connsiteY17" fmla="*/ 492211 h 633046"/>
              <a:gd name="connsiteX18" fmla="*/ 510675 w 759655"/>
              <a:gd name="connsiteY18" fmla="*/ 469791 h 633046"/>
              <a:gd name="connsiteX19" fmla="*/ 538635 w 759655"/>
              <a:gd name="connsiteY19" fmla="*/ 380373 h 633046"/>
              <a:gd name="connsiteX20" fmla="*/ 760201 w 759655"/>
              <a:gd name="connsiteY20" fmla="*/ 545 h 633046"/>
              <a:gd name="connsiteX21" fmla="*/ 760201 w 759655"/>
              <a:gd name="connsiteY21" fmla="*/ 633591 h 633046"/>
              <a:gd name="connsiteX22" fmla="*/ 545 w 759655"/>
              <a:gd name="connsiteY22" fmla="*/ 633591 h 633046"/>
              <a:gd name="connsiteX23" fmla="*/ 545 w 759655"/>
              <a:gd name="connsiteY23" fmla="*/ 545 h 633046"/>
              <a:gd name="connsiteX24" fmla="*/ 760201 w 759655"/>
              <a:gd name="connsiteY24" fmla="*/ 545 h 633046"/>
              <a:gd name="connsiteX25" fmla="*/ 696896 w 759655"/>
              <a:gd name="connsiteY25" fmla="*/ 190459 h 633046"/>
              <a:gd name="connsiteX26" fmla="*/ 63850 w 759655"/>
              <a:gd name="connsiteY26" fmla="*/ 190459 h 633046"/>
              <a:gd name="connsiteX27" fmla="*/ 63850 w 759655"/>
              <a:gd name="connsiteY27" fmla="*/ 570287 h 633046"/>
              <a:gd name="connsiteX28" fmla="*/ 696896 w 759655"/>
              <a:gd name="connsiteY28" fmla="*/ 570287 h 633046"/>
              <a:gd name="connsiteX29" fmla="*/ 696896 w 759655"/>
              <a:gd name="connsiteY29" fmla="*/ 190459 h 633046"/>
              <a:gd name="connsiteX30" fmla="*/ 443678 w 759655"/>
              <a:gd name="connsiteY30" fmla="*/ 127155 h 633046"/>
              <a:gd name="connsiteX31" fmla="*/ 412025 w 759655"/>
              <a:gd name="connsiteY31" fmla="*/ 63850 h 633046"/>
              <a:gd name="connsiteX32" fmla="*/ 380373 w 759655"/>
              <a:gd name="connsiteY32" fmla="*/ 127155 h 633046"/>
              <a:gd name="connsiteX33" fmla="*/ 443678 w 759655"/>
              <a:gd name="connsiteY33" fmla="*/ 127155 h 633046"/>
              <a:gd name="connsiteX34" fmla="*/ 570287 w 759655"/>
              <a:gd name="connsiteY34" fmla="*/ 127155 h 633046"/>
              <a:gd name="connsiteX35" fmla="*/ 538635 w 759655"/>
              <a:gd name="connsiteY35" fmla="*/ 63850 h 633046"/>
              <a:gd name="connsiteX36" fmla="*/ 506982 w 759655"/>
              <a:gd name="connsiteY36" fmla="*/ 127155 h 633046"/>
              <a:gd name="connsiteX37" fmla="*/ 570287 w 759655"/>
              <a:gd name="connsiteY37" fmla="*/ 127155 h 633046"/>
              <a:gd name="connsiteX38" fmla="*/ 696896 w 759655"/>
              <a:gd name="connsiteY38" fmla="*/ 127155 h 633046"/>
              <a:gd name="connsiteX39" fmla="*/ 665244 w 759655"/>
              <a:gd name="connsiteY39" fmla="*/ 63850 h 633046"/>
              <a:gd name="connsiteX40" fmla="*/ 633591 w 759655"/>
              <a:gd name="connsiteY40" fmla="*/ 127155 h 633046"/>
              <a:gd name="connsiteX41" fmla="*/ 696896 w 759655"/>
              <a:gd name="connsiteY41" fmla="*/ 127155 h 63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59655" h="633046">
                <a:moveTo>
                  <a:pt x="380373" y="475330"/>
                </a:moveTo>
                <a:lnTo>
                  <a:pt x="380373" y="538635"/>
                </a:lnTo>
                <a:cubicBezTo>
                  <a:pt x="293065" y="538635"/>
                  <a:pt x="222111" y="467681"/>
                  <a:pt x="222111" y="380373"/>
                </a:cubicBezTo>
                <a:cubicBezTo>
                  <a:pt x="222111" y="347138"/>
                  <a:pt x="232398" y="316277"/>
                  <a:pt x="249807" y="290691"/>
                </a:cubicBezTo>
                <a:lnTo>
                  <a:pt x="227387" y="268271"/>
                </a:lnTo>
                <a:lnTo>
                  <a:pt x="317068" y="268271"/>
                </a:lnTo>
                <a:lnTo>
                  <a:pt x="317068" y="357689"/>
                </a:lnTo>
                <a:lnTo>
                  <a:pt x="295967" y="336587"/>
                </a:lnTo>
                <a:cubicBezTo>
                  <a:pt x="289109" y="349512"/>
                  <a:pt x="285416" y="364283"/>
                  <a:pt x="285416" y="380109"/>
                </a:cubicBezTo>
                <a:cubicBezTo>
                  <a:pt x="285416" y="432863"/>
                  <a:pt x="327883" y="475330"/>
                  <a:pt x="380373" y="475330"/>
                </a:cubicBezTo>
                <a:close/>
                <a:moveTo>
                  <a:pt x="538635" y="380373"/>
                </a:moveTo>
                <a:cubicBezTo>
                  <a:pt x="538635" y="293065"/>
                  <a:pt x="467681" y="222111"/>
                  <a:pt x="380373" y="222111"/>
                </a:cubicBezTo>
                <a:lnTo>
                  <a:pt x="380373" y="285416"/>
                </a:lnTo>
                <a:cubicBezTo>
                  <a:pt x="432863" y="285416"/>
                  <a:pt x="475330" y="327883"/>
                  <a:pt x="475330" y="380373"/>
                </a:cubicBezTo>
                <a:cubicBezTo>
                  <a:pt x="475330" y="395935"/>
                  <a:pt x="471637" y="410706"/>
                  <a:pt x="464779" y="423895"/>
                </a:cubicBezTo>
                <a:lnTo>
                  <a:pt x="443678" y="402793"/>
                </a:lnTo>
                <a:lnTo>
                  <a:pt x="443678" y="492211"/>
                </a:lnTo>
                <a:lnTo>
                  <a:pt x="533095" y="492211"/>
                </a:lnTo>
                <a:lnTo>
                  <a:pt x="510675" y="469791"/>
                </a:lnTo>
                <a:cubicBezTo>
                  <a:pt x="528348" y="444469"/>
                  <a:pt x="538635" y="413608"/>
                  <a:pt x="538635" y="380373"/>
                </a:cubicBezTo>
                <a:close/>
                <a:moveTo>
                  <a:pt x="760201" y="545"/>
                </a:moveTo>
                <a:lnTo>
                  <a:pt x="760201" y="633591"/>
                </a:lnTo>
                <a:lnTo>
                  <a:pt x="545" y="633591"/>
                </a:lnTo>
                <a:lnTo>
                  <a:pt x="545" y="545"/>
                </a:lnTo>
                <a:lnTo>
                  <a:pt x="760201" y="545"/>
                </a:lnTo>
                <a:close/>
                <a:moveTo>
                  <a:pt x="696896" y="190459"/>
                </a:moveTo>
                <a:lnTo>
                  <a:pt x="63850" y="190459"/>
                </a:lnTo>
                <a:lnTo>
                  <a:pt x="63850" y="570287"/>
                </a:lnTo>
                <a:lnTo>
                  <a:pt x="696896" y="570287"/>
                </a:lnTo>
                <a:lnTo>
                  <a:pt x="696896" y="190459"/>
                </a:lnTo>
                <a:close/>
                <a:moveTo>
                  <a:pt x="443678" y="127155"/>
                </a:moveTo>
                <a:lnTo>
                  <a:pt x="412025" y="63850"/>
                </a:lnTo>
                <a:lnTo>
                  <a:pt x="380373" y="127155"/>
                </a:lnTo>
                <a:lnTo>
                  <a:pt x="443678" y="127155"/>
                </a:lnTo>
                <a:close/>
                <a:moveTo>
                  <a:pt x="570287" y="127155"/>
                </a:moveTo>
                <a:lnTo>
                  <a:pt x="538635" y="63850"/>
                </a:lnTo>
                <a:lnTo>
                  <a:pt x="506982" y="127155"/>
                </a:lnTo>
                <a:lnTo>
                  <a:pt x="570287" y="127155"/>
                </a:lnTo>
                <a:close/>
                <a:moveTo>
                  <a:pt x="696896" y="127155"/>
                </a:moveTo>
                <a:lnTo>
                  <a:pt x="665244" y="63850"/>
                </a:lnTo>
                <a:lnTo>
                  <a:pt x="633591" y="127155"/>
                </a:lnTo>
                <a:lnTo>
                  <a:pt x="696896" y="127155"/>
                </a:lnTo>
                <a:close/>
              </a:path>
            </a:pathLst>
          </a:custGeom>
          <a:solidFill>
            <a:schemeClr val="tx1"/>
          </a:solidFill>
          <a:ln w="2625" cap="flat">
            <a:noFill/>
            <a:prstDash val="solid"/>
            <a:miter/>
          </a:ln>
        </p:spPr>
        <p:txBody>
          <a:bodyPr rtlCol="0" anchor="ctr"/>
          <a:lstStyle/>
          <a:p>
            <a:endParaRPr lang="en-US" dirty="0"/>
          </a:p>
        </p:txBody>
      </p:sp>
      <p:grpSp>
        <p:nvGrpSpPr>
          <p:cNvPr id="131" name="Group 130">
            <a:extLst>
              <a:ext uri="{FF2B5EF4-FFF2-40B4-BE49-F238E27FC236}">
                <a16:creationId xmlns:a16="http://schemas.microsoft.com/office/drawing/2014/main" id="{8772A075-E84E-4766-8850-84F7526F418C}"/>
              </a:ext>
            </a:extLst>
          </p:cNvPr>
          <p:cNvGrpSpPr/>
          <p:nvPr/>
        </p:nvGrpSpPr>
        <p:grpSpPr>
          <a:xfrm>
            <a:off x="10731063" y="4113247"/>
            <a:ext cx="660094" cy="551763"/>
            <a:chOff x="3823929" y="1693860"/>
            <a:chExt cx="824048" cy="688810"/>
          </a:xfrm>
          <a:solidFill>
            <a:schemeClr val="tx1"/>
          </a:solidFill>
        </p:grpSpPr>
        <p:sp>
          <p:nvSpPr>
            <p:cNvPr id="132" name="Freeform 9">
              <a:extLst>
                <a:ext uri="{FF2B5EF4-FFF2-40B4-BE49-F238E27FC236}">
                  <a16:creationId xmlns:a16="http://schemas.microsoft.com/office/drawing/2014/main" id="{78AB29EA-F203-4CA0-A1B5-3B6348C51B69}"/>
                </a:ext>
              </a:extLst>
            </p:cNvPr>
            <p:cNvSpPr>
              <a:spLocks noEditPoints="1"/>
            </p:cNvSpPr>
            <p:nvPr/>
          </p:nvSpPr>
          <p:spPr bwMode="auto">
            <a:xfrm>
              <a:off x="3960970" y="1830901"/>
              <a:ext cx="274082" cy="275885"/>
            </a:xfrm>
            <a:custGeom>
              <a:avLst/>
              <a:gdLst>
                <a:gd name="T0" fmla="*/ 316 w 384"/>
                <a:gd name="T1" fmla="*/ 119 h 384"/>
                <a:gd name="T2" fmla="*/ 353 w 384"/>
                <a:gd name="T3" fmla="*/ 82 h 384"/>
                <a:gd name="T4" fmla="*/ 302 w 384"/>
                <a:gd name="T5" fmla="*/ 31 h 384"/>
                <a:gd name="T6" fmla="*/ 265 w 384"/>
                <a:gd name="T7" fmla="*/ 68 h 384"/>
                <a:gd name="T8" fmla="*/ 228 w 384"/>
                <a:gd name="T9" fmla="*/ 53 h 384"/>
                <a:gd name="T10" fmla="*/ 228 w 384"/>
                <a:gd name="T11" fmla="*/ 0 h 384"/>
                <a:gd name="T12" fmla="*/ 156 w 384"/>
                <a:gd name="T13" fmla="*/ 0 h 384"/>
                <a:gd name="T14" fmla="*/ 156 w 384"/>
                <a:gd name="T15" fmla="*/ 53 h 384"/>
                <a:gd name="T16" fmla="*/ 119 w 384"/>
                <a:gd name="T17" fmla="*/ 68 h 384"/>
                <a:gd name="T18" fmla="*/ 82 w 384"/>
                <a:gd name="T19" fmla="*/ 31 h 384"/>
                <a:gd name="T20" fmla="*/ 31 w 384"/>
                <a:gd name="T21" fmla="*/ 82 h 384"/>
                <a:gd name="T22" fmla="*/ 68 w 384"/>
                <a:gd name="T23" fmla="*/ 119 h 384"/>
                <a:gd name="T24" fmla="*/ 53 w 384"/>
                <a:gd name="T25" fmla="*/ 156 h 384"/>
                <a:gd name="T26" fmla="*/ 0 w 384"/>
                <a:gd name="T27" fmla="*/ 156 h 384"/>
                <a:gd name="T28" fmla="*/ 0 w 384"/>
                <a:gd name="T29" fmla="*/ 228 h 384"/>
                <a:gd name="T30" fmla="*/ 53 w 384"/>
                <a:gd name="T31" fmla="*/ 228 h 384"/>
                <a:gd name="T32" fmla="*/ 68 w 384"/>
                <a:gd name="T33" fmla="*/ 265 h 384"/>
                <a:gd name="T34" fmla="*/ 31 w 384"/>
                <a:gd name="T35" fmla="*/ 302 h 384"/>
                <a:gd name="T36" fmla="*/ 82 w 384"/>
                <a:gd name="T37" fmla="*/ 353 h 384"/>
                <a:gd name="T38" fmla="*/ 119 w 384"/>
                <a:gd name="T39" fmla="*/ 316 h 384"/>
                <a:gd name="T40" fmla="*/ 156 w 384"/>
                <a:gd name="T41" fmla="*/ 331 h 384"/>
                <a:gd name="T42" fmla="*/ 156 w 384"/>
                <a:gd name="T43" fmla="*/ 384 h 384"/>
                <a:gd name="T44" fmla="*/ 228 w 384"/>
                <a:gd name="T45" fmla="*/ 384 h 384"/>
                <a:gd name="T46" fmla="*/ 228 w 384"/>
                <a:gd name="T47" fmla="*/ 331 h 384"/>
                <a:gd name="T48" fmla="*/ 265 w 384"/>
                <a:gd name="T49" fmla="*/ 316 h 384"/>
                <a:gd name="T50" fmla="*/ 302 w 384"/>
                <a:gd name="T51" fmla="*/ 353 h 384"/>
                <a:gd name="T52" fmla="*/ 353 w 384"/>
                <a:gd name="T53" fmla="*/ 302 h 384"/>
                <a:gd name="T54" fmla="*/ 316 w 384"/>
                <a:gd name="T55" fmla="*/ 265 h 384"/>
                <a:gd name="T56" fmla="*/ 331 w 384"/>
                <a:gd name="T57" fmla="*/ 228 h 384"/>
                <a:gd name="T58" fmla="*/ 384 w 384"/>
                <a:gd name="T59" fmla="*/ 228 h 384"/>
                <a:gd name="T60" fmla="*/ 384 w 384"/>
                <a:gd name="T61" fmla="*/ 156 h 384"/>
                <a:gd name="T62" fmla="*/ 331 w 384"/>
                <a:gd name="T63" fmla="*/ 156 h 384"/>
                <a:gd name="T64" fmla="*/ 316 w 384"/>
                <a:gd name="T65" fmla="*/ 119 h 384"/>
                <a:gd name="T66" fmla="*/ 192 w 384"/>
                <a:gd name="T67" fmla="*/ 252 h 384"/>
                <a:gd name="T68" fmla="*/ 132 w 384"/>
                <a:gd name="T69" fmla="*/ 192 h 384"/>
                <a:gd name="T70" fmla="*/ 192 w 384"/>
                <a:gd name="T71" fmla="*/ 132 h 384"/>
                <a:gd name="T72" fmla="*/ 252 w 384"/>
                <a:gd name="T73" fmla="*/ 192 h 384"/>
                <a:gd name="T74" fmla="*/ 192 w 384"/>
                <a:gd name="T75" fmla="*/ 2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316" y="119"/>
                  </a:moveTo>
                  <a:cubicBezTo>
                    <a:pt x="353" y="82"/>
                    <a:pt x="353" y="82"/>
                    <a:pt x="353" y="82"/>
                  </a:cubicBezTo>
                  <a:cubicBezTo>
                    <a:pt x="302" y="31"/>
                    <a:pt x="302" y="31"/>
                    <a:pt x="302" y="31"/>
                  </a:cubicBezTo>
                  <a:cubicBezTo>
                    <a:pt x="265" y="68"/>
                    <a:pt x="265" y="68"/>
                    <a:pt x="265" y="68"/>
                  </a:cubicBezTo>
                  <a:cubicBezTo>
                    <a:pt x="254" y="61"/>
                    <a:pt x="241" y="56"/>
                    <a:pt x="228" y="53"/>
                  </a:cubicBezTo>
                  <a:cubicBezTo>
                    <a:pt x="228" y="0"/>
                    <a:pt x="228" y="0"/>
                    <a:pt x="228" y="0"/>
                  </a:cubicBezTo>
                  <a:cubicBezTo>
                    <a:pt x="156" y="0"/>
                    <a:pt x="156" y="0"/>
                    <a:pt x="156" y="0"/>
                  </a:cubicBezTo>
                  <a:cubicBezTo>
                    <a:pt x="156" y="53"/>
                    <a:pt x="156" y="53"/>
                    <a:pt x="156" y="53"/>
                  </a:cubicBezTo>
                  <a:cubicBezTo>
                    <a:pt x="143" y="56"/>
                    <a:pt x="130" y="61"/>
                    <a:pt x="119" y="68"/>
                  </a:cubicBezTo>
                  <a:cubicBezTo>
                    <a:pt x="82" y="31"/>
                    <a:pt x="82" y="31"/>
                    <a:pt x="82" y="31"/>
                  </a:cubicBezTo>
                  <a:cubicBezTo>
                    <a:pt x="31" y="82"/>
                    <a:pt x="31" y="82"/>
                    <a:pt x="31" y="82"/>
                  </a:cubicBezTo>
                  <a:cubicBezTo>
                    <a:pt x="68" y="119"/>
                    <a:pt x="68" y="119"/>
                    <a:pt x="68" y="119"/>
                  </a:cubicBezTo>
                  <a:cubicBezTo>
                    <a:pt x="61" y="130"/>
                    <a:pt x="56" y="143"/>
                    <a:pt x="53" y="156"/>
                  </a:cubicBezTo>
                  <a:cubicBezTo>
                    <a:pt x="0" y="156"/>
                    <a:pt x="0" y="156"/>
                    <a:pt x="0" y="156"/>
                  </a:cubicBezTo>
                  <a:cubicBezTo>
                    <a:pt x="0" y="228"/>
                    <a:pt x="0" y="228"/>
                    <a:pt x="0" y="228"/>
                  </a:cubicBezTo>
                  <a:cubicBezTo>
                    <a:pt x="53" y="228"/>
                    <a:pt x="53" y="228"/>
                    <a:pt x="53" y="228"/>
                  </a:cubicBezTo>
                  <a:cubicBezTo>
                    <a:pt x="56" y="241"/>
                    <a:pt x="61" y="254"/>
                    <a:pt x="68" y="265"/>
                  </a:cubicBezTo>
                  <a:cubicBezTo>
                    <a:pt x="31" y="302"/>
                    <a:pt x="31" y="302"/>
                    <a:pt x="31" y="302"/>
                  </a:cubicBezTo>
                  <a:cubicBezTo>
                    <a:pt x="82" y="353"/>
                    <a:pt x="82" y="353"/>
                    <a:pt x="82" y="353"/>
                  </a:cubicBezTo>
                  <a:cubicBezTo>
                    <a:pt x="119" y="316"/>
                    <a:pt x="119" y="316"/>
                    <a:pt x="119" y="316"/>
                  </a:cubicBezTo>
                  <a:cubicBezTo>
                    <a:pt x="130" y="323"/>
                    <a:pt x="143" y="328"/>
                    <a:pt x="156" y="331"/>
                  </a:cubicBezTo>
                  <a:cubicBezTo>
                    <a:pt x="156" y="384"/>
                    <a:pt x="156" y="384"/>
                    <a:pt x="156" y="384"/>
                  </a:cubicBezTo>
                  <a:cubicBezTo>
                    <a:pt x="228" y="384"/>
                    <a:pt x="228" y="384"/>
                    <a:pt x="228" y="384"/>
                  </a:cubicBezTo>
                  <a:cubicBezTo>
                    <a:pt x="228" y="331"/>
                    <a:pt x="228" y="331"/>
                    <a:pt x="228" y="331"/>
                  </a:cubicBezTo>
                  <a:cubicBezTo>
                    <a:pt x="241" y="328"/>
                    <a:pt x="254" y="323"/>
                    <a:pt x="265" y="316"/>
                  </a:cubicBezTo>
                  <a:cubicBezTo>
                    <a:pt x="302" y="353"/>
                    <a:pt x="302" y="353"/>
                    <a:pt x="302" y="353"/>
                  </a:cubicBezTo>
                  <a:cubicBezTo>
                    <a:pt x="353" y="302"/>
                    <a:pt x="353" y="302"/>
                    <a:pt x="353" y="302"/>
                  </a:cubicBezTo>
                  <a:cubicBezTo>
                    <a:pt x="316" y="265"/>
                    <a:pt x="316" y="265"/>
                    <a:pt x="316" y="265"/>
                  </a:cubicBezTo>
                  <a:cubicBezTo>
                    <a:pt x="323" y="254"/>
                    <a:pt x="328" y="241"/>
                    <a:pt x="331" y="228"/>
                  </a:cubicBezTo>
                  <a:cubicBezTo>
                    <a:pt x="384" y="228"/>
                    <a:pt x="384" y="228"/>
                    <a:pt x="384" y="228"/>
                  </a:cubicBezTo>
                  <a:cubicBezTo>
                    <a:pt x="384" y="156"/>
                    <a:pt x="384" y="156"/>
                    <a:pt x="384" y="156"/>
                  </a:cubicBezTo>
                  <a:cubicBezTo>
                    <a:pt x="331" y="156"/>
                    <a:pt x="331" y="156"/>
                    <a:pt x="331" y="156"/>
                  </a:cubicBezTo>
                  <a:cubicBezTo>
                    <a:pt x="328" y="143"/>
                    <a:pt x="323" y="130"/>
                    <a:pt x="316" y="119"/>
                  </a:cubicBezTo>
                  <a:close/>
                  <a:moveTo>
                    <a:pt x="192" y="252"/>
                  </a:moveTo>
                  <a:cubicBezTo>
                    <a:pt x="159" y="252"/>
                    <a:pt x="132" y="225"/>
                    <a:pt x="132" y="192"/>
                  </a:cubicBezTo>
                  <a:cubicBezTo>
                    <a:pt x="132" y="159"/>
                    <a:pt x="159" y="132"/>
                    <a:pt x="192" y="132"/>
                  </a:cubicBezTo>
                  <a:cubicBezTo>
                    <a:pt x="225" y="132"/>
                    <a:pt x="252" y="159"/>
                    <a:pt x="252" y="192"/>
                  </a:cubicBezTo>
                  <a:cubicBezTo>
                    <a:pt x="252" y="225"/>
                    <a:pt x="225" y="252"/>
                    <a:pt x="192"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0">
              <a:extLst>
                <a:ext uri="{FF2B5EF4-FFF2-40B4-BE49-F238E27FC236}">
                  <a16:creationId xmlns:a16="http://schemas.microsoft.com/office/drawing/2014/main" id="{7D1EB54F-C625-4743-ADAB-5EAD968FA885}"/>
                </a:ext>
              </a:extLst>
            </p:cNvPr>
            <p:cNvSpPr>
              <a:spLocks/>
            </p:cNvSpPr>
            <p:nvPr/>
          </p:nvSpPr>
          <p:spPr bwMode="auto">
            <a:xfrm>
              <a:off x="4280131" y="1875980"/>
              <a:ext cx="254247" cy="210971"/>
            </a:xfrm>
            <a:custGeom>
              <a:avLst/>
              <a:gdLst>
                <a:gd name="T0" fmla="*/ 52 w 141"/>
                <a:gd name="T1" fmla="*/ 63 h 117"/>
                <a:gd name="T2" fmla="*/ 27 w 141"/>
                <a:gd name="T3" fmla="*/ 38 h 117"/>
                <a:gd name="T4" fmla="*/ 0 w 141"/>
                <a:gd name="T5" fmla="*/ 65 h 117"/>
                <a:gd name="T6" fmla="*/ 52 w 141"/>
                <a:gd name="T7" fmla="*/ 117 h 117"/>
                <a:gd name="T8" fmla="*/ 141 w 141"/>
                <a:gd name="T9" fmla="*/ 27 h 117"/>
                <a:gd name="T10" fmla="*/ 114 w 141"/>
                <a:gd name="T11" fmla="*/ 0 h 117"/>
                <a:gd name="T12" fmla="*/ 52 w 141"/>
                <a:gd name="T13" fmla="*/ 63 h 117"/>
              </a:gdLst>
              <a:ahLst/>
              <a:cxnLst>
                <a:cxn ang="0">
                  <a:pos x="T0" y="T1"/>
                </a:cxn>
                <a:cxn ang="0">
                  <a:pos x="T2" y="T3"/>
                </a:cxn>
                <a:cxn ang="0">
                  <a:pos x="T4" y="T5"/>
                </a:cxn>
                <a:cxn ang="0">
                  <a:pos x="T6" y="T7"/>
                </a:cxn>
                <a:cxn ang="0">
                  <a:pos x="T8" y="T9"/>
                </a:cxn>
                <a:cxn ang="0">
                  <a:pos x="T10" y="T11"/>
                </a:cxn>
                <a:cxn ang="0">
                  <a:pos x="T12" y="T13"/>
                </a:cxn>
              </a:cxnLst>
              <a:rect l="0" t="0" r="r" b="b"/>
              <a:pathLst>
                <a:path w="141" h="117">
                  <a:moveTo>
                    <a:pt x="52" y="63"/>
                  </a:moveTo>
                  <a:lnTo>
                    <a:pt x="27" y="38"/>
                  </a:lnTo>
                  <a:lnTo>
                    <a:pt x="0" y="65"/>
                  </a:lnTo>
                  <a:lnTo>
                    <a:pt x="52" y="117"/>
                  </a:lnTo>
                  <a:lnTo>
                    <a:pt x="141" y="27"/>
                  </a:lnTo>
                  <a:lnTo>
                    <a:pt x="114" y="0"/>
                  </a:lnTo>
                  <a:lnTo>
                    <a:pt x="5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1">
              <a:extLst>
                <a:ext uri="{FF2B5EF4-FFF2-40B4-BE49-F238E27FC236}">
                  <a16:creationId xmlns:a16="http://schemas.microsoft.com/office/drawing/2014/main" id="{91A56A1A-77F4-4364-A0E0-8A6B5F134D92}"/>
                </a:ext>
              </a:extLst>
            </p:cNvPr>
            <p:cNvSpPr>
              <a:spLocks noEditPoints="1"/>
            </p:cNvSpPr>
            <p:nvPr/>
          </p:nvSpPr>
          <p:spPr bwMode="auto">
            <a:xfrm>
              <a:off x="3823929" y="1693860"/>
              <a:ext cx="824048" cy="688810"/>
            </a:xfrm>
            <a:custGeom>
              <a:avLst/>
              <a:gdLst>
                <a:gd name="T0" fmla="*/ 457 w 457"/>
                <a:gd name="T1" fmla="*/ 306 h 382"/>
                <a:gd name="T2" fmla="*/ 457 w 457"/>
                <a:gd name="T3" fmla="*/ 0 h 382"/>
                <a:gd name="T4" fmla="*/ 0 w 457"/>
                <a:gd name="T5" fmla="*/ 0 h 382"/>
                <a:gd name="T6" fmla="*/ 0 w 457"/>
                <a:gd name="T7" fmla="*/ 306 h 382"/>
                <a:gd name="T8" fmla="*/ 152 w 457"/>
                <a:gd name="T9" fmla="*/ 306 h 382"/>
                <a:gd name="T10" fmla="*/ 152 w 457"/>
                <a:gd name="T11" fmla="*/ 344 h 382"/>
                <a:gd name="T12" fmla="*/ 76 w 457"/>
                <a:gd name="T13" fmla="*/ 344 h 382"/>
                <a:gd name="T14" fmla="*/ 76 w 457"/>
                <a:gd name="T15" fmla="*/ 382 h 382"/>
                <a:gd name="T16" fmla="*/ 381 w 457"/>
                <a:gd name="T17" fmla="*/ 382 h 382"/>
                <a:gd name="T18" fmla="*/ 381 w 457"/>
                <a:gd name="T19" fmla="*/ 344 h 382"/>
                <a:gd name="T20" fmla="*/ 305 w 457"/>
                <a:gd name="T21" fmla="*/ 344 h 382"/>
                <a:gd name="T22" fmla="*/ 305 w 457"/>
                <a:gd name="T23" fmla="*/ 306 h 382"/>
                <a:gd name="T24" fmla="*/ 457 w 457"/>
                <a:gd name="T25" fmla="*/ 306 h 382"/>
                <a:gd name="T26" fmla="*/ 38 w 457"/>
                <a:gd name="T27" fmla="*/ 267 h 382"/>
                <a:gd name="T28" fmla="*/ 38 w 457"/>
                <a:gd name="T29" fmla="*/ 38 h 382"/>
                <a:gd name="T30" fmla="*/ 419 w 457"/>
                <a:gd name="T31" fmla="*/ 38 h 382"/>
                <a:gd name="T32" fmla="*/ 419 w 457"/>
                <a:gd name="T33" fmla="*/ 267 h 382"/>
                <a:gd name="T34" fmla="*/ 38 w 457"/>
                <a:gd name="T35" fmla="*/ 26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382">
                  <a:moveTo>
                    <a:pt x="457" y="306"/>
                  </a:moveTo>
                  <a:lnTo>
                    <a:pt x="457" y="0"/>
                  </a:lnTo>
                  <a:lnTo>
                    <a:pt x="0" y="0"/>
                  </a:lnTo>
                  <a:lnTo>
                    <a:pt x="0" y="306"/>
                  </a:lnTo>
                  <a:lnTo>
                    <a:pt x="152" y="306"/>
                  </a:lnTo>
                  <a:lnTo>
                    <a:pt x="152" y="344"/>
                  </a:lnTo>
                  <a:lnTo>
                    <a:pt x="76" y="344"/>
                  </a:lnTo>
                  <a:lnTo>
                    <a:pt x="76" y="382"/>
                  </a:lnTo>
                  <a:lnTo>
                    <a:pt x="381" y="382"/>
                  </a:lnTo>
                  <a:lnTo>
                    <a:pt x="381" y="344"/>
                  </a:lnTo>
                  <a:lnTo>
                    <a:pt x="305" y="344"/>
                  </a:lnTo>
                  <a:lnTo>
                    <a:pt x="305" y="306"/>
                  </a:lnTo>
                  <a:lnTo>
                    <a:pt x="457" y="306"/>
                  </a:lnTo>
                  <a:close/>
                  <a:moveTo>
                    <a:pt x="38" y="267"/>
                  </a:moveTo>
                  <a:lnTo>
                    <a:pt x="38" y="38"/>
                  </a:lnTo>
                  <a:lnTo>
                    <a:pt x="419" y="38"/>
                  </a:lnTo>
                  <a:lnTo>
                    <a:pt x="419" y="267"/>
                  </a:lnTo>
                  <a:lnTo>
                    <a:pt x="38"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891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17"/>
          <p:cNvSpPr>
            <a:spLocks noGrp="1"/>
          </p:cNvSpPr>
          <p:nvPr>
            <p:ph type="title"/>
          </p:nvPr>
        </p:nvSpPr>
        <p:spPr>
          <a:xfrm>
            <a:off x="685800" y="639763"/>
            <a:ext cx="13258800" cy="489431"/>
          </a:xfrm>
        </p:spPr>
        <p:txBody>
          <a:bodyPr>
            <a:noAutofit/>
          </a:bodyPr>
          <a:lstStyle/>
          <a:p>
            <a:r>
              <a:rPr lang="en-US" altLang="en-US" dirty="0"/>
              <a:t>TestMagic</a:t>
            </a:r>
            <a:r>
              <a:rPr lang="en-IN" baseline="30000" dirty="0"/>
              <a:t>TM</a:t>
            </a:r>
            <a:r>
              <a:rPr lang="en-US" altLang="en-US" dirty="0"/>
              <a:t> – Services Testing Unique Features</a:t>
            </a:r>
            <a:br>
              <a:rPr lang="en-IN" altLang="en-US" dirty="0"/>
            </a:br>
            <a:br>
              <a:rPr lang="en-IN" altLang="en-US" dirty="0"/>
            </a:br>
            <a:br>
              <a:rPr lang="en-US" altLang="en-US" dirty="0"/>
            </a:br>
            <a:br>
              <a:rPr lang="en-US" altLang="en-US" dirty="0"/>
            </a:br>
            <a:br>
              <a:rPr lang="en-US" altLang="en-US" dirty="0"/>
            </a:br>
            <a:r>
              <a:rPr lang="en-US" altLang="en-US" dirty="0"/>
              <a:t>  </a:t>
            </a:r>
          </a:p>
        </p:txBody>
      </p:sp>
      <p:sp>
        <p:nvSpPr>
          <p:cNvPr id="2" name="TextBox 1">
            <a:extLst>
              <a:ext uri="{FF2B5EF4-FFF2-40B4-BE49-F238E27FC236}">
                <a16:creationId xmlns:a16="http://schemas.microsoft.com/office/drawing/2014/main" id="{D1EB959D-745F-4F7F-933A-E9655C01104D}"/>
              </a:ext>
            </a:extLst>
          </p:cNvPr>
          <p:cNvSpPr txBox="1"/>
          <p:nvPr/>
        </p:nvSpPr>
        <p:spPr>
          <a:xfrm>
            <a:off x="723259" y="1443789"/>
            <a:ext cx="13068941" cy="6232475"/>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2200" dirty="0"/>
              <a:t>User friendly GUI with three different views-  Tree view, XML view and Tabular view of xmls to make editing faster.</a:t>
            </a:r>
          </a:p>
          <a:p>
            <a:pPr marL="285750" indent="-285750">
              <a:spcBef>
                <a:spcPts val="600"/>
              </a:spcBef>
              <a:spcAft>
                <a:spcPts val="600"/>
              </a:spcAft>
              <a:buFont typeface="Arial" panose="020B0604020202020204" pitchFamily="34" charset="0"/>
              <a:buChar char="•"/>
            </a:pPr>
            <a:r>
              <a:rPr lang="en-US" sz="2200" dirty="0"/>
              <a:t>Auto Parameterization of request and response packets.</a:t>
            </a:r>
          </a:p>
          <a:p>
            <a:pPr marL="285750" indent="-285750">
              <a:spcBef>
                <a:spcPts val="600"/>
              </a:spcBef>
              <a:spcAft>
                <a:spcPts val="600"/>
              </a:spcAft>
              <a:buFont typeface="Arial" panose="020B0604020202020204" pitchFamily="34" charset="0"/>
              <a:buChar char="•"/>
            </a:pPr>
            <a:r>
              <a:rPr lang="en-US" sz="2200" dirty="0"/>
              <a:t>Preview of packets with exact data of each iteration, enabling user to debug issues with packets independently for different iterations.</a:t>
            </a:r>
          </a:p>
          <a:p>
            <a:pPr marL="285750" indent="-285750">
              <a:spcBef>
                <a:spcPts val="600"/>
              </a:spcBef>
              <a:spcAft>
                <a:spcPts val="600"/>
              </a:spcAft>
              <a:buFont typeface="Arial" panose="020B0604020202020204" pitchFamily="34" charset="0"/>
              <a:buChar char="•"/>
            </a:pPr>
            <a:r>
              <a:rPr lang="en-US" sz="2200" dirty="0"/>
              <a:t>Extensively descriptive and self explanatory report.</a:t>
            </a:r>
          </a:p>
          <a:p>
            <a:pPr marL="285750" indent="-285750">
              <a:spcBef>
                <a:spcPts val="600"/>
              </a:spcBef>
              <a:spcAft>
                <a:spcPts val="600"/>
              </a:spcAft>
              <a:buFont typeface="Arial" panose="020B0604020202020204" pitchFamily="34" charset="0"/>
              <a:buChar char="•"/>
            </a:pPr>
            <a:r>
              <a:rPr lang="en-US" sz="2200" dirty="0"/>
              <a:t>Wide range of operators for verification of response nodes – highlights among them include SKIP and By Pass operators if user wants to SKIP some nodes from verification.</a:t>
            </a:r>
          </a:p>
          <a:p>
            <a:pPr marL="285750" indent="-285750">
              <a:spcBef>
                <a:spcPts val="600"/>
              </a:spcBef>
              <a:spcAft>
                <a:spcPts val="600"/>
              </a:spcAft>
              <a:buFont typeface="Arial" panose="020B0604020202020204" pitchFamily="34" charset="0"/>
              <a:buChar char="•"/>
            </a:pPr>
            <a:r>
              <a:rPr lang="en-US" sz="2200" dirty="0"/>
              <a:t>Allows parameterization of almost all inputs including service URL which allows portability of same test case across different servers.</a:t>
            </a:r>
          </a:p>
          <a:p>
            <a:pPr marL="285750" indent="-285750">
              <a:spcBef>
                <a:spcPts val="600"/>
              </a:spcBef>
              <a:spcAft>
                <a:spcPts val="600"/>
              </a:spcAft>
              <a:buFont typeface="Arial" panose="020B0604020202020204" pitchFamily="34" charset="0"/>
              <a:buChar char="•"/>
            </a:pPr>
            <a:r>
              <a:rPr lang="en-US" sz="2200" dirty="0"/>
              <a:t>Proven user experience of using same test case to cover more than 500 different scenario by use of automatic data parameterization options.</a:t>
            </a:r>
          </a:p>
          <a:p>
            <a:pPr marL="285750" indent="-285750">
              <a:spcBef>
                <a:spcPts val="600"/>
              </a:spcBef>
              <a:spcAft>
                <a:spcPts val="600"/>
              </a:spcAft>
              <a:buFont typeface="Arial" panose="020B0604020202020204" pitchFamily="34" charset="0"/>
              <a:buChar char="•"/>
            </a:pPr>
            <a:r>
              <a:rPr lang="en-US" sz="2200" dirty="0"/>
              <a:t>Users can use predefined templates for request and response which further reduces the manual efforts of parameterization.</a:t>
            </a:r>
          </a:p>
          <a:p>
            <a:endParaRPr lang="en-US" sz="1600" dirty="0"/>
          </a:p>
        </p:txBody>
      </p:sp>
    </p:spTree>
    <p:extLst>
      <p:ext uri="{BB962C8B-B14F-4D97-AF65-F5344CB8AC3E}">
        <p14:creationId xmlns:p14="http://schemas.microsoft.com/office/powerpoint/2010/main" val="285266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7">
            <a:extLst>
              <a:ext uri="{FF2B5EF4-FFF2-40B4-BE49-F238E27FC236}">
                <a16:creationId xmlns:a16="http://schemas.microsoft.com/office/drawing/2014/main" id="{8593FC1D-CCBE-4E51-A05D-60503B4CAADC}"/>
              </a:ext>
            </a:extLst>
          </p:cNvPr>
          <p:cNvSpPr>
            <a:spLocks noGrp="1"/>
          </p:cNvSpPr>
          <p:nvPr>
            <p:ph type="title"/>
          </p:nvPr>
        </p:nvSpPr>
        <p:spPr>
          <a:xfrm>
            <a:off x="685800" y="639763"/>
            <a:ext cx="13258800" cy="489431"/>
          </a:xfrm>
        </p:spPr>
        <p:txBody>
          <a:bodyPr>
            <a:noAutofit/>
          </a:bodyPr>
          <a:lstStyle/>
          <a:p>
            <a:r>
              <a:rPr lang="en-US" altLang="en-US" dirty="0"/>
              <a:t>TestMagic</a:t>
            </a:r>
            <a:r>
              <a:rPr lang="en-IN" baseline="30000" dirty="0"/>
              <a:t>TM</a:t>
            </a:r>
            <a:r>
              <a:rPr lang="en-US" altLang="en-US" dirty="0"/>
              <a:t> – Service Virtualization and Mocking</a:t>
            </a:r>
            <a:br>
              <a:rPr lang="en-IN" altLang="en-US" dirty="0"/>
            </a:br>
            <a:br>
              <a:rPr lang="en-IN" altLang="en-US" dirty="0"/>
            </a:br>
            <a:br>
              <a:rPr lang="en-IN" altLang="en-US" dirty="0"/>
            </a:br>
            <a:br>
              <a:rPr lang="en-US" altLang="en-US" dirty="0"/>
            </a:br>
            <a:br>
              <a:rPr lang="en-US" altLang="en-US" dirty="0"/>
            </a:br>
            <a:br>
              <a:rPr lang="en-US" altLang="en-US" dirty="0"/>
            </a:br>
            <a:r>
              <a:rPr lang="en-US" altLang="en-US" dirty="0"/>
              <a:t>  </a:t>
            </a:r>
          </a:p>
        </p:txBody>
      </p:sp>
      <p:grpSp>
        <p:nvGrpSpPr>
          <p:cNvPr id="2" name="Group 1">
            <a:extLst>
              <a:ext uri="{FF2B5EF4-FFF2-40B4-BE49-F238E27FC236}">
                <a16:creationId xmlns:a16="http://schemas.microsoft.com/office/drawing/2014/main" id="{412E0A0F-A3FF-4D9B-8934-408CFFEE07AF}"/>
              </a:ext>
            </a:extLst>
          </p:cNvPr>
          <p:cNvGrpSpPr/>
          <p:nvPr/>
        </p:nvGrpSpPr>
        <p:grpSpPr>
          <a:xfrm>
            <a:off x="1437772" y="1554363"/>
            <a:ext cx="11772902" cy="2996411"/>
            <a:chOff x="1437772" y="1554363"/>
            <a:chExt cx="11399923" cy="2996411"/>
          </a:xfrm>
        </p:grpSpPr>
        <p:sp>
          <p:nvSpPr>
            <p:cNvPr id="12" name="Oval 11">
              <a:extLst>
                <a:ext uri="{FF2B5EF4-FFF2-40B4-BE49-F238E27FC236}">
                  <a16:creationId xmlns:a16="http://schemas.microsoft.com/office/drawing/2014/main" id="{2FB40D19-CB2E-4564-B75E-9A30EA905FCB}"/>
                </a:ext>
              </a:extLst>
            </p:cNvPr>
            <p:cNvSpPr/>
            <p:nvPr/>
          </p:nvSpPr>
          <p:spPr>
            <a:xfrm>
              <a:off x="1437772" y="2502308"/>
              <a:ext cx="1648326" cy="15799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 name="Rectangle 2">
              <a:extLst>
                <a:ext uri="{FF2B5EF4-FFF2-40B4-BE49-F238E27FC236}">
                  <a16:creationId xmlns:a16="http://schemas.microsoft.com/office/drawing/2014/main" id="{C8CDF906-1CDD-47A3-AC61-8916D22B0A45}"/>
                </a:ext>
              </a:extLst>
            </p:cNvPr>
            <p:cNvSpPr>
              <a:spLocks noChangeArrowheads="1"/>
            </p:cNvSpPr>
            <p:nvPr/>
          </p:nvSpPr>
          <p:spPr bwMode="auto">
            <a:xfrm>
              <a:off x="3970421" y="2150117"/>
              <a:ext cx="886727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gn="just">
                <a:spcBef>
                  <a:spcPts val="1200"/>
                </a:spcBef>
                <a:spcAft>
                  <a:spcPts val="600"/>
                </a:spcAft>
              </a:pPr>
              <a:r>
                <a:rPr lang="en-US" sz="2000" dirty="0">
                  <a:solidFill>
                    <a:schemeClr val="tx1"/>
                  </a:solidFill>
                </a:rPr>
                <a:t>One can mock REST APIs using TestMagic which helps teams stay productive while the API is being implemented.</a:t>
              </a:r>
            </a:p>
            <a:p>
              <a:pPr marL="0" lvl="1" algn="just">
                <a:spcBef>
                  <a:spcPts val="1200"/>
                </a:spcBef>
                <a:spcAft>
                  <a:spcPts val="600"/>
                </a:spcAft>
              </a:pPr>
              <a:r>
                <a:rPr lang="en-US" sz="2000" dirty="0">
                  <a:solidFill>
                    <a:schemeClr val="tx1"/>
                  </a:solidFill>
                </a:rPr>
                <a:t>Mocks using TestMagic can be used for testing and developing the front end even when the back end is not available.</a:t>
              </a:r>
            </a:p>
            <a:p>
              <a:pPr marL="0" lvl="1" algn="just">
                <a:spcBef>
                  <a:spcPts val="1200"/>
                </a:spcBef>
                <a:spcAft>
                  <a:spcPts val="600"/>
                </a:spcAft>
              </a:pPr>
              <a:r>
                <a:rPr lang="en-US" sz="2000" dirty="0">
                  <a:solidFill>
                    <a:schemeClr val="tx1"/>
                  </a:solidFill>
                </a:rPr>
                <a:t>Clients can be developed against the Mocked services and tested without access to the live services.</a:t>
              </a:r>
              <a:endParaRPr lang="en-US" altLang="en-US" sz="2000" dirty="0">
                <a:solidFill>
                  <a:srgbClr val="3B4145"/>
                </a:solidFill>
                <a:latin typeface="Titillium Web"/>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062932A-A1C1-43F3-B73F-CD2A053980DE}"/>
                </a:ext>
              </a:extLst>
            </p:cNvPr>
            <p:cNvSpPr txBox="1"/>
            <p:nvPr/>
          </p:nvSpPr>
          <p:spPr>
            <a:xfrm>
              <a:off x="1437772" y="1554363"/>
              <a:ext cx="3970421" cy="535531"/>
            </a:xfrm>
            <a:prstGeom prst="rect">
              <a:avLst/>
            </a:prstGeom>
            <a:noFill/>
          </p:spPr>
          <p:txBody>
            <a:bodyPr wrap="square" rtlCol="0">
              <a:spAutoFit/>
            </a:bodyPr>
            <a:lstStyle/>
            <a:p>
              <a:r>
                <a:rPr lang="en-IN" altLang="en-US" dirty="0"/>
                <a:t>Mocking</a:t>
              </a:r>
              <a:endParaRPr lang="en-US" dirty="0"/>
            </a:p>
          </p:txBody>
        </p:sp>
        <p:sp>
          <p:nvSpPr>
            <p:cNvPr id="8" name="Freeform 26">
              <a:extLst>
                <a:ext uri="{FF2B5EF4-FFF2-40B4-BE49-F238E27FC236}">
                  <a16:creationId xmlns:a16="http://schemas.microsoft.com/office/drawing/2014/main" id="{1E535DF9-DA1A-4CEA-B3BB-50063AD9358D}"/>
                </a:ext>
              </a:extLst>
            </p:cNvPr>
            <p:cNvSpPr>
              <a:spLocks noChangeAspect="1" noEditPoints="1"/>
            </p:cNvSpPr>
            <p:nvPr/>
          </p:nvSpPr>
          <p:spPr bwMode="auto">
            <a:xfrm>
              <a:off x="1756612" y="2717748"/>
              <a:ext cx="1155031" cy="1259361"/>
            </a:xfrm>
            <a:custGeom>
              <a:avLst/>
              <a:gdLst>
                <a:gd name="T0" fmla="*/ 384 w 1056"/>
                <a:gd name="T1" fmla="*/ 1152 h 1152"/>
                <a:gd name="T2" fmla="*/ 0 w 1056"/>
                <a:gd name="T3" fmla="*/ 768 h 1152"/>
                <a:gd name="T4" fmla="*/ 96 w 1056"/>
                <a:gd name="T5" fmla="*/ 672 h 1152"/>
                <a:gd name="T6" fmla="*/ 384 w 1056"/>
                <a:gd name="T7" fmla="*/ 960 h 1152"/>
                <a:gd name="T8" fmla="*/ 960 w 1056"/>
                <a:gd name="T9" fmla="*/ 384 h 1152"/>
                <a:gd name="T10" fmla="*/ 1056 w 1056"/>
                <a:gd name="T11" fmla="*/ 480 h 1152"/>
                <a:gd name="T12" fmla="*/ 384 w 1056"/>
                <a:gd name="T13" fmla="*/ 1152 h 1152"/>
                <a:gd name="T14" fmla="*/ 336 w 1056"/>
                <a:gd name="T15" fmla="*/ 240 h 1152"/>
                <a:gd name="T16" fmla="*/ 240 w 1056"/>
                <a:gd name="T17" fmla="*/ 336 h 1152"/>
                <a:gd name="T18" fmla="*/ 336 w 1056"/>
                <a:gd name="T19" fmla="*/ 432 h 1152"/>
                <a:gd name="T20" fmla="*/ 432 w 1056"/>
                <a:gd name="T21" fmla="*/ 336 h 1152"/>
                <a:gd name="T22" fmla="*/ 336 w 1056"/>
                <a:gd name="T23" fmla="*/ 240 h 1152"/>
                <a:gd name="T24" fmla="*/ 571 w 1056"/>
                <a:gd name="T25" fmla="*/ 384 h 1152"/>
                <a:gd name="T26" fmla="*/ 536 w 1056"/>
                <a:gd name="T27" fmla="*/ 468 h 1152"/>
                <a:gd name="T28" fmla="*/ 608 w 1056"/>
                <a:gd name="T29" fmla="*/ 540 h 1152"/>
                <a:gd name="T30" fmla="*/ 540 w 1056"/>
                <a:gd name="T31" fmla="*/ 608 h 1152"/>
                <a:gd name="T32" fmla="*/ 468 w 1056"/>
                <a:gd name="T33" fmla="*/ 536 h 1152"/>
                <a:gd name="T34" fmla="*/ 384 w 1056"/>
                <a:gd name="T35" fmla="*/ 571 h 1152"/>
                <a:gd name="T36" fmla="*/ 384 w 1056"/>
                <a:gd name="T37" fmla="*/ 672 h 1152"/>
                <a:gd name="T38" fmla="*/ 288 w 1056"/>
                <a:gd name="T39" fmla="*/ 672 h 1152"/>
                <a:gd name="T40" fmla="*/ 288 w 1056"/>
                <a:gd name="T41" fmla="*/ 571 h 1152"/>
                <a:gd name="T42" fmla="*/ 204 w 1056"/>
                <a:gd name="T43" fmla="*/ 536 h 1152"/>
                <a:gd name="T44" fmla="*/ 132 w 1056"/>
                <a:gd name="T45" fmla="*/ 608 h 1152"/>
                <a:gd name="T46" fmla="*/ 64 w 1056"/>
                <a:gd name="T47" fmla="*/ 540 h 1152"/>
                <a:gd name="T48" fmla="*/ 136 w 1056"/>
                <a:gd name="T49" fmla="*/ 468 h 1152"/>
                <a:gd name="T50" fmla="*/ 101 w 1056"/>
                <a:gd name="T51" fmla="*/ 384 h 1152"/>
                <a:gd name="T52" fmla="*/ 0 w 1056"/>
                <a:gd name="T53" fmla="*/ 384 h 1152"/>
                <a:gd name="T54" fmla="*/ 0 w 1056"/>
                <a:gd name="T55" fmla="*/ 288 h 1152"/>
                <a:gd name="T56" fmla="*/ 101 w 1056"/>
                <a:gd name="T57" fmla="*/ 288 h 1152"/>
                <a:gd name="T58" fmla="*/ 136 w 1056"/>
                <a:gd name="T59" fmla="*/ 204 h 1152"/>
                <a:gd name="T60" fmla="*/ 64 w 1056"/>
                <a:gd name="T61" fmla="*/ 132 h 1152"/>
                <a:gd name="T62" fmla="*/ 132 w 1056"/>
                <a:gd name="T63" fmla="*/ 64 h 1152"/>
                <a:gd name="T64" fmla="*/ 204 w 1056"/>
                <a:gd name="T65" fmla="*/ 136 h 1152"/>
                <a:gd name="T66" fmla="*/ 288 w 1056"/>
                <a:gd name="T67" fmla="*/ 101 h 1152"/>
                <a:gd name="T68" fmla="*/ 288 w 1056"/>
                <a:gd name="T69" fmla="*/ 0 h 1152"/>
                <a:gd name="T70" fmla="*/ 384 w 1056"/>
                <a:gd name="T71" fmla="*/ 0 h 1152"/>
                <a:gd name="T72" fmla="*/ 384 w 1056"/>
                <a:gd name="T73" fmla="*/ 101 h 1152"/>
                <a:gd name="T74" fmla="*/ 468 w 1056"/>
                <a:gd name="T75" fmla="*/ 136 h 1152"/>
                <a:gd name="T76" fmla="*/ 540 w 1056"/>
                <a:gd name="T77" fmla="*/ 64 h 1152"/>
                <a:gd name="T78" fmla="*/ 608 w 1056"/>
                <a:gd name="T79" fmla="*/ 132 h 1152"/>
                <a:gd name="T80" fmla="*/ 536 w 1056"/>
                <a:gd name="T81" fmla="*/ 204 h 1152"/>
                <a:gd name="T82" fmla="*/ 571 w 1056"/>
                <a:gd name="T83" fmla="*/ 288 h 1152"/>
                <a:gd name="T84" fmla="*/ 672 w 1056"/>
                <a:gd name="T85" fmla="*/ 288 h 1152"/>
                <a:gd name="T86" fmla="*/ 672 w 1056"/>
                <a:gd name="T87" fmla="*/ 384 h 1152"/>
                <a:gd name="T88" fmla="*/ 571 w 1056"/>
                <a:gd name="T89" fmla="*/ 38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6" h="1152">
                  <a:moveTo>
                    <a:pt x="384" y="1152"/>
                  </a:moveTo>
                  <a:cubicBezTo>
                    <a:pt x="0" y="768"/>
                    <a:pt x="0" y="768"/>
                    <a:pt x="0" y="768"/>
                  </a:cubicBezTo>
                  <a:cubicBezTo>
                    <a:pt x="96" y="672"/>
                    <a:pt x="96" y="672"/>
                    <a:pt x="96" y="672"/>
                  </a:cubicBezTo>
                  <a:cubicBezTo>
                    <a:pt x="384" y="960"/>
                    <a:pt x="384" y="960"/>
                    <a:pt x="384" y="960"/>
                  </a:cubicBezTo>
                  <a:cubicBezTo>
                    <a:pt x="960" y="384"/>
                    <a:pt x="960" y="384"/>
                    <a:pt x="960" y="384"/>
                  </a:cubicBezTo>
                  <a:cubicBezTo>
                    <a:pt x="1056" y="480"/>
                    <a:pt x="1056" y="480"/>
                    <a:pt x="1056" y="480"/>
                  </a:cubicBezTo>
                  <a:lnTo>
                    <a:pt x="384" y="1152"/>
                  </a:lnTo>
                  <a:close/>
                  <a:moveTo>
                    <a:pt x="336" y="240"/>
                  </a:moveTo>
                  <a:cubicBezTo>
                    <a:pt x="283" y="240"/>
                    <a:pt x="240" y="283"/>
                    <a:pt x="240" y="336"/>
                  </a:cubicBezTo>
                  <a:cubicBezTo>
                    <a:pt x="240" y="389"/>
                    <a:pt x="283" y="432"/>
                    <a:pt x="336" y="432"/>
                  </a:cubicBezTo>
                  <a:cubicBezTo>
                    <a:pt x="389" y="432"/>
                    <a:pt x="432" y="389"/>
                    <a:pt x="432" y="336"/>
                  </a:cubicBezTo>
                  <a:cubicBezTo>
                    <a:pt x="432" y="283"/>
                    <a:pt x="389" y="240"/>
                    <a:pt x="336" y="240"/>
                  </a:cubicBezTo>
                  <a:close/>
                  <a:moveTo>
                    <a:pt x="571" y="384"/>
                  </a:moveTo>
                  <a:cubicBezTo>
                    <a:pt x="565" y="415"/>
                    <a:pt x="553" y="443"/>
                    <a:pt x="536" y="468"/>
                  </a:cubicBezTo>
                  <a:cubicBezTo>
                    <a:pt x="608" y="540"/>
                    <a:pt x="608" y="540"/>
                    <a:pt x="608" y="540"/>
                  </a:cubicBezTo>
                  <a:cubicBezTo>
                    <a:pt x="540" y="608"/>
                    <a:pt x="540" y="608"/>
                    <a:pt x="540" y="608"/>
                  </a:cubicBezTo>
                  <a:cubicBezTo>
                    <a:pt x="468" y="536"/>
                    <a:pt x="468" y="536"/>
                    <a:pt x="468" y="536"/>
                  </a:cubicBezTo>
                  <a:cubicBezTo>
                    <a:pt x="443" y="553"/>
                    <a:pt x="415" y="565"/>
                    <a:pt x="384" y="571"/>
                  </a:cubicBezTo>
                  <a:cubicBezTo>
                    <a:pt x="384" y="672"/>
                    <a:pt x="384" y="672"/>
                    <a:pt x="384" y="672"/>
                  </a:cubicBezTo>
                  <a:cubicBezTo>
                    <a:pt x="288" y="672"/>
                    <a:pt x="288" y="672"/>
                    <a:pt x="288" y="672"/>
                  </a:cubicBezTo>
                  <a:cubicBezTo>
                    <a:pt x="288" y="571"/>
                    <a:pt x="288" y="571"/>
                    <a:pt x="288" y="571"/>
                  </a:cubicBezTo>
                  <a:cubicBezTo>
                    <a:pt x="257" y="565"/>
                    <a:pt x="229" y="553"/>
                    <a:pt x="204" y="536"/>
                  </a:cubicBezTo>
                  <a:cubicBezTo>
                    <a:pt x="132" y="608"/>
                    <a:pt x="132" y="608"/>
                    <a:pt x="132" y="608"/>
                  </a:cubicBezTo>
                  <a:cubicBezTo>
                    <a:pt x="64" y="540"/>
                    <a:pt x="64" y="540"/>
                    <a:pt x="64" y="540"/>
                  </a:cubicBezTo>
                  <a:cubicBezTo>
                    <a:pt x="136" y="468"/>
                    <a:pt x="136" y="468"/>
                    <a:pt x="136" y="468"/>
                  </a:cubicBezTo>
                  <a:cubicBezTo>
                    <a:pt x="119" y="443"/>
                    <a:pt x="107" y="415"/>
                    <a:pt x="101" y="384"/>
                  </a:cubicBezTo>
                  <a:cubicBezTo>
                    <a:pt x="0" y="384"/>
                    <a:pt x="0" y="384"/>
                    <a:pt x="0" y="384"/>
                  </a:cubicBezTo>
                  <a:cubicBezTo>
                    <a:pt x="0" y="288"/>
                    <a:pt x="0" y="288"/>
                    <a:pt x="0" y="288"/>
                  </a:cubicBezTo>
                  <a:cubicBezTo>
                    <a:pt x="101" y="288"/>
                    <a:pt x="101" y="288"/>
                    <a:pt x="101" y="288"/>
                  </a:cubicBezTo>
                  <a:cubicBezTo>
                    <a:pt x="107" y="257"/>
                    <a:pt x="119" y="229"/>
                    <a:pt x="136" y="204"/>
                  </a:cubicBezTo>
                  <a:cubicBezTo>
                    <a:pt x="64" y="132"/>
                    <a:pt x="64" y="132"/>
                    <a:pt x="64" y="132"/>
                  </a:cubicBezTo>
                  <a:cubicBezTo>
                    <a:pt x="132" y="64"/>
                    <a:pt x="132" y="64"/>
                    <a:pt x="132" y="64"/>
                  </a:cubicBezTo>
                  <a:cubicBezTo>
                    <a:pt x="204" y="136"/>
                    <a:pt x="204" y="136"/>
                    <a:pt x="204" y="136"/>
                  </a:cubicBezTo>
                  <a:cubicBezTo>
                    <a:pt x="229" y="119"/>
                    <a:pt x="257" y="107"/>
                    <a:pt x="288" y="101"/>
                  </a:cubicBezTo>
                  <a:cubicBezTo>
                    <a:pt x="288" y="0"/>
                    <a:pt x="288" y="0"/>
                    <a:pt x="288" y="0"/>
                  </a:cubicBezTo>
                  <a:cubicBezTo>
                    <a:pt x="384" y="0"/>
                    <a:pt x="384" y="0"/>
                    <a:pt x="384" y="0"/>
                  </a:cubicBezTo>
                  <a:cubicBezTo>
                    <a:pt x="384" y="101"/>
                    <a:pt x="384" y="101"/>
                    <a:pt x="384" y="101"/>
                  </a:cubicBezTo>
                  <a:cubicBezTo>
                    <a:pt x="415" y="107"/>
                    <a:pt x="443" y="119"/>
                    <a:pt x="468" y="136"/>
                  </a:cubicBezTo>
                  <a:cubicBezTo>
                    <a:pt x="540" y="64"/>
                    <a:pt x="540" y="64"/>
                    <a:pt x="540" y="64"/>
                  </a:cubicBezTo>
                  <a:cubicBezTo>
                    <a:pt x="608" y="132"/>
                    <a:pt x="608" y="132"/>
                    <a:pt x="608" y="132"/>
                  </a:cubicBezTo>
                  <a:cubicBezTo>
                    <a:pt x="536" y="204"/>
                    <a:pt x="536" y="204"/>
                    <a:pt x="536" y="204"/>
                  </a:cubicBezTo>
                  <a:cubicBezTo>
                    <a:pt x="553" y="229"/>
                    <a:pt x="565" y="257"/>
                    <a:pt x="571" y="288"/>
                  </a:cubicBezTo>
                  <a:cubicBezTo>
                    <a:pt x="672" y="288"/>
                    <a:pt x="672" y="288"/>
                    <a:pt x="672" y="288"/>
                  </a:cubicBezTo>
                  <a:cubicBezTo>
                    <a:pt x="672" y="384"/>
                    <a:pt x="672" y="384"/>
                    <a:pt x="672" y="384"/>
                  </a:cubicBezTo>
                  <a:lnTo>
                    <a:pt x="571" y="3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9" name="Group 8">
            <a:extLst>
              <a:ext uri="{FF2B5EF4-FFF2-40B4-BE49-F238E27FC236}">
                <a16:creationId xmlns:a16="http://schemas.microsoft.com/office/drawing/2014/main" id="{CF0F1DE9-B309-4146-9613-BEE986671BC8}"/>
              </a:ext>
            </a:extLst>
          </p:cNvPr>
          <p:cNvGrpSpPr/>
          <p:nvPr/>
        </p:nvGrpSpPr>
        <p:grpSpPr>
          <a:xfrm>
            <a:off x="1455819" y="4656425"/>
            <a:ext cx="11754855" cy="2483365"/>
            <a:chOff x="1455819" y="4656425"/>
            <a:chExt cx="11754855" cy="2483365"/>
          </a:xfrm>
        </p:grpSpPr>
        <p:sp>
          <p:nvSpPr>
            <p:cNvPr id="4" name="TextBox 3">
              <a:extLst>
                <a:ext uri="{FF2B5EF4-FFF2-40B4-BE49-F238E27FC236}">
                  <a16:creationId xmlns:a16="http://schemas.microsoft.com/office/drawing/2014/main" id="{9F318D3D-DDF6-44A0-A7C1-8B1C0E443D24}"/>
                </a:ext>
              </a:extLst>
            </p:cNvPr>
            <p:cNvSpPr txBox="1"/>
            <p:nvPr/>
          </p:nvSpPr>
          <p:spPr>
            <a:xfrm>
              <a:off x="4054642" y="5257800"/>
              <a:ext cx="9156032" cy="1881990"/>
            </a:xfrm>
            <a:prstGeom prst="rect">
              <a:avLst/>
            </a:prstGeom>
            <a:noFill/>
          </p:spPr>
          <p:txBody>
            <a:bodyPr wrap="square" rtlCol="0">
              <a:spAutoFit/>
            </a:bodyPr>
            <a:lstStyle/>
            <a:p>
              <a:pPr marL="0" lvl="1" algn="just">
                <a:lnSpc>
                  <a:spcPct val="150000"/>
                </a:lnSpc>
                <a:spcBef>
                  <a:spcPts val="600"/>
                </a:spcBef>
                <a:spcAft>
                  <a:spcPts val="600"/>
                </a:spcAft>
              </a:pPr>
              <a:r>
                <a:rPr lang="en-US" sz="2000" dirty="0"/>
                <a:t>In cases where the original product/services may not be live every time or may not be accessible every time, user can capture that information/data from the live environment using TestMagic’s service virtualization capabilities and can use the same when service is not available.</a:t>
              </a:r>
            </a:p>
          </p:txBody>
        </p:sp>
        <p:sp>
          <p:nvSpPr>
            <p:cNvPr id="7" name="TextBox 6">
              <a:extLst>
                <a:ext uri="{FF2B5EF4-FFF2-40B4-BE49-F238E27FC236}">
                  <a16:creationId xmlns:a16="http://schemas.microsoft.com/office/drawing/2014/main" id="{393ABFED-4AA5-4068-981A-3DDBDEF64664}"/>
                </a:ext>
              </a:extLst>
            </p:cNvPr>
            <p:cNvSpPr txBox="1"/>
            <p:nvPr/>
          </p:nvSpPr>
          <p:spPr>
            <a:xfrm>
              <a:off x="1455819" y="4656425"/>
              <a:ext cx="3970421" cy="535531"/>
            </a:xfrm>
            <a:prstGeom prst="rect">
              <a:avLst/>
            </a:prstGeom>
            <a:noFill/>
          </p:spPr>
          <p:txBody>
            <a:bodyPr wrap="square" rtlCol="0">
              <a:spAutoFit/>
            </a:bodyPr>
            <a:lstStyle/>
            <a:p>
              <a:r>
                <a:rPr lang="en-IN" altLang="en-US" dirty="0"/>
                <a:t>Service Virtualization</a:t>
              </a:r>
              <a:endParaRPr lang="en-US" dirty="0"/>
            </a:p>
          </p:txBody>
        </p:sp>
        <p:sp>
          <p:nvSpPr>
            <p:cNvPr id="10" name="Oval 9">
              <a:extLst>
                <a:ext uri="{FF2B5EF4-FFF2-40B4-BE49-F238E27FC236}">
                  <a16:creationId xmlns:a16="http://schemas.microsoft.com/office/drawing/2014/main" id="{58379F78-768B-4D96-A2E4-5B0119804D81}"/>
                </a:ext>
              </a:extLst>
            </p:cNvPr>
            <p:cNvSpPr/>
            <p:nvPr/>
          </p:nvSpPr>
          <p:spPr>
            <a:xfrm>
              <a:off x="1515979" y="5438269"/>
              <a:ext cx="1648326" cy="1579946"/>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97">
              <a:extLst>
                <a:ext uri="{FF2B5EF4-FFF2-40B4-BE49-F238E27FC236}">
                  <a16:creationId xmlns:a16="http://schemas.microsoft.com/office/drawing/2014/main" id="{151CB570-301A-40CA-94AF-3C76A8EFA84C}"/>
                </a:ext>
              </a:extLst>
            </p:cNvPr>
            <p:cNvSpPr>
              <a:spLocks noChangeAspect="1" noEditPoints="1"/>
            </p:cNvSpPr>
            <p:nvPr/>
          </p:nvSpPr>
          <p:spPr bwMode="auto">
            <a:xfrm>
              <a:off x="1958697" y="5767683"/>
              <a:ext cx="937412" cy="937412"/>
            </a:xfrm>
            <a:custGeom>
              <a:avLst/>
              <a:gdLst>
                <a:gd name="T0" fmla="*/ 1152 w 1152"/>
                <a:gd name="T1" fmla="*/ 432 h 1152"/>
                <a:gd name="T2" fmla="*/ 768 w 1152"/>
                <a:gd name="T3" fmla="*/ 194 h 1152"/>
                <a:gd name="T4" fmla="*/ 768 w 1152"/>
                <a:gd name="T5" fmla="*/ 0 h 1152"/>
                <a:gd name="T6" fmla="*/ 0 w 1152"/>
                <a:gd name="T7" fmla="*/ 0 h 1152"/>
                <a:gd name="T8" fmla="*/ 0 w 1152"/>
                <a:gd name="T9" fmla="*/ 1152 h 1152"/>
                <a:gd name="T10" fmla="*/ 768 w 1152"/>
                <a:gd name="T11" fmla="*/ 1152 h 1152"/>
                <a:gd name="T12" fmla="*/ 768 w 1152"/>
                <a:gd name="T13" fmla="*/ 670 h 1152"/>
                <a:gd name="T14" fmla="*/ 1152 w 1152"/>
                <a:gd name="T15" fmla="*/ 432 h 1152"/>
                <a:gd name="T16" fmla="*/ 384 w 1152"/>
                <a:gd name="T17" fmla="*/ 1056 h 1152"/>
                <a:gd name="T18" fmla="*/ 336 w 1152"/>
                <a:gd name="T19" fmla="*/ 1008 h 1152"/>
                <a:gd name="T20" fmla="*/ 384 w 1152"/>
                <a:gd name="T21" fmla="*/ 960 h 1152"/>
                <a:gd name="T22" fmla="*/ 432 w 1152"/>
                <a:gd name="T23" fmla="*/ 1008 h 1152"/>
                <a:gd name="T24" fmla="*/ 384 w 1152"/>
                <a:gd name="T25" fmla="*/ 1056 h 1152"/>
                <a:gd name="T26" fmla="*/ 96 w 1152"/>
                <a:gd name="T27" fmla="*/ 864 h 1152"/>
                <a:gd name="T28" fmla="*/ 96 w 1152"/>
                <a:gd name="T29" fmla="*/ 96 h 1152"/>
                <a:gd name="T30" fmla="*/ 672 w 1152"/>
                <a:gd name="T31" fmla="*/ 96 h 1152"/>
                <a:gd name="T32" fmla="*/ 672 w 1152"/>
                <a:gd name="T33" fmla="*/ 194 h 1152"/>
                <a:gd name="T34" fmla="*/ 288 w 1152"/>
                <a:gd name="T35" fmla="*/ 432 h 1152"/>
                <a:gd name="T36" fmla="*/ 672 w 1152"/>
                <a:gd name="T37" fmla="*/ 670 h 1152"/>
                <a:gd name="T38" fmla="*/ 672 w 1152"/>
                <a:gd name="T39" fmla="*/ 864 h 1152"/>
                <a:gd name="T40" fmla="*/ 96 w 1152"/>
                <a:gd name="T41" fmla="*/ 864 h 1152"/>
                <a:gd name="T42" fmla="*/ 720 w 1152"/>
                <a:gd name="T43" fmla="*/ 576 h 1152"/>
                <a:gd name="T44" fmla="*/ 576 w 1152"/>
                <a:gd name="T45" fmla="*/ 432 h 1152"/>
                <a:gd name="T46" fmla="*/ 720 w 1152"/>
                <a:gd name="T47" fmla="*/ 288 h 1152"/>
                <a:gd name="T48" fmla="*/ 864 w 1152"/>
                <a:gd name="T49" fmla="*/ 432 h 1152"/>
                <a:gd name="T50" fmla="*/ 720 w 1152"/>
                <a:gd name="T51" fmla="*/ 57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2" h="1152">
                  <a:moveTo>
                    <a:pt x="1152" y="432"/>
                  </a:moveTo>
                  <a:cubicBezTo>
                    <a:pt x="1070" y="301"/>
                    <a:pt x="930" y="209"/>
                    <a:pt x="768" y="194"/>
                  </a:cubicBezTo>
                  <a:cubicBezTo>
                    <a:pt x="768" y="0"/>
                    <a:pt x="768" y="0"/>
                    <a:pt x="768" y="0"/>
                  </a:cubicBezTo>
                  <a:cubicBezTo>
                    <a:pt x="0" y="0"/>
                    <a:pt x="0" y="0"/>
                    <a:pt x="0" y="0"/>
                  </a:cubicBezTo>
                  <a:cubicBezTo>
                    <a:pt x="0" y="1152"/>
                    <a:pt x="0" y="1152"/>
                    <a:pt x="0" y="1152"/>
                  </a:cubicBezTo>
                  <a:cubicBezTo>
                    <a:pt x="768" y="1152"/>
                    <a:pt x="768" y="1152"/>
                    <a:pt x="768" y="1152"/>
                  </a:cubicBezTo>
                  <a:cubicBezTo>
                    <a:pt x="768" y="670"/>
                    <a:pt x="768" y="670"/>
                    <a:pt x="768" y="670"/>
                  </a:cubicBezTo>
                  <a:cubicBezTo>
                    <a:pt x="930" y="655"/>
                    <a:pt x="1070" y="563"/>
                    <a:pt x="1152" y="432"/>
                  </a:cubicBezTo>
                  <a:close/>
                  <a:moveTo>
                    <a:pt x="384" y="1056"/>
                  </a:moveTo>
                  <a:cubicBezTo>
                    <a:pt x="357" y="1056"/>
                    <a:pt x="336" y="1035"/>
                    <a:pt x="336" y="1008"/>
                  </a:cubicBezTo>
                  <a:cubicBezTo>
                    <a:pt x="336" y="981"/>
                    <a:pt x="357" y="960"/>
                    <a:pt x="384" y="960"/>
                  </a:cubicBezTo>
                  <a:cubicBezTo>
                    <a:pt x="411" y="960"/>
                    <a:pt x="432" y="981"/>
                    <a:pt x="432" y="1008"/>
                  </a:cubicBezTo>
                  <a:cubicBezTo>
                    <a:pt x="432" y="1035"/>
                    <a:pt x="411" y="1056"/>
                    <a:pt x="384" y="1056"/>
                  </a:cubicBezTo>
                  <a:close/>
                  <a:moveTo>
                    <a:pt x="96" y="864"/>
                  </a:moveTo>
                  <a:cubicBezTo>
                    <a:pt x="96" y="96"/>
                    <a:pt x="96" y="96"/>
                    <a:pt x="96" y="96"/>
                  </a:cubicBezTo>
                  <a:cubicBezTo>
                    <a:pt x="672" y="96"/>
                    <a:pt x="672" y="96"/>
                    <a:pt x="672" y="96"/>
                  </a:cubicBezTo>
                  <a:cubicBezTo>
                    <a:pt x="672" y="194"/>
                    <a:pt x="672" y="194"/>
                    <a:pt x="672" y="194"/>
                  </a:cubicBezTo>
                  <a:cubicBezTo>
                    <a:pt x="510" y="209"/>
                    <a:pt x="370" y="301"/>
                    <a:pt x="288" y="432"/>
                  </a:cubicBezTo>
                  <a:cubicBezTo>
                    <a:pt x="370" y="563"/>
                    <a:pt x="510" y="655"/>
                    <a:pt x="672" y="670"/>
                  </a:cubicBezTo>
                  <a:cubicBezTo>
                    <a:pt x="672" y="864"/>
                    <a:pt x="672" y="864"/>
                    <a:pt x="672" y="864"/>
                  </a:cubicBezTo>
                  <a:lnTo>
                    <a:pt x="96" y="864"/>
                  </a:lnTo>
                  <a:close/>
                  <a:moveTo>
                    <a:pt x="720" y="576"/>
                  </a:moveTo>
                  <a:cubicBezTo>
                    <a:pt x="640" y="576"/>
                    <a:pt x="576" y="512"/>
                    <a:pt x="576" y="432"/>
                  </a:cubicBezTo>
                  <a:cubicBezTo>
                    <a:pt x="576" y="352"/>
                    <a:pt x="640" y="288"/>
                    <a:pt x="720" y="288"/>
                  </a:cubicBezTo>
                  <a:cubicBezTo>
                    <a:pt x="800" y="288"/>
                    <a:pt x="864" y="352"/>
                    <a:pt x="864" y="432"/>
                  </a:cubicBezTo>
                  <a:cubicBezTo>
                    <a:pt x="864" y="512"/>
                    <a:pt x="800" y="576"/>
                    <a:pt x="720" y="5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14791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2036034" y="1518804"/>
            <a:ext cx="2831508" cy="2831508"/>
          </a:xfrm>
          <a:prstGeom prst="ellipse">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5899447" y="1518804"/>
            <a:ext cx="2831508" cy="2831508"/>
          </a:xfrm>
          <a:prstGeom prst="ellipse">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9762859" y="1518804"/>
            <a:ext cx="2831508" cy="2831508"/>
          </a:xfrm>
          <a:prstGeom prst="ellipse">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B5C58A-FEB6-4F7D-8BC0-45D5B2521076}"/>
              </a:ext>
            </a:extLst>
          </p:cNvPr>
          <p:cNvSpPr>
            <a:spLocks noGrp="1"/>
          </p:cNvSpPr>
          <p:nvPr>
            <p:ph type="title"/>
          </p:nvPr>
        </p:nvSpPr>
        <p:spPr>
          <a:xfrm>
            <a:off x="685800" y="639763"/>
            <a:ext cx="13258800" cy="601965"/>
          </a:xfrm>
        </p:spPr>
        <p:txBody>
          <a:bodyPr>
            <a:normAutofit/>
          </a:bodyPr>
          <a:lstStyle/>
          <a:p>
            <a:r>
              <a:rPr lang="en-IN" sz="4000" dirty="0"/>
              <a:t>TestMagic</a:t>
            </a:r>
            <a:r>
              <a:rPr lang="en-IN" sz="4000" baseline="30000" dirty="0"/>
              <a:t>TM</a:t>
            </a:r>
            <a:r>
              <a:rPr lang="en-IN" sz="4000" dirty="0"/>
              <a:t> – Value Proposition</a:t>
            </a:r>
          </a:p>
        </p:txBody>
      </p:sp>
      <p:grpSp>
        <p:nvGrpSpPr>
          <p:cNvPr id="58" name="Group 57"/>
          <p:cNvGrpSpPr/>
          <p:nvPr/>
        </p:nvGrpSpPr>
        <p:grpSpPr>
          <a:xfrm>
            <a:off x="2036034" y="1518804"/>
            <a:ext cx="2831508" cy="2831508"/>
            <a:chOff x="2502509" y="1156959"/>
            <a:chExt cx="2831508" cy="2831508"/>
          </a:xfrm>
        </p:grpSpPr>
        <p:sp>
          <p:nvSpPr>
            <p:cNvPr id="53" name="Oval 52"/>
            <p:cNvSpPr/>
            <p:nvPr/>
          </p:nvSpPr>
          <p:spPr>
            <a:xfrm>
              <a:off x="2502509" y="1156959"/>
              <a:ext cx="2831508" cy="2831508"/>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52"/>
            <p:cNvSpPr>
              <a:spLocks noChangeAspect="1" noEditPoints="1"/>
            </p:cNvSpPr>
            <p:nvPr/>
          </p:nvSpPr>
          <p:spPr bwMode="auto">
            <a:xfrm>
              <a:off x="3329842" y="1779108"/>
              <a:ext cx="1340132" cy="1021054"/>
            </a:xfrm>
            <a:custGeom>
              <a:avLst/>
              <a:gdLst>
                <a:gd name="T0" fmla="*/ 603 w 1326"/>
                <a:gd name="T1" fmla="*/ 680 h 1011"/>
                <a:gd name="T2" fmla="*/ 375 w 1326"/>
                <a:gd name="T3" fmla="*/ 460 h 1011"/>
                <a:gd name="T4" fmla="*/ 148 w 1326"/>
                <a:gd name="T5" fmla="*/ 765 h 1011"/>
                <a:gd name="T6" fmla="*/ 219 w 1326"/>
                <a:gd name="T7" fmla="*/ 817 h 1011"/>
                <a:gd name="T8" fmla="*/ 385 w 1326"/>
                <a:gd name="T9" fmla="*/ 592 h 1011"/>
                <a:gd name="T10" fmla="*/ 605 w 1326"/>
                <a:gd name="T11" fmla="*/ 804 h 1011"/>
                <a:gd name="T12" fmla="*/ 763 w 1326"/>
                <a:gd name="T13" fmla="*/ 643 h 1011"/>
                <a:gd name="T14" fmla="*/ 686 w 1326"/>
                <a:gd name="T15" fmla="*/ 643 h 1011"/>
                <a:gd name="T16" fmla="*/ 686 w 1326"/>
                <a:gd name="T17" fmla="*/ 596 h 1011"/>
                <a:gd name="T18" fmla="*/ 603 w 1326"/>
                <a:gd name="T19" fmla="*/ 680 h 1011"/>
                <a:gd name="T20" fmla="*/ 777 w 1326"/>
                <a:gd name="T21" fmla="*/ 368 h 1011"/>
                <a:gd name="T22" fmla="*/ 731 w 1326"/>
                <a:gd name="T23" fmla="*/ 595 h 1011"/>
                <a:gd name="T24" fmla="*/ 958 w 1326"/>
                <a:gd name="T25" fmla="*/ 550 h 1011"/>
                <a:gd name="T26" fmla="*/ 777 w 1326"/>
                <a:gd name="T27" fmla="*/ 368 h 1011"/>
                <a:gd name="T28" fmla="*/ 1276 w 1326"/>
                <a:gd name="T29" fmla="*/ 50 h 1011"/>
                <a:gd name="T30" fmla="*/ 1095 w 1326"/>
                <a:gd name="T31" fmla="*/ 50 h 1011"/>
                <a:gd name="T32" fmla="*/ 1276 w 1326"/>
                <a:gd name="T33" fmla="*/ 232 h 1011"/>
                <a:gd name="T34" fmla="*/ 1276 w 1326"/>
                <a:gd name="T35" fmla="*/ 50 h 1011"/>
                <a:gd name="T36" fmla="*/ 1049 w 1326"/>
                <a:gd name="T37" fmla="*/ 96 h 1011"/>
                <a:gd name="T38" fmla="*/ 822 w 1326"/>
                <a:gd name="T39" fmla="*/ 323 h 1011"/>
                <a:gd name="T40" fmla="*/ 1004 w 1326"/>
                <a:gd name="T41" fmla="*/ 504 h 1011"/>
                <a:gd name="T42" fmla="*/ 1231 w 1326"/>
                <a:gd name="T43" fmla="*/ 277 h 1011"/>
                <a:gd name="T44" fmla="*/ 1049 w 1326"/>
                <a:gd name="T45" fmla="*/ 96 h 1011"/>
                <a:gd name="T46" fmla="*/ 954 w 1326"/>
                <a:gd name="T47" fmla="*/ 910 h 1011"/>
                <a:gd name="T48" fmla="*/ 98 w 1326"/>
                <a:gd name="T49" fmla="*/ 910 h 1011"/>
                <a:gd name="T50" fmla="*/ 98 w 1326"/>
                <a:gd name="T51" fmla="*/ 310 h 1011"/>
                <a:gd name="T52" fmla="*/ 780 w 1326"/>
                <a:gd name="T53" fmla="*/ 310 h 1011"/>
                <a:gd name="T54" fmla="*/ 881 w 1326"/>
                <a:gd name="T55" fmla="*/ 209 h 1011"/>
                <a:gd name="T56" fmla="*/ 0 w 1326"/>
                <a:gd name="T57" fmla="*/ 209 h 1011"/>
                <a:gd name="T58" fmla="*/ 0 w 1326"/>
                <a:gd name="T59" fmla="*/ 1011 h 1011"/>
                <a:gd name="T60" fmla="*/ 1052 w 1326"/>
                <a:gd name="T61" fmla="*/ 1011 h 1011"/>
                <a:gd name="T62" fmla="*/ 1052 w 1326"/>
                <a:gd name="T63" fmla="*/ 511 h 1011"/>
                <a:gd name="T64" fmla="*/ 954 w 1326"/>
                <a:gd name="T65" fmla="*/ 609 h 1011"/>
                <a:gd name="T66" fmla="*/ 954 w 1326"/>
                <a:gd name="T67" fmla="*/ 91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6" h="1011">
                  <a:moveTo>
                    <a:pt x="603" y="680"/>
                  </a:moveTo>
                  <a:cubicBezTo>
                    <a:pt x="375" y="460"/>
                    <a:pt x="375" y="460"/>
                    <a:pt x="375" y="460"/>
                  </a:cubicBezTo>
                  <a:cubicBezTo>
                    <a:pt x="148" y="765"/>
                    <a:pt x="148" y="765"/>
                    <a:pt x="148" y="765"/>
                  </a:cubicBezTo>
                  <a:cubicBezTo>
                    <a:pt x="219" y="817"/>
                    <a:pt x="219" y="817"/>
                    <a:pt x="219" y="817"/>
                  </a:cubicBezTo>
                  <a:cubicBezTo>
                    <a:pt x="385" y="592"/>
                    <a:pt x="385" y="592"/>
                    <a:pt x="385" y="592"/>
                  </a:cubicBezTo>
                  <a:cubicBezTo>
                    <a:pt x="605" y="804"/>
                    <a:pt x="605" y="804"/>
                    <a:pt x="605" y="804"/>
                  </a:cubicBezTo>
                  <a:cubicBezTo>
                    <a:pt x="763" y="643"/>
                    <a:pt x="763" y="643"/>
                    <a:pt x="763" y="643"/>
                  </a:cubicBezTo>
                  <a:cubicBezTo>
                    <a:pt x="686" y="643"/>
                    <a:pt x="686" y="643"/>
                    <a:pt x="686" y="643"/>
                  </a:cubicBezTo>
                  <a:cubicBezTo>
                    <a:pt x="686" y="596"/>
                    <a:pt x="686" y="596"/>
                    <a:pt x="686" y="596"/>
                  </a:cubicBezTo>
                  <a:lnTo>
                    <a:pt x="603" y="680"/>
                  </a:lnTo>
                  <a:close/>
                  <a:moveTo>
                    <a:pt x="777" y="368"/>
                  </a:moveTo>
                  <a:cubicBezTo>
                    <a:pt x="731" y="595"/>
                    <a:pt x="731" y="595"/>
                    <a:pt x="731" y="595"/>
                  </a:cubicBezTo>
                  <a:cubicBezTo>
                    <a:pt x="731" y="595"/>
                    <a:pt x="731" y="595"/>
                    <a:pt x="958" y="550"/>
                  </a:cubicBezTo>
                  <a:cubicBezTo>
                    <a:pt x="958" y="550"/>
                    <a:pt x="958" y="550"/>
                    <a:pt x="777" y="368"/>
                  </a:cubicBezTo>
                  <a:close/>
                  <a:moveTo>
                    <a:pt x="1276" y="50"/>
                  </a:moveTo>
                  <a:cubicBezTo>
                    <a:pt x="1226" y="0"/>
                    <a:pt x="1145" y="0"/>
                    <a:pt x="1095" y="50"/>
                  </a:cubicBezTo>
                  <a:cubicBezTo>
                    <a:pt x="1276" y="232"/>
                    <a:pt x="1276" y="232"/>
                    <a:pt x="1276" y="232"/>
                  </a:cubicBezTo>
                  <a:cubicBezTo>
                    <a:pt x="1326" y="182"/>
                    <a:pt x="1326" y="101"/>
                    <a:pt x="1276" y="50"/>
                  </a:cubicBezTo>
                  <a:close/>
                  <a:moveTo>
                    <a:pt x="1049" y="96"/>
                  </a:moveTo>
                  <a:cubicBezTo>
                    <a:pt x="822" y="323"/>
                    <a:pt x="822" y="323"/>
                    <a:pt x="822" y="323"/>
                  </a:cubicBezTo>
                  <a:cubicBezTo>
                    <a:pt x="1004" y="504"/>
                    <a:pt x="1004" y="504"/>
                    <a:pt x="1004" y="504"/>
                  </a:cubicBezTo>
                  <a:cubicBezTo>
                    <a:pt x="1231" y="277"/>
                    <a:pt x="1231" y="277"/>
                    <a:pt x="1231" y="277"/>
                  </a:cubicBezTo>
                  <a:cubicBezTo>
                    <a:pt x="1049" y="96"/>
                    <a:pt x="1049" y="96"/>
                    <a:pt x="1049" y="96"/>
                  </a:cubicBezTo>
                  <a:close/>
                  <a:moveTo>
                    <a:pt x="954" y="910"/>
                  </a:moveTo>
                  <a:cubicBezTo>
                    <a:pt x="98" y="910"/>
                    <a:pt x="98" y="910"/>
                    <a:pt x="98" y="910"/>
                  </a:cubicBezTo>
                  <a:cubicBezTo>
                    <a:pt x="98" y="310"/>
                    <a:pt x="98" y="310"/>
                    <a:pt x="98" y="310"/>
                  </a:cubicBezTo>
                  <a:cubicBezTo>
                    <a:pt x="780" y="310"/>
                    <a:pt x="780" y="310"/>
                    <a:pt x="780" y="310"/>
                  </a:cubicBezTo>
                  <a:cubicBezTo>
                    <a:pt x="807" y="283"/>
                    <a:pt x="840" y="250"/>
                    <a:pt x="881" y="209"/>
                  </a:cubicBezTo>
                  <a:cubicBezTo>
                    <a:pt x="0" y="209"/>
                    <a:pt x="0" y="209"/>
                    <a:pt x="0" y="209"/>
                  </a:cubicBezTo>
                  <a:cubicBezTo>
                    <a:pt x="0" y="1011"/>
                    <a:pt x="0" y="1011"/>
                    <a:pt x="0" y="1011"/>
                  </a:cubicBezTo>
                  <a:cubicBezTo>
                    <a:pt x="1052" y="1011"/>
                    <a:pt x="1052" y="1011"/>
                    <a:pt x="1052" y="1011"/>
                  </a:cubicBezTo>
                  <a:cubicBezTo>
                    <a:pt x="1052" y="511"/>
                    <a:pt x="1052" y="511"/>
                    <a:pt x="1052" y="511"/>
                  </a:cubicBezTo>
                  <a:cubicBezTo>
                    <a:pt x="954" y="609"/>
                    <a:pt x="954" y="609"/>
                    <a:pt x="954" y="609"/>
                  </a:cubicBezTo>
                  <a:lnTo>
                    <a:pt x="954" y="9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44" name="TextBox 43"/>
            <p:cNvSpPr txBox="1"/>
            <p:nvPr/>
          </p:nvSpPr>
          <p:spPr>
            <a:xfrm>
              <a:off x="2576599" y="2905780"/>
              <a:ext cx="2683329" cy="523220"/>
            </a:xfrm>
            <a:prstGeom prst="rect">
              <a:avLst/>
            </a:prstGeom>
            <a:noFill/>
          </p:spPr>
          <p:txBody>
            <a:bodyPr wrap="square" rtlCol="0">
              <a:spAutoFit/>
            </a:bodyPr>
            <a:lstStyle/>
            <a:p>
              <a:pPr algn="ctr"/>
              <a:r>
                <a:rPr lang="en-GB" sz="2800" b="1" dirty="0">
                  <a:solidFill>
                    <a:schemeClr val="bg1"/>
                  </a:solidFill>
                </a:rPr>
                <a:t>Creation</a:t>
              </a:r>
              <a:endParaRPr lang="en-US" sz="2800" b="1" dirty="0">
                <a:solidFill>
                  <a:schemeClr val="bg1"/>
                </a:solidFill>
              </a:endParaRPr>
            </a:p>
          </p:txBody>
        </p:sp>
      </p:grpSp>
      <p:grpSp>
        <p:nvGrpSpPr>
          <p:cNvPr id="68" name="Group 67"/>
          <p:cNvGrpSpPr/>
          <p:nvPr/>
        </p:nvGrpSpPr>
        <p:grpSpPr>
          <a:xfrm>
            <a:off x="2008628" y="4552845"/>
            <a:ext cx="2886320" cy="1862172"/>
            <a:chOff x="2008628" y="4552845"/>
            <a:chExt cx="2886320" cy="1862172"/>
          </a:xfrm>
        </p:grpSpPr>
        <p:grpSp>
          <p:nvGrpSpPr>
            <p:cNvPr id="66" name="Group 65"/>
            <p:cNvGrpSpPr/>
            <p:nvPr/>
          </p:nvGrpSpPr>
          <p:grpSpPr>
            <a:xfrm>
              <a:off x="2008628" y="4552845"/>
              <a:ext cx="2886320" cy="1862172"/>
              <a:chOff x="2008628" y="4552845"/>
              <a:chExt cx="2886320" cy="1862172"/>
            </a:xfrm>
          </p:grpSpPr>
          <p:sp>
            <p:nvSpPr>
              <p:cNvPr id="36" name="Up Arrow 35"/>
              <p:cNvSpPr/>
              <p:nvPr/>
            </p:nvSpPr>
            <p:spPr>
              <a:xfrm>
                <a:off x="2008628" y="4552845"/>
                <a:ext cx="2886320" cy="1862172"/>
              </a:xfrm>
              <a:prstGeom prst="upArrow">
                <a:avLst>
                  <a:gd name="adj1" fmla="val 75190"/>
                  <a:gd name="adj2" fmla="val 43339"/>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161831" y="4993715"/>
                <a:ext cx="2579914" cy="1107996"/>
              </a:xfrm>
              <a:prstGeom prst="rect">
                <a:avLst/>
              </a:prstGeom>
              <a:noFill/>
            </p:spPr>
            <p:txBody>
              <a:bodyPr wrap="square" rtlCol="0">
                <a:spAutoFit/>
              </a:bodyPr>
              <a:lstStyle/>
              <a:p>
                <a:pPr algn="ctr"/>
                <a:r>
                  <a:rPr lang="en-GB" sz="6600" b="1" dirty="0"/>
                  <a:t>60%</a:t>
                </a:r>
                <a:endParaRPr lang="en-US" sz="6600" b="1" dirty="0"/>
              </a:p>
            </p:txBody>
          </p:sp>
        </p:grpSp>
        <p:sp>
          <p:nvSpPr>
            <p:cNvPr id="47" name="TextBox 46"/>
            <p:cNvSpPr txBox="1"/>
            <p:nvPr/>
          </p:nvSpPr>
          <p:spPr>
            <a:xfrm>
              <a:off x="2577451" y="5978677"/>
              <a:ext cx="1748675" cy="400110"/>
            </a:xfrm>
            <a:prstGeom prst="rect">
              <a:avLst/>
            </a:prstGeom>
            <a:noFill/>
          </p:spPr>
          <p:txBody>
            <a:bodyPr wrap="square" rtlCol="0">
              <a:spAutoFit/>
            </a:bodyPr>
            <a:lstStyle/>
            <a:p>
              <a:pPr algn="ctr"/>
              <a:r>
                <a:rPr lang="en-GB" sz="2000" b="1" dirty="0"/>
                <a:t>Productivity</a:t>
              </a:r>
              <a:endParaRPr lang="en-US" sz="2000" b="1" dirty="0"/>
            </a:p>
          </p:txBody>
        </p:sp>
      </p:grpSp>
      <p:sp>
        <p:nvSpPr>
          <p:cNvPr id="50" name="TextBox 49"/>
          <p:cNvSpPr txBox="1"/>
          <p:nvPr/>
        </p:nvSpPr>
        <p:spPr>
          <a:xfrm>
            <a:off x="2577451" y="6493011"/>
            <a:ext cx="1748675" cy="707886"/>
          </a:xfrm>
          <a:prstGeom prst="rect">
            <a:avLst/>
          </a:prstGeom>
          <a:noFill/>
        </p:spPr>
        <p:txBody>
          <a:bodyPr wrap="square" rtlCol="0">
            <a:spAutoFit/>
          </a:bodyPr>
          <a:lstStyle/>
          <a:p>
            <a:pPr algn="ctr"/>
            <a:r>
              <a:rPr lang="en-GB" sz="2000" b="1" dirty="0"/>
              <a:t>Progression Testing</a:t>
            </a:r>
            <a:endParaRPr lang="en-US" sz="2000" b="1" dirty="0"/>
          </a:p>
        </p:txBody>
      </p:sp>
      <p:grpSp>
        <p:nvGrpSpPr>
          <p:cNvPr id="57" name="Group 56"/>
          <p:cNvGrpSpPr/>
          <p:nvPr/>
        </p:nvGrpSpPr>
        <p:grpSpPr>
          <a:xfrm>
            <a:off x="5899447" y="1518804"/>
            <a:ext cx="2831508" cy="2831508"/>
            <a:chOff x="5887556" y="1156959"/>
            <a:chExt cx="2831508" cy="2831508"/>
          </a:xfrm>
        </p:grpSpPr>
        <p:sp>
          <p:nvSpPr>
            <p:cNvPr id="54" name="Oval 53"/>
            <p:cNvSpPr/>
            <p:nvPr/>
          </p:nvSpPr>
          <p:spPr>
            <a:xfrm>
              <a:off x="5887556" y="1156959"/>
              <a:ext cx="2831508" cy="2831508"/>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9"/>
            <p:cNvSpPr>
              <a:spLocks noChangeAspect="1" noEditPoints="1"/>
            </p:cNvSpPr>
            <p:nvPr/>
          </p:nvSpPr>
          <p:spPr bwMode="auto">
            <a:xfrm>
              <a:off x="6793488" y="1812471"/>
              <a:ext cx="1019646" cy="1019646"/>
            </a:xfrm>
            <a:custGeom>
              <a:avLst/>
              <a:gdLst>
                <a:gd name="T0" fmla="*/ 629 w 856"/>
                <a:gd name="T1" fmla="*/ 245 h 856"/>
                <a:gd name="T2" fmla="*/ 363 w 856"/>
                <a:gd name="T3" fmla="*/ 511 h 856"/>
                <a:gd name="T4" fmla="*/ 228 w 856"/>
                <a:gd name="T5" fmla="*/ 377 h 856"/>
                <a:gd name="T6" fmla="*/ 166 w 856"/>
                <a:gd name="T7" fmla="*/ 439 h 856"/>
                <a:gd name="T8" fmla="*/ 363 w 856"/>
                <a:gd name="T9" fmla="*/ 635 h 856"/>
                <a:gd name="T10" fmla="*/ 425 w 856"/>
                <a:gd name="T11" fmla="*/ 573 h 856"/>
                <a:gd name="T12" fmla="*/ 691 w 856"/>
                <a:gd name="T13" fmla="*/ 307 h 856"/>
                <a:gd name="T14" fmla="*/ 629 w 856"/>
                <a:gd name="T15" fmla="*/ 245 h 856"/>
                <a:gd name="T16" fmla="*/ 428 w 856"/>
                <a:gd name="T17" fmla="*/ 0 h 856"/>
                <a:gd name="T18" fmla="*/ 0 w 856"/>
                <a:gd name="T19" fmla="*/ 428 h 856"/>
                <a:gd name="T20" fmla="*/ 428 w 856"/>
                <a:gd name="T21" fmla="*/ 856 h 856"/>
                <a:gd name="T22" fmla="*/ 856 w 856"/>
                <a:gd name="T23" fmla="*/ 428 h 856"/>
                <a:gd name="T24" fmla="*/ 428 w 856"/>
                <a:gd name="T25" fmla="*/ 0 h 856"/>
                <a:gd name="T26" fmla="*/ 428 w 856"/>
                <a:gd name="T27" fmla="*/ 760 h 856"/>
                <a:gd name="T28" fmla="*/ 96 w 856"/>
                <a:gd name="T29" fmla="*/ 428 h 856"/>
                <a:gd name="T30" fmla="*/ 428 w 856"/>
                <a:gd name="T31" fmla="*/ 96 h 856"/>
                <a:gd name="T32" fmla="*/ 760 w 856"/>
                <a:gd name="T33" fmla="*/ 428 h 856"/>
                <a:gd name="T34" fmla="*/ 428 w 856"/>
                <a:gd name="T35" fmla="*/ 76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6" h="856">
                  <a:moveTo>
                    <a:pt x="629" y="245"/>
                  </a:moveTo>
                  <a:cubicBezTo>
                    <a:pt x="363" y="511"/>
                    <a:pt x="363" y="511"/>
                    <a:pt x="363" y="511"/>
                  </a:cubicBezTo>
                  <a:cubicBezTo>
                    <a:pt x="228" y="377"/>
                    <a:pt x="228" y="377"/>
                    <a:pt x="228" y="377"/>
                  </a:cubicBezTo>
                  <a:cubicBezTo>
                    <a:pt x="166" y="439"/>
                    <a:pt x="166" y="439"/>
                    <a:pt x="166" y="439"/>
                  </a:cubicBezTo>
                  <a:cubicBezTo>
                    <a:pt x="363" y="635"/>
                    <a:pt x="363" y="635"/>
                    <a:pt x="363" y="635"/>
                  </a:cubicBezTo>
                  <a:cubicBezTo>
                    <a:pt x="425" y="573"/>
                    <a:pt x="425" y="573"/>
                    <a:pt x="425" y="573"/>
                  </a:cubicBezTo>
                  <a:cubicBezTo>
                    <a:pt x="691" y="307"/>
                    <a:pt x="691" y="307"/>
                    <a:pt x="691" y="307"/>
                  </a:cubicBezTo>
                  <a:lnTo>
                    <a:pt x="629" y="245"/>
                  </a:lnTo>
                  <a:close/>
                  <a:moveTo>
                    <a:pt x="428" y="0"/>
                  </a:moveTo>
                  <a:cubicBezTo>
                    <a:pt x="191" y="0"/>
                    <a:pt x="0" y="192"/>
                    <a:pt x="0" y="428"/>
                  </a:cubicBezTo>
                  <a:cubicBezTo>
                    <a:pt x="0" y="664"/>
                    <a:pt x="191" y="856"/>
                    <a:pt x="428" y="856"/>
                  </a:cubicBezTo>
                  <a:cubicBezTo>
                    <a:pt x="664" y="856"/>
                    <a:pt x="856" y="664"/>
                    <a:pt x="856" y="428"/>
                  </a:cubicBezTo>
                  <a:cubicBezTo>
                    <a:pt x="856" y="192"/>
                    <a:pt x="664" y="0"/>
                    <a:pt x="428" y="0"/>
                  </a:cubicBezTo>
                  <a:close/>
                  <a:moveTo>
                    <a:pt x="428" y="760"/>
                  </a:moveTo>
                  <a:cubicBezTo>
                    <a:pt x="244" y="760"/>
                    <a:pt x="96" y="611"/>
                    <a:pt x="96" y="428"/>
                  </a:cubicBezTo>
                  <a:cubicBezTo>
                    <a:pt x="96" y="245"/>
                    <a:pt x="244" y="96"/>
                    <a:pt x="428" y="96"/>
                  </a:cubicBezTo>
                  <a:cubicBezTo>
                    <a:pt x="611" y="96"/>
                    <a:pt x="760" y="245"/>
                    <a:pt x="760" y="428"/>
                  </a:cubicBezTo>
                  <a:cubicBezTo>
                    <a:pt x="760" y="611"/>
                    <a:pt x="611" y="760"/>
                    <a:pt x="428" y="7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5" name="TextBox 44"/>
            <p:cNvSpPr txBox="1"/>
            <p:nvPr/>
          </p:nvSpPr>
          <p:spPr>
            <a:xfrm>
              <a:off x="5961646" y="2905780"/>
              <a:ext cx="2683329" cy="523220"/>
            </a:xfrm>
            <a:prstGeom prst="rect">
              <a:avLst/>
            </a:prstGeom>
            <a:noFill/>
          </p:spPr>
          <p:txBody>
            <a:bodyPr wrap="square" rtlCol="0">
              <a:spAutoFit/>
            </a:bodyPr>
            <a:lstStyle/>
            <a:p>
              <a:pPr algn="ctr"/>
              <a:r>
                <a:rPr lang="en-GB" sz="2800" b="1" dirty="0">
                  <a:solidFill>
                    <a:schemeClr val="bg1"/>
                  </a:solidFill>
                </a:rPr>
                <a:t>Execution</a:t>
              </a:r>
              <a:endParaRPr lang="en-US" sz="2800" b="1" dirty="0">
                <a:solidFill>
                  <a:schemeClr val="bg1"/>
                </a:solidFill>
              </a:endParaRPr>
            </a:p>
          </p:txBody>
        </p:sp>
      </p:grpSp>
      <p:grpSp>
        <p:nvGrpSpPr>
          <p:cNvPr id="67" name="Group 66"/>
          <p:cNvGrpSpPr/>
          <p:nvPr/>
        </p:nvGrpSpPr>
        <p:grpSpPr>
          <a:xfrm>
            <a:off x="5872041" y="4552845"/>
            <a:ext cx="2886320" cy="1862172"/>
            <a:chOff x="5872041" y="4552845"/>
            <a:chExt cx="2886320" cy="1862172"/>
          </a:xfrm>
        </p:grpSpPr>
        <p:sp>
          <p:nvSpPr>
            <p:cNvPr id="39" name="Up Arrow 38"/>
            <p:cNvSpPr/>
            <p:nvPr/>
          </p:nvSpPr>
          <p:spPr>
            <a:xfrm rot="10800000" flipV="1">
              <a:off x="5872041" y="4552845"/>
              <a:ext cx="2886320" cy="1862172"/>
            </a:xfrm>
            <a:prstGeom prst="upArrow">
              <a:avLst>
                <a:gd name="adj1" fmla="val 75190"/>
                <a:gd name="adj2" fmla="val 43339"/>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6025244" y="4993715"/>
              <a:ext cx="2579914" cy="1107996"/>
            </a:xfrm>
            <a:prstGeom prst="rect">
              <a:avLst/>
            </a:prstGeom>
            <a:noFill/>
          </p:spPr>
          <p:txBody>
            <a:bodyPr wrap="square" rtlCol="0">
              <a:spAutoFit/>
            </a:bodyPr>
            <a:lstStyle/>
            <a:p>
              <a:pPr algn="ctr"/>
              <a:r>
                <a:rPr lang="en-GB" sz="6600" b="1" dirty="0"/>
                <a:t>40%</a:t>
              </a:r>
              <a:endParaRPr lang="en-US" sz="6600" b="1" dirty="0"/>
            </a:p>
          </p:txBody>
        </p:sp>
        <p:sp>
          <p:nvSpPr>
            <p:cNvPr id="48" name="TextBox 47"/>
            <p:cNvSpPr txBox="1"/>
            <p:nvPr/>
          </p:nvSpPr>
          <p:spPr>
            <a:xfrm>
              <a:off x="6440864" y="5978677"/>
              <a:ext cx="1748675" cy="400110"/>
            </a:xfrm>
            <a:prstGeom prst="rect">
              <a:avLst/>
            </a:prstGeom>
            <a:noFill/>
          </p:spPr>
          <p:txBody>
            <a:bodyPr wrap="square" rtlCol="0">
              <a:spAutoFit/>
            </a:bodyPr>
            <a:lstStyle/>
            <a:p>
              <a:pPr algn="ctr"/>
              <a:r>
                <a:rPr lang="en-GB" sz="2000" b="1" dirty="0"/>
                <a:t>Productivity</a:t>
              </a:r>
              <a:endParaRPr lang="en-US" sz="2000" b="1" dirty="0"/>
            </a:p>
          </p:txBody>
        </p:sp>
      </p:grpSp>
      <p:sp>
        <p:nvSpPr>
          <p:cNvPr id="51" name="TextBox 50"/>
          <p:cNvSpPr txBox="1"/>
          <p:nvPr/>
        </p:nvSpPr>
        <p:spPr>
          <a:xfrm>
            <a:off x="6371852" y="6493011"/>
            <a:ext cx="1941136" cy="1015663"/>
          </a:xfrm>
          <a:prstGeom prst="rect">
            <a:avLst/>
          </a:prstGeom>
          <a:noFill/>
        </p:spPr>
        <p:txBody>
          <a:bodyPr wrap="square" rtlCol="0">
            <a:spAutoFit/>
          </a:bodyPr>
          <a:lstStyle/>
          <a:p>
            <a:pPr algn="ctr"/>
            <a:r>
              <a:rPr lang="en-GB" sz="2000" b="1" dirty="0"/>
              <a:t>Progression &amp; Regression Testing</a:t>
            </a:r>
            <a:endParaRPr lang="en-US" sz="2000" b="1" dirty="0"/>
          </a:p>
        </p:txBody>
      </p:sp>
      <p:grpSp>
        <p:nvGrpSpPr>
          <p:cNvPr id="56" name="Group 55"/>
          <p:cNvGrpSpPr/>
          <p:nvPr/>
        </p:nvGrpSpPr>
        <p:grpSpPr>
          <a:xfrm>
            <a:off x="9762859" y="1518804"/>
            <a:ext cx="2831508" cy="2831508"/>
            <a:chOff x="10179455" y="1156959"/>
            <a:chExt cx="2831508" cy="2831508"/>
          </a:xfrm>
        </p:grpSpPr>
        <p:sp>
          <p:nvSpPr>
            <p:cNvPr id="55" name="Oval 54"/>
            <p:cNvSpPr/>
            <p:nvPr/>
          </p:nvSpPr>
          <p:spPr>
            <a:xfrm>
              <a:off x="10179455" y="1156959"/>
              <a:ext cx="2831508" cy="2831508"/>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368"/>
            <p:cNvGrpSpPr>
              <a:grpSpLocks noChangeAspect="1"/>
            </p:cNvGrpSpPr>
            <p:nvPr/>
          </p:nvGrpSpPr>
          <p:grpSpPr bwMode="auto">
            <a:xfrm>
              <a:off x="11124580" y="1875635"/>
              <a:ext cx="941258" cy="954326"/>
              <a:chOff x="982" y="2148"/>
              <a:chExt cx="432" cy="438"/>
            </a:xfrm>
            <a:solidFill>
              <a:schemeClr val="bg1"/>
            </a:solidFill>
          </p:grpSpPr>
          <p:sp>
            <p:nvSpPr>
              <p:cNvPr id="18" name="Freeform 369"/>
              <p:cNvSpPr>
                <a:spLocks/>
              </p:cNvSpPr>
              <p:nvPr/>
            </p:nvSpPr>
            <p:spPr bwMode="auto">
              <a:xfrm>
                <a:off x="1247" y="2414"/>
                <a:ext cx="167" cy="168"/>
              </a:xfrm>
              <a:custGeom>
                <a:avLst/>
                <a:gdLst>
                  <a:gd name="T0" fmla="*/ 228 w 246"/>
                  <a:gd name="T1" fmla="*/ 242 h 246"/>
                  <a:gd name="T2" fmla="*/ 235 w 246"/>
                  <a:gd name="T3" fmla="*/ 234 h 246"/>
                  <a:gd name="T4" fmla="*/ 242 w 246"/>
                  <a:gd name="T5" fmla="*/ 227 h 246"/>
                  <a:gd name="T6" fmla="*/ 226 w 246"/>
                  <a:gd name="T7" fmla="*/ 186 h 246"/>
                  <a:gd name="T8" fmla="*/ 195 w 246"/>
                  <a:gd name="T9" fmla="*/ 138 h 246"/>
                  <a:gd name="T10" fmla="*/ 151 w 246"/>
                  <a:gd name="T11" fmla="*/ 100 h 246"/>
                  <a:gd name="T12" fmla="*/ 130 w 246"/>
                  <a:gd name="T13" fmla="*/ 95 h 246"/>
                  <a:gd name="T14" fmla="*/ 34 w 246"/>
                  <a:gd name="T15" fmla="*/ 0 h 246"/>
                  <a:gd name="T16" fmla="*/ 0 w 246"/>
                  <a:gd name="T17" fmla="*/ 35 h 246"/>
                  <a:gd name="T18" fmla="*/ 95 w 246"/>
                  <a:gd name="T19" fmla="*/ 130 h 246"/>
                  <a:gd name="T20" fmla="*/ 100 w 246"/>
                  <a:gd name="T21" fmla="*/ 151 h 246"/>
                  <a:gd name="T22" fmla="*/ 138 w 246"/>
                  <a:gd name="T23" fmla="*/ 195 h 246"/>
                  <a:gd name="T24" fmla="*/ 187 w 246"/>
                  <a:gd name="T25" fmla="*/ 227 h 246"/>
                  <a:gd name="T26" fmla="*/ 228 w 246"/>
                  <a:gd name="T27" fmla="*/ 24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246">
                    <a:moveTo>
                      <a:pt x="228" y="242"/>
                    </a:moveTo>
                    <a:cubicBezTo>
                      <a:pt x="231" y="238"/>
                      <a:pt x="235" y="234"/>
                      <a:pt x="235" y="234"/>
                    </a:cubicBezTo>
                    <a:cubicBezTo>
                      <a:pt x="242" y="227"/>
                      <a:pt x="242" y="227"/>
                      <a:pt x="242" y="227"/>
                    </a:cubicBezTo>
                    <a:cubicBezTo>
                      <a:pt x="246" y="224"/>
                      <a:pt x="239" y="205"/>
                      <a:pt x="226" y="186"/>
                    </a:cubicBezTo>
                    <a:cubicBezTo>
                      <a:pt x="195" y="138"/>
                      <a:pt x="195" y="138"/>
                      <a:pt x="195" y="138"/>
                    </a:cubicBezTo>
                    <a:cubicBezTo>
                      <a:pt x="182" y="119"/>
                      <a:pt x="163" y="102"/>
                      <a:pt x="151" y="100"/>
                    </a:cubicBezTo>
                    <a:cubicBezTo>
                      <a:pt x="140" y="98"/>
                      <a:pt x="130" y="95"/>
                      <a:pt x="130" y="95"/>
                    </a:cubicBezTo>
                    <a:cubicBezTo>
                      <a:pt x="34" y="0"/>
                      <a:pt x="34" y="0"/>
                      <a:pt x="34" y="0"/>
                    </a:cubicBezTo>
                    <a:cubicBezTo>
                      <a:pt x="0" y="35"/>
                      <a:pt x="0" y="35"/>
                      <a:pt x="0" y="35"/>
                    </a:cubicBezTo>
                    <a:cubicBezTo>
                      <a:pt x="95" y="130"/>
                      <a:pt x="95" y="130"/>
                      <a:pt x="95" y="130"/>
                    </a:cubicBezTo>
                    <a:cubicBezTo>
                      <a:pt x="100" y="151"/>
                      <a:pt x="100" y="151"/>
                      <a:pt x="100" y="151"/>
                    </a:cubicBezTo>
                    <a:cubicBezTo>
                      <a:pt x="102" y="163"/>
                      <a:pt x="119" y="183"/>
                      <a:pt x="138" y="195"/>
                    </a:cubicBezTo>
                    <a:cubicBezTo>
                      <a:pt x="187" y="227"/>
                      <a:pt x="187" y="227"/>
                      <a:pt x="187" y="227"/>
                    </a:cubicBezTo>
                    <a:cubicBezTo>
                      <a:pt x="205" y="239"/>
                      <a:pt x="223" y="246"/>
                      <a:pt x="228"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19" name="Freeform 370"/>
              <p:cNvSpPr>
                <a:spLocks/>
              </p:cNvSpPr>
              <p:nvPr/>
            </p:nvSpPr>
            <p:spPr bwMode="auto">
              <a:xfrm>
                <a:off x="982" y="2148"/>
                <a:ext cx="196" cy="197"/>
              </a:xfrm>
              <a:custGeom>
                <a:avLst/>
                <a:gdLst>
                  <a:gd name="T0" fmla="*/ 28 w 289"/>
                  <a:gd name="T1" fmla="*/ 130 h 290"/>
                  <a:gd name="T2" fmla="*/ 169 w 289"/>
                  <a:gd name="T3" fmla="*/ 271 h 290"/>
                  <a:gd name="T4" fmla="*/ 187 w 289"/>
                  <a:gd name="T5" fmla="*/ 289 h 290"/>
                  <a:gd name="T6" fmla="*/ 188 w 289"/>
                  <a:gd name="T7" fmla="*/ 290 h 290"/>
                  <a:gd name="T8" fmla="*/ 211 w 289"/>
                  <a:gd name="T9" fmla="*/ 267 h 290"/>
                  <a:gd name="T10" fmla="*/ 45 w 289"/>
                  <a:gd name="T11" fmla="*/ 100 h 290"/>
                  <a:gd name="T12" fmla="*/ 45 w 289"/>
                  <a:gd name="T13" fmla="*/ 86 h 290"/>
                  <a:gd name="T14" fmla="*/ 59 w 289"/>
                  <a:gd name="T15" fmla="*/ 86 h 290"/>
                  <a:gd name="T16" fmla="*/ 226 w 289"/>
                  <a:gd name="T17" fmla="*/ 252 h 290"/>
                  <a:gd name="T18" fmla="*/ 251 w 289"/>
                  <a:gd name="T19" fmla="*/ 226 h 290"/>
                  <a:gd name="T20" fmla="*/ 86 w 289"/>
                  <a:gd name="T21" fmla="*/ 60 h 290"/>
                  <a:gd name="T22" fmla="*/ 86 w 289"/>
                  <a:gd name="T23" fmla="*/ 45 h 290"/>
                  <a:gd name="T24" fmla="*/ 100 w 289"/>
                  <a:gd name="T25" fmla="*/ 45 h 290"/>
                  <a:gd name="T26" fmla="*/ 266 w 289"/>
                  <a:gd name="T27" fmla="*/ 211 h 290"/>
                  <a:gd name="T28" fmla="*/ 289 w 289"/>
                  <a:gd name="T29" fmla="*/ 188 h 290"/>
                  <a:gd name="T30" fmla="*/ 288 w 289"/>
                  <a:gd name="T31" fmla="*/ 187 h 290"/>
                  <a:gd name="T32" fmla="*/ 270 w 289"/>
                  <a:gd name="T33" fmla="*/ 169 h 290"/>
                  <a:gd name="T34" fmla="*/ 130 w 289"/>
                  <a:gd name="T35" fmla="*/ 29 h 290"/>
                  <a:gd name="T36" fmla="*/ 28 w 289"/>
                  <a:gd name="T37" fmla="*/ 29 h 290"/>
                  <a:gd name="T38" fmla="*/ 28 w 289"/>
                  <a:gd name="T39" fmla="*/ 13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9" h="290">
                    <a:moveTo>
                      <a:pt x="28" y="130"/>
                    </a:moveTo>
                    <a:cubicBezTo>
                      <a:pt x="169" y="271"/>
                      <a:pt x="169" y="271"/>
                      <a:pt x="169" y="271"/>
                    </a:cubicBezTo>
                    <a:cubicBezTo>
                      <a:pt x="187" y="289"/>
                      <a:pt x="187" y="289"/>
                      <a:pt x="187" y="289"/>
                    </a:cubicBezTo>
                    <a:cubicBezTo>
                      <a:pt x="187" y="289"/>
                      <a:pt x="188" y="290"/>
                      <a:pt x="188" y="290"/>
                    </a:cubicBezTo>
                    <a:cubicBezTo>
                      <a:pt x="211" y="267"/>
                      <a:pt x="211" y="267"/>
                      <a:pt x="211" y="267"/>
                    </a:cubicBezTo>
                    <a:cubicBezTo>
                      <a:pt x="45" y="100"/>
                      <a:pt x="45" y="100"/>
                      <a:pt x="45" y="100"/>
                    </a:cubicBezTo>
                    <a:cubicBezTo>
                      <a:pt x="41" y="96"/>
                      <a:pt x="41" y="90"/>
                      <a:pt x="45" y="86"/>
                    </a:cubicBezTo>
                    <a:cubicBezTo>
                      <a:pt x="49" y="82"/>
                      <a:pt x="56" y="82"/>
                      <a:pt x="59" y="86"/>
                    </a:cubicBezTo>
                    <a:cubicBezTo>
                      <a:pt x="226" y="252"/>
                      <a:pt x="226" y="252"/>
                      <a:pt x="226" y="252"/>
                    </a:cubicBezTo>
                    <a:cubicBezTo>
                      <a:pt x="251" y="226"/>
                      <a:pt x="251" y="226"/>
                      <a:pt x="251" y="226"/>
                    </a:cubicBezTo>
                    <a:cubicBezTo>
                      <a:pt x="86" y="60"/>
                      <a:pt x="86" y="60"/>
                      <a:pt x="86" y="60"/>
                    </a:cubicBezTo>
                    <a:cubicBezTo>
                      <a:pt x="82" y="56"/>
                      <a:pt x="82" y="49"/>
                      <a:pt x="86" y="45"/>
                    </a:cubicBezTo>
                    <a:cubicBezTo>
                      <a:pt x="89" y="41"/>
                      <a:pt x="96" y="41"/>
                      <a:pt x="100" y="45"/>
                    </a:cubicBezTo>
                    <a:cubicBezTo>
                      <a:pt x="266" y="211"/>
                      <a:pt x="266" y="211"/>
                      <a:pt x="266" y="211"/>
                    </a:cubicBezTo>
                    <a:cubicBezTo>
                      <a:pt x="289" y="188"/>
                      <a:pt x="289" y="188"/>
                      <a:pt x="289" y="188"/>
                    </a:cubicBezTo>
                    <a:cubicBezTo>
                      <a:pt x="289" y="188"/>
                      <a:pt x="289" y="187"/>
                      <a:pt x="288" y="187"/>
                    </a:cubicBezTo>
                    <a:cubicBezTo>
                      <a:pt x="270" y="169"/>
                      <a:pt x="270" y="169"/>
                      <a:pt x="270" y="169"/>
                    </a:cubicBezTo>
                    <a:cubicBezTo>
                      <a:pt x="130" y="29"/>
                      <a:pt x="130" y="29"/>
                      <a:pt x="130" y="29"/>
                    </a:cubicBezTo>
                    <a:cubicBezTo>
                      <a:pt x="102" y="0"/>
                      <a:pt x="56" y="0"/>
                      <a:pt x="28" y="29"/>
                    </a:cubicBezTo>
                    <a:cubicBezTo>
                      <a:pt x="0" y="56"/>
                      <a:pt x="0" y="102"/>
                      <a:pt x="2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20" name="Freeform 371"/>
              <p:cNvSpPr>
                <a:spLocks noEditPoints="1"/>
              </p:cNvSpPr>
              <p:nvPr/>
            </p:nvSpPr>
            <p:spPr bwMode="auto">
              <a:xfrm>
                <a:off x="986" y="2153"/>
                <a:ext cx="428" cy="433"/>
              </a:xfrm>
              <a:custGeom>
                <a:avLst/>
                <a:gdLst>
                  <a:gd name="T0" fmla="*/ 116 w 630"/>
                  <a:gd name="T1" fmla="*/ 576 h 636"/>
                  <a:gd name="T2" fmla="*/ 52 w 630"/>
                  <a:gd name="T3" fmla="*/ 576 h 636"/>
                  <a:gd name="T4" fmla="*/ 52 w 630"/>
                  <a:gd name="T5" fmla="*/ 513 h 636"/>
                  <a:gd name="T6" fmla="*/ 116 w 630"/>
                  <a:gd name="T7" fmla="*/ 513 h 636"/>
                  <a:gd name="T8" fmla="*/ 116 w 630"/>
                  <a:gd name="T9" fmla="*/ 576 h 636"/>
                  <a:gd name="T10" fmla="*/ 627 w 630"/>
                  <a:gd name="T11" fmla="*/ 138 h 636"/>
                  <a:gd name="T12" fmla="*/ 589 w 630"/>
                  <a:gd name="T13" fmla="*/ 127 h 636"/>
                  <a:gd name="T14" fmla="*/ 533 w 630"/>
                  <a:gd name="T15" fmla="*/ 183 h 636"/>
                  <a:gd name="T16" fmla="*/ 486 w 630"/>
                  <a:gd name="T17" fmla="*/ 183 h 636"/>
                  <a:gd name="T18" fmla="*/ 450 w 630"/>
                  <a:gd name="T19" fmla="*/ 147 h 636"/>
                  <a:gd name="T20" fmla="*/ 450 w 630"/>
                  <a:gd name="T21" fmla="*/ 100 h 636"/>
                  <a:gd name="T22" fmla="*/ 508 w 630"/>
                  <a:gd name="T23" fmla="*/ 44 h 636"/>
                  <a:gd name="T24" fmla="*/ 497 w 630"/>
                  <a:gd name="T25" fmla="*/ 5 h 636"/>
                  <a:gd name="T26" fmla="*/ 375 w 630"/>
                  <a:gd name="T27" fmla="*/ 46 h 636"/>
                  <a:gd name="T28" fmla="*/ 333 w 630"/>
                  <a:gd name="T29" fmla="*/ 136 h 636"/>
                  <a:gd name="T30" fmla="*/ 335 w 630"/>
                  <a:gd name="T31" fmla="*/ 176 h 636"/>
                  <a:gd name="T32" fmla="*/ 26 w 630"/>
                  <a:gd name="T33" fmla="*/ 482 h 636"/>
                  <a:gd name="T34" fmla="*/ 0 w 630"/>
                  <a:gd name="T35" fmla="*/ 542 h 636"/>
                  <a:gd name="T36" fmla="*/ 26 w 630"/>
                  <a:gd name="T37" fmla="*/ 603 h 636"/>
                  <a:gd name="T38" fmla="*/ 148 w 630"/>
                  <a:gd name="T39" fmla="*/ 603 h 636"/>
                  <a:gd name="T40" fmla="*/ 460 w 630"/>
                  <a:gd name="T41" fmla="*/ 294 h 636"/>
                  <a:gd name="T42" fmla="*/ 502 w 630"/>
                  <a:gd name="T43" fmla="*/ 293 h 636"/>
                  <a:gd name="T44" fmla="*/ 584 w 630"/>
                  <a:gd name="T45" fmla="*/ 252 h 636"/>
                  <a:gd name="T46" fmla="*/ 627 w 630"/>
                  <a:gd name="T47" fmla="*/ 13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0" h="636">
                    <a:moveTo>
                      <a:pt x="116" y="576"/>
                    </a:moveTo>
                    <a:cubicBezTo>
                      <a:pt x="99" y="594"/>
                      <a:pt x="70" y="594"/>
                      <a:pt x="52" y="576"/>
                    </a:cubicBezTo>
                    <a:cubicBezTo>
                      <a:pt x="35" y="559"/>
                      <a:pt x="35" y="531"/>
                      <a:pt x="52" y="513"/>
                    </a:cubicBezTo>
                    <a:cubicBezTo>
                      <a:pt x="70" y="496"/>
                      <a:pt x="99" y="496"/>
                      <a:pt x="116" y="513"/>
                    </a:cubicBezTo>
                    <a:cubicBezTo>
                      <a:pt x="134" y="531"/>
                      <a:pt x="134" y="559"/>
                      <a:pt x="116" y="576"/>
                    </a:cubicBezTo>
                    <a:close/>
                    <a:moveTo>
                      <a:pt x="627" y="138"/>
                    </a:moveTo>
                    <a:cubicBezTo>
                      <a:pt x="625" y="116"/>
                      <a:pt x="605" y="112"/>
                      <a:pt x="589" y="127"/>
                    </a:cubicBezTo>
                    <a:cubicBezTo>
                      <a:pt x="533" y="183"/>
                      <a:pt x="533" y="183"/>
                      <a:pt x="533" y="183"/>
                    </a:cubicBezTo>
                    <a:cubicBezTo>
                      <a:pt x="521" y="196"/>
                      <a:pt x="499" y="196"/>
                      <a:pt x="486" y="183"/>
                    </a:cubicBezTo>
                    <a:cubicBezTo>
                      <a:pt x="450" y="147"/>
                      <a:pt x="450" y="147"/>
                      <a:pt x="450" y="147"/>
                    </a:cubicBezTo>
                    <a:cubicBezTo>
                      <a:pt x="437" y="134"/>
                      <a:pt x="437" y="113"/>
                      <a:pt x="450" y="100"/>
                    </a:cubicBezTo>
                    <a:cubicBezTo>
                      <a:pt x="508" y="44"/>
                      <a:pt x="508" y="44"/>
                      <a:pt x="508" y="44"/>
                    </a:cubicBezTo>
                    <a:cubicBezTo>
                      <a:pt x="524" y="28"/>
                      <a:pt x="519" y="8"/>
                      <a:pt x="497" y="5"/>
                    </a:cubicBezTo>
                    <a:cubicBezTo>
                      <a:pt x="454" y="0"/>
                      <a:pt x="408" y="14"/>
                      <a:pt x="375" y="46"/>
                    </a:cubicBezTo>
                    <a:cubicBezTo>
                      <a:pt x="350" y="71"/>
                      <a:pt x="336" y="103"/>
                      <a:pt x="333" y="136"/>
                    </a:cubicBezTo>
                    <a:cubicBezTo>
                      <a:pt x="332" y="149"/>
                      <a:pt x="332" y="163"/>
                      <a:pt x="335" y="176"/>
                    </a:cubicBezTo>
                    <a:cubicBezTo>
                      <a:pt x="26" y="482"/>
                      <a:pt x="26" y="482"/>
                      <a:pt x="26" y="482"/>
                    </a:cubicBezTo>
                    <a:cubicBezTo>
                      <a:pt x="9" y="498"/>
                      <a:pt x="0" y="520"/>
                      <a:pt x="0" y="542"/>
                    </a:cubicBezTo>
                    <a:cubicBezTo>
                      <a:pt x="0" y="565"/>
                      <a:pt x="9" y="587"/>
                      <a:pt x="26" y="603"/>
                    </a:cubicBezTo>
                    <a:cubicBezTo>
                      <a:pt x="59" y="636"/>
                      <a:pt x="114" y="636"/>
                      <a:pt x="148" y="603"/>
                    </a:cubicBezTo>
                    <a:cubicBezTo>
                      <a:pt x="148" y="603"/>
                      <a:pt x="370" y="383"/>
                      <a:pt x="460" y="294"/>
                    </a:cubicBezTo>
                    <a:cubicBezTo>
                      <a:pt x="474" y="296"/>
                      <a:pt x="489" y="296"/>
                      <a:pt x="502" y="293"/>
                    </a:cubicBezTo>
                    <a:cubicBezTo>
                      <a:pt x="532" y="289"/>
                      <a:pt x="561" y="275"/>
                      <a:pt x="584" y="252"/>
                    </a:cubicBezTo>
                    <a:cubicBezTo>
                      <a:pt x="615" y="221"/>
                      <a:pt x="630" y="179"/>
                      <a:pt x="627"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
          <p:nvSpPr>
            <p:cNvPr id="46" name="TextBox 45"/>
            <p:cNvSpPr txBox="1"/>
            <p:nvPr/>
          </p:nvSpPr>
          <p:spPr>
            <a:xfrm>
              <a:off x="10253545" y="2905780"/>
              <a:ext cx="2683329" cy="523220"/>
            </a:xfrm>
            <a:prstGeom prst="rect">
              <a:avLst/>
            </a:prstGeom>
            <a:noFill/>
          </p:spPr>
          <p:txBody>
            <a:bodyPr wrap="square" rtlCol="0">
              <a:spAutoFit/>
            </a:bodyPr>
            <a:lstStyle/>
            <a:p>
              <a:pPr algn="ctr"/>
              <a:r>
                <a:rPr lang="en-GB" sz="2800" b="1" dirty="0">
                  <a:solidFill>
                    <a:schemeClr val="bg1"/>
                  </a:solidFill>
                </a:rPr>
                <a:t>Maintenance</a:t>
              </a:r>
              <a:endParaRPr lang="en-US" sz="2800" b="1" dirty="0">
                <a:solidFill>
                  <a:schemeClr val="bg1"/>
                </a:solidFill>
              </a:endParaRPr>
            </a:p>
          </p:txBody>
        </p:sp>
      </p:grpSp>
      <p:grpSp>
        <p:nvGrpSpPr>
          <p:cNvPr id="69" name="Group 68"/>
          <p:cNvGrpSpPr/>
          <p:nvPr/>
        </p:nvGrpSpPr>
        <p:grpSpPr>
          <a:xfrm>
            <a:off x="9735453" y="4552846"/>
            <a:ext cx="2886320" cy="1862172"/>
            <a:chOff x="9735453" y="4552846"/>
            <a:chExt cx="2886320" cy="1862172"/>
          </a:xfrm>
        </p:grpSpPr>
        <p:sp>
          <p:nvSpPr>
            <p:cNvPr id="40" name="Up Arrow 39"/>
            <p:cNvSpPr/>
            <p:nvPr/>
          </p:nvSpPr>
          <p:spPr>
            <a:xfrm flipV="1">
              <a:off x="9735453" y="4552846"/>
              <a:ext cx="2886320" cy="1862172"/>
            </a:xfrm>
            <a:prstGeom prst="upArrow">
              <a:avLst>
                <a:gd name="adj1" fmla="val 75190"/>
                <a:gd name="adj2" fmla="val 43339"/>
              </a:avLst>
            </a:prstGeom>
            <a:solidFill>
              <a:schemeClr val="accent3"/>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888656" y="4816448"/>
              <a:ext cx="2579914" cy="1107996"/>
            </a:xfrm>
            <a:prstGeom prst="rect">
              <a:avLst/>
            </a:prstGeom>
            <a:noFill/>
          </p:spPr>
          <p:txBody>
            <a:bodyPr wrap="square" rtlCol="0">
              <a:spAutoFit/>
            </a:bodyPr>
            <a:lstStyle/>
            <a:p>
              <a:pPr algn="ctr"/>
              <a:r>
                <a:rPr lang="en-GB" sz="6600" b="1" dirty="0"/>
                <a:t>60%</a:t>
              </a:r>
              <a:endParaRPr lang="en-US" sz="6600" b="1" dirty="0"/>
            </a:p>
          </p:txBody>
        </p:sp>
        <p:sp>
          <p:nvSpPr>
            <p:cNvPr id="49" name="TextBox 48"/>
            <p:cNvSpPr txBox="1"/>
            <p:nvPr/>
          </p:nvSpPr>
          <p:spPr>
            <a:xfrm>
              <a:off x="10304276" y="4571519"/>
              <a:ext cx="1748675" cy="400110"/>
            </a:xfrm>
            <a:prstGeom prst="rect">
              <a:avLst/>
            </a:prstGeom>
            <a:noFill/>
          </p:spPr>
          <p:txBody>
            <a:bodyPr wrap="square" rtlCol="0">
              <a:spAutoFit/>
            </a:bodyPr>
            <a:lstStyle/>
            <a:p>
              <a:pPr algn="ctr"/>
              <a:r>
                <a:rPr lang="en-GB" sz="2000" b="1" dirty="0"/>
                <a:t>Effort</a:t>
              </a:r>
              <a:endParaRPr lang="en-US" sz="2000" b="1" dirty="0"/>
            </a:p>
          </p:txBody>
        </p:sp>
      </p:grpSp>
      <p:sp>
        <p:nvSpPr>
          <p:cNvPr id="52" name="TextBox 51"/>
          <p:cNvSpPr txBox="1"/>
          <p:nvPr/>
        </p:nvSpPr>
        <p:spPr>
          <a:xfrm>
            <a:off x="10304276" y="6493011"/>
            <a:ext cx="1748675" cy="707886"/>
          </a:xfrm>
          <a:prstGeom prst="rect">
            <a:avLst/>
          </a:prstGeom>
          <a:noFill/>
        </p:spPr>
        <p:txBody>
          <a:bodyPr wrap="square" rtlCol="0">
            <a:spAutoFit/>
          </a:bodyPr>
          <a:lstStyle/>
          <a:p>
            <a:pPr algn="ctr"/>
            <a:r>
              <a:rPr lang="en-GB" sz="2000" b="1" dirty="0"/>
              <a:t>Test Automation</a:t>
            </a:r>
            <a:endParaRPr lang="en-US" sz="2000" b="1" dirty="0"/>
          </a:p>
        </p:txBody>
      </p:sp>
    </p:spTree>
    <p:extLst>
      <p:ext uri="{BB962C8B-B14F-4D97-AF65-F5344CB8AC3E}">
        <p14:creationId xmlns:p14="http://schemas.microsoft.com/office/powerpoint/2010/main" val="332381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C58A-FEB6-4F7D-8BC0-45D5B2521076}"/>
              </a:ext>
            </a:extLst>
          </p:cNvPr>
          <p:cNvSpPr>
            <a:spLocks noGrp="1"/>
          </p:cNvSpPr>
          <p:nvPr>
            <p:ph type="title"/>
          </p:nvPr>
        </p:nvSpPr>
        <p:spPr>
          <a:xfrm>
            <a:off x="685800" y="639763"/>
            <a:ext cx="13258800" cy="601965"/>
          </a:xfrm>
        </p:spPr>
        <p:txBody>
          <a:bodyPr>
            <a:normAutofit/>
          </a:bodyPr>
          <a:lstStyle/>
          <a:p>
            <a:r>
              <a:rPr lang="en-IN" sz="4000" dirty="0"/>
              <a:t>TestMagic</a:t>
            </a:r>
            <a:r>
              <a:rPr lang="en-IN" sz="4000" baseline="30000" dirty="0"/>
              <a:t>TM</a:t>
            </a:r>
            <a:r>
              <a:rPr lang="en-IN" sz="4000" dirty="0"/>
              <a:t> – ROI Simplified</a:t>
            </a:r>
          </a:p>
        </p:txBody>
      </p:sp>
      <p:sp>
        <p:nvSpPr>
          <p:cNvPr id="41" name="Rectangle 40">
            <a:extLst>
              <a:ext uri="{FF2B5EF4-FFF2-40B4-BE49-F238E27FC236}">
                <a16:creationId xmlns:a16="http://schemas.microsoft.com/office/drawing/2014/main" id="{BF20EDE3-FFCF-4C2B-8AFB-67BBE8A18AAB}"/>
              </a:ext>
            </a:extLst>
          </p:cNvPr>
          <p:cNvSpPr/>
          <p:nvPr/>
        </p:nvSpPr>
        <p:spPr>
          <a:xfrm>
            <a:off x="601895" y="1828800"/>
            <a:ext cx="13370779" cy="5257800"/>
          </a:xfrm>
          <a:prstGeom prst="rect">
            <a:avLst/>
          </a:prstGeom>
        </p:spPr>
        <p:txBody>
          <a:bodyPr wrap="square">
            <a:noAutofit/>
          </a:bodyPr>
          <a:lstStyle/>
          <a:p>
            <a:pPr algn="ctr"/>
            <a:r>
              <a:rPr lang="en-IN" sz="3200" dirty="0">
                <a:latin typeface="Century Gothic" panose="020B0502020202020204" pitchFamily="34" charset="0"/>
              </a:rPr>
              <a:t>Apart from direct impact on </a:t>
            </a:r>
          </a:p>
          <a:p>
            <a:pPr algn="ctr"/>
            <a:r>
              <a:rPr lang="en-IN" sz="3200" b="1" dirty="0">
                <a:latin typeface="Century Gothic" panose="020B0502020202020204" pitchFamily="34" charset="0"/>
              </a:rPr>
              <a:t>Quality of Deliverables, Conformance to  Requirements</a:t>
            </a:r>
            <a:r>
              <a:rPr lang="en-IN" sz="3200" dirty="0">
                <a:latin typeface="Century Gothic" panose="020B0502020202020204" pitchFamily="34" charset="0"/>
              </a:rPr>
              <a:t> </a:t>
            </a:r>
          </a:p>
          <a:p>
            <a:pPr algn="ctr"/>
            <a:r>
              <a:rPr lang="en-IN" sz="3200" dirty="0">
                <a:latin typeface="Century Gothic" panose="020B0502020202020204" pitchFamily="34" charset="0"/>
              </a:rPr>
              <a:t>resulting in </a:t>
            </a:r>
            <a:r>
              <a:rPr lang="en-IN" sz="3200" b="1" dirty="0">
                <a:latin typeface="Century Gothic" panose="020B0502020202020204" pitchFamily="34" charset="0"/>
              </a:rPr>
              <a:t>High Customer Satisfaction</a:t>
            </a:r>
            <a:r>
              <a:rPr lang="en-IN" sz="3200" dirty="0">
                <a:latin typeface="Century Gothic" panose="020B0502020202020204" pitchFamily="34" charset="0"/>
              </a:rPr>
              <a:t>,</a:t>
            </a:r>
          </a:p>
          <a:p>
            <a:pPr algn="ctr"/>
            <a:endParaRPr lang="en-IN" sz="3200" dirty="0">
              <a:latin typeface="Century Gothic" panose="020B0502020202020204" pitchFamily="34" charset="0"/>
            </a:endParaRPr>
          </a:p>
          <a:p>
            <a:pPr algn="ctr"/>
            <a:r>
              <a:rPr lang="en-IN" sz="3200" b="1" dirty="0">
                <a:latin typeface="Century Gothic" panose="020B0502020202020204" pitchFamily="34" charset="0"/>
              </a:rPr>
              <a:t>TestMagic</a:t>
            </a:r>
            <a:r>
              <a:rPr lang="en-IN" sz="3200" b="1" baseline="30000" dirty="0">
                <a:latin typeface="Century Gothic" panose="020B0502020202020204" pitchFamily="34" charset="0"/>
              </a:rPr>
              <a:t>TM</a:t>
            </a:r>
            <a:r>
              <a:rPr lang="en-IN" sz="3200" dirty="0">
                <a:latin typeface="Century Gothic" panose="020B0502020202020204" pitchFamily="34" charset="0"/>
                <a:cs typeface="Calibri" panose="020F0502020204030204" pitchFamily="34" charset="0"/>
              </a:rPr>
              <a:t> helps reduce </a:t>
            </a:r>
            <a:r>
              <a:rPr lang="en-IN" sz="3200" b="1" dirty="0">
                <a:latin typeface="Century Gothic" panose="020B0502020202020204" pitchFamily="34" charset="0"/>
                <a:cs typeface="Calibri" panose="020F0502020204030204" pitchFamily="34" charset="0"/>
              </a:rPr>
              <a:t>TCO</a:t>
            </a:r>
            <a:r>
              <a:rPr lang="en-IN" sz="3200" dirty="0">
                <a:latin typeface="Century Gothic" panose="020B0502020202020204" pitchFamily="34" charset="0"/>
                <a:cs typeface="Calibri" panose="020F0502020204030204" pitchFamily="34" charset="0"/>
              </a:rPr>
              <a:t> </a:t>
            </a:r>
            <a:r>
              <a:rPr lang="en-IN" sz="3200" b="1" dirty="0">
                <a:latin typeface="Century Gothic" panose="020B0502020202020204" pitchFamily="34" charset="0"/>
                <a:cs typeface="Calibri" panose="020F0502020204030204" pitchFamily="34" charset="0"/>
              </a:rPr>
              <a:t>(Total cost of ownership)</a:t>
            </a:r>
            <a:r>
              <a:rPr lang="en-IN" sz="3200" dirty="0">
                <a:latin typeface="Century Gothic" panose="020B0502020202020204" pitchFamily="34" charset="0"/>
                <a:cs typeface="Calibri" panose="020F0502020204030204" pitchFamily="34" charset="0"/>
              </a:rPr>
              <a:t> </a:t>
            </a:r>
          </a:p>
          <a:p>
            <a:pPr algn="ctr"/>
            <a:r>
              <a:rPr lang="en-IN" sz="3200" dirty="0">
                <a:latin typeface="Century Gothic" panose="020B0502020202020204" pitchFamily="34" charset="0"/>
                <a:cs typeface="Calibri" panose="020F0502020204030204" pitchFamily="34" charset="0"/>
              </a:rPr>
              <a:t>of a Test Automation Project in the range of </a:t>
            </a:r>
            <a:r>
              <a:rPr lang="en-IN" sz="3200" b="1" dirty="0">
                <a:latin typeface="Century Gothic" panose="020B0502020202020204" pitchFamily="34" charset="0"/>
                <a:cs typeface="Calibri" panose="020F0502020204030204" pitchFamily="34" charset="0"/>
              </a:rPr>
              <a:t>40%~60%</a:t>
            </a:r>
            <a:r>
              <a:rPr lang="en-IN" sz="3200" dirty="0">
                <a:latin typeface="Century Gothic" panose="020B0502020202020204" pitchFamily="34" charset="0"/>
                <a:cs typeface="Calibri" panose="020F0502020204030204" pitchFamily="34" charset="0"/>
              </a:rPr>
              <a:t> resulting in an impact to the tune of </a:t>
            </a:r>
            <a:r>
              <a:rPr lang="en-IN" sz="3200" b="1" dirty="0">
                <a:latin typeface="Century Gothic" panose="020B0502020202020204" pitchFamily="34" charset="0"/>
                <a:cs typeface="Calibri" panose="020F0502020204030204" pitchFamily="34" charset="0"/>
              </a:rPr>
              <a:t>10%~15% </a:t>
            </a:r>
            <a:r>
              <a:rPr lang="en-IN" sz="3200" dirty="0">
                <a:latin typeface="Century Gothic" panose="020B0502020202020204" pitchFamily="34" charset="0"/>
                <a:cs typeface="Calibri" panose="020F0502020204030204" pitchFamily="34" charset="0"/>
              </a:rPr>
              <a:t>on Overall Project Cost. </a:t>
            </a:r>
          </a:p>
          <a:p>
            <a:pPr algn="ctr"/>
            <a:r>
              <a:rPr lang="en-IN" sz="3200" dirty="0">
                <a:latin typeface="Century Gothic" panose="020B0502020202020204" pitchFamily="34" charset="0"/>
                <a:cs typeface="Calibri" panose="020F0502020204030204" pitchFamily="34" charset="0"/>
              </a:rPr>
              <a:t>This benefit is when compared with any other </a:t>
            </a:r>
          </a:p>
          <a:p>
            <a:pPr algn="ctr"/>
            <a:r>
              <a:rPr lang="en-IN" sz="3200" dirty="0">
                <a:latin typeface="Century Gothic" panose="020B0502020202020204" pitchFamily="34" charset="0"/>
                <a:cs typeface="Calibri" panose="020F0502020204030204" pitchFamily="34" charset="0"/>
              </a:rPr>
              <a:t>test automation product.</a:t>
            </a:r>
          </a:p>
          <a:p>
            <a:pPr algn="just"/>
            <a:endParaRPr lang="en-IN" sz="3200" dirty="0">
              <a:latin typeface="Century Gothic" panose="020B0502020202020204" pitchFamily="34" charset="0"/>
              <a:cs typeface="Calibri" panose="020F0502020204030204" pitchFamily="34" charset="0"/>
            </a:endParaRPr>
          </a:p>
          <a:p>
            <a:pPr algn="just"/>
            <a:endParaRPr lang="en-GB" sz="3200" dirty="0">
              <a:latin typeface="Century Gothic" panose="020B0502020202020204" pitchFamily="34" charset="0"/>
              <a:cs typeface="Calibri" panose="020F0502020204030204" pitchFamily="34" charset="0"/>
            </a:endParaRPr>
          </a:p>
        </p:txBody>
      </p:sp>
    </p:spTree>
    <p:extLst>
      <p:ext uri="{BB962C8B-B14F-4D97-AF65-F5344CB8AC3E}">
        <p14:creationId xmlns:p14="http://schemas.microsoft.com/office/powerpoint/2010/main" val="110635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1011" y="6507492"/>
            <a:ext cx="4320000" cy="1701356"/>
          </a:xfrm>
          <a:prstGeom prst="rect">
            <a:avLst/>
          </a:prstGeom>
          <a:solidFill>
            <a:srgbClr val="06A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solidFill>
                <a:srgbClr val="16C3F9"/>
              </a:solidFill>
              <a:latin typeface="Century Gothic" panose="020B0502020202020204" pitchFamily="34" charset="0"/>
            </a:endParaRPr>
          </a:p>
        </p:txBody>
      </p:sp>
      <p:sp>
        <p:nvSpPr>
          <p:cNvPr id="27" name="Rectangle 26"/>
          <p:cNvSpPr/>
          <p:nvPr/>
        </p:nvSpPr>
        <p:spPr>
          <a:xfrm>
            <a:off x="9622283" y="6507492"/>
            <a:ext cx="4320000" cy="1701356"/>
          </a:xfrm>
          <a:prstGeom prst="rect">
            <a:avLst/>
          </a:prstGeom>
          <a:solidFill>
            <a:srgbClr val="61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latin typeface="Century Gothic" panose="020B0502020202020204" pitchFamily="34" charset="0"/>
            </a:endParaRPr>
          </a:p>
        </p:txBody>
      </p:sp>
      <p:sp>
        <p:nvSpPr>
          <p:cNvPr id="9" name="Rectangle 8"/>
          <p:cNvSpPr/>
          <p:nvPr/>
        </p:nvSpPr>
        <p:spPr>
          <a:xfrm>
            <a:off x="528640" y="6104825"/>
            <a:ext cx="13413643" cy="358240"/>
          </a:xfrm>
          <a:prstGeom prst="rect">
            <a:avLst/>
          </a:prstGeom>
          <a:solidFill>
            <a:schemeClr val="bg2">
              <a:lumMod val="50000"/>
            </a:schemeClr>
          </a:solidFill>
          <a:ln w="28575">
            <a:noFill/>
            <a:prstDash val="sysDash"/>
          </a:ln>
        </p:spPr>
        <p:txBody>
          <a:bodyPr wrap="square">
            <a:spAutoFit/>
          </a:bodyPr>
          <a:lstStyle/>
          <a:p>
            <a:r>
              <a:rPr lang="en-US" sz="1728" b="1" dirty="0">
                <a:solidFill>
                  <a:schemeClr val="bg1">
                    <a:lumMod val="95000"/>
                  </a:schemeClr>
                </a:solidFill>
                <a:latin typeface="Calibri" charset="0"/>
                <a:ea typeface="Calibri" charset="0"/>
                <a:cs typeface="Calibri" charset="0"/>
              </a:rPr>
              <a:t>BENEFITS:</a:t>
            </a:r>
          </a:p>
        </p:txBody>
      </p:sp>
      <p:sp>
        <p:nvSpPr>
          <p:cNvPr id="10" name="Rectangle 9"/>
          <p:cNvSpPr/>
          <p:nvPr/>
        </p:nvSpPr>
        <p:spPr>
          <a:xfrm>
            <a:off x="7892639" y="2348199"/>
            <a:ext cx="5753805" cy="358240"/>
          </a:xfrm>
          <a:prstGeom prst="rect">
            <a:avLst/>
          </a:prstGeom>
          <a:solidFill>
            <a:schemeClr val="bg1">
              <a:lumMod val="50000"/>
            </a:schemeClr>
          </a:solidFill>
          <a:ln w="28575">
            <a:noFill/>
            <a:prstDash val="sysDash"/>
          </a:ln>
        </p:spPr>
        <p:txBody>
          <a:bodyPr wrap="square">
            <a:spAutoFit/>
          </a:bodyPr>
          <a:lstStyle/>
          <a:p>
            <a:r>
              <a:rPr lang="en-US" sz="1728" b="1" dirty="0">
                <a:solidFill>
                  <a:schemeClr val="bg1"/>
                </a:solidFill>
                <a:latin typeface="Century Gothic" panose="020B0502020202020204" pitchFamily="34" charset="0"/>
                <a:ea typeface="Calibri" charset="0"/>
                <a:cs typeface="Calibri" charset="0"/>
              </a:rPr>
              <a:t>SOLUTIONS:</a:t>
            </a:r>
          </a:p>
        </p:txBody>
      </p:sp>
      <p:sp>
        <p:nvSpPr>
          <p:cNvPr id="11" name="Rectangle 10"/>
          <p:cNvSpPr/>
          <p:nvPr/>
        </p:nvSpPr>
        <p:spPr>
          <a:xfrm>
            <a:off x="722937" y="2334169"/>
            <a:ext cx="6676759" cy="358240"/>
          </a:xfrm>
          <a:prstGeom prst="rect">
            <a:avLst/>
          </a:prstGeom>
          <a:solidFill>
            <a:schemeClr val="bg1">
              <a:lumMod val="50000"/>
            </a:schemeClr>
          </a:solidFill>
          <a:ln w="28575">
            <a:noFill/>
            <a:prstDash val="sysDash"/>
          </a:ln>
        </p:spPr>
        <p:txBody>
          <a:bodyPr wrap="square">
            <a:spAutoFit/>
          </a:bodyPr>
          <a:lstStyle/>
          <a:p>
            <a:r>
              <a:rPr lang="en-US" sz="1728" b="1" dirty="0">
                <a:solidFill>
                  <a:schemeClr val="bg1"/>
                </a:solidFill>
                <a:latin typeface="Century Gothic" panose="020B0502020202020204" pitchFamily="34" charset="0"/>
                <a:ea typeface="Calibri" charset="0"/>
                <a:cs typeface="Calibri" charset="0"/>
              </a:rPr>
              <a:t>CHALLENGES:</a:t>
            </a:r>
          </a:p>
        </p:txBody>
      </p:sp>
      <p:sp>
        <p:nvSpPr>
          <p:cNvPr id="21" name="Rectangle 20"/>
          <p:cNvSpPr/>
          <p:nvPr/>
        </p:nvSpPr>
        <p:spPr>
          <a:xfrm>
            <a:off x="5050654" y="6507492"/>
            <a:ext cx="4320000" cy="1701356"/>
          </a:xfrm>
          <a:prstGeom prst="rect">
            <a:avLst/>
          </a:prstGeom>
          <a:solidFill>
            <a:srgbClr val="1FC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latin typeface="Century Gothic" panose="020B0502020202020204" pitchFamily="34" charset="0"/>
            </a:endParaRPr>
          </a:p>
        </p:txBody>
      </p:sp>
      <p:sp>
        <p:nvSpPr>
          <p:cNvPr id="23" name="TextBox 22"/>
          <p:cNvSpPr txBox="1"/>
          <p:nvPr/>
        </p:nvSpPr>
        <p:spPr>
          <a:xfrm>
            <a:off x="782483" y="7562517"/>
            <a:ext cx="4302302" cy="387798"/>
          </a:xfrm>
          <a:prstGeom prst="rect">
            <a:avLst/>
          </a:prstGeom>
          <a:noFill/>
        </p:spPr>
        <p:txBody>
          <a:bodyPr wrap="square" rtlCol="0">
            <a:spAutoFit/>
          </a:bodyPr>
          <a:lstStyle/>
          <a:p>
            <a:pPr algn="ctr"/>
            <a:r>
              <a:rPr lang="en-US" sz="1920" dirty="0">
                <a:solidFill>
                  <a:schemeClr val="bg1"/>
                </a:solidFill>
                <a:latin typeface="Century Gothic" panose="020B0502020202020204" pitchFamily="34" charset="0"/>
                <a:ea typeface="Calibri" charset="0"/>
                <a:cs typeface="Calibri" charset="0"/>
              </a:rPr>
              <a:t>Overall cycle time reduced</a:t>
            </a:r>
          </a:p>
        </p:txBody>
      </p:sp>
      <p:sp>
        <p:nvSpPr>
          <p:cNvPr id="24" name="TextBox 23"/>
          <p:cNvSpPr txBox="1"/>
          <p:nvPr/>
        </p:nvSpPr>
        <p:spPr>
          <a:xfrm>
            <a:off x="5136382" y="7525102"/>
            <a:ext cx="4320000" cy="387798"/>
          </a:xfrm>
          <a:prstGeom prst="rect">
            <a:avLst/>
          </a:prstGeom>
          <a:noFill/>
        </p:spPr>
        <p:txBody>
          <a:bodyPr wrap="square" rtlCol="0">
            <a:spAutoFit/>
          </a:bodyPr>
          <a:lstStyle/>
          <a:p>
            <a:pPr algn="ctr"/>
            <a:r>
              <a:rPr lang="en-US" sz="1920" dirty="0">
                <a:solidFill>
                  <a:schemeClr val="bg1"/>
                </a:solidFill>
                <a:latin typeface="Century Gothic" panose="020B0502020202020204" pitchFamily="34" charset="0"/>
                <a:ea typeface="Calibri" charset="0"/>
                <a:cs typeface="Calibri" charset="0"/>
              </a:rPr>
              <a:t>Improvements in schedule</a:t>
            </a:r>
          </a:p>
        </p:txBody>
      </p:sp>
      <p:sp>
        <p:nvSpPr>
          <p:cNvPr id="26" name="TextBox 25"/>
          <p:cNvSpPr txBox="1"/>
          <p:nvPr/>
        </p:nvSpPr>
        <p:spPr>
          <a:xfrm>
            <a:off x="9507979" y="7542776"/>
            <a:ext cx="4320000" cy="387798"/>
          </a:xfrm>
          <a:prstGeom prst="rect">
            <a:avLst/>
          </a:prstGeom>
          <a:noFill/>
        </p:spPr>
        <p:txBody>
          <a:bodyPr wrap="square" rtlCol="0">
            <a:spAutoFit/>
          </a:bodyPr>
          <a:lstStyle/>
          <a:p>
            <a:pPr algn="ctr"/>
            <a:r>
              <a:rPr lang="en-US" sz="1920" dirty="0">
                <a:latin typeface="Century Gothic" panose="020B0502020202020204" pitchFamily="34" charset="0"/>
                <a:ea typeface="Calibri" charset="0"/>
                <a:cs typeface="Calibri" charset="0"/>
              </a:rPr>
              <a:t>Automation Coverage</a:t>
            </a:r>
          </a:p>
        </p:txBody>
      </p:sp>
      <p:grpSp>
        <p:nvGrpSpPr>
          <p:cNvPr id="30" name="Group 29"/>
          <p:cNvGrpSpPr/>
          <p:nvPr/>
        </p:nvGrpSpPr>
        <p:grpSpPr>
          <a:xfrm>
            <a:off x="2443963" y="6561567"/>
            <a:ext cx="997038" cy="1000950"/>
            <a:chOff x="1540329" y="5356379"/>
            <a:chExt cx="944899" cy="948606"/>
          </a:xfrm>
        </p:grpSpPr>
        <p:sp>
          <p:nvSpPr>
            <p:cNvPr id="31" name="Oval 30"/>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solidFill>
                  <a:schemeClr val="bg2"/>
                </a:solidFill>
                <a:latin typeface="Century Gothic" panose="020B0502020202020204" pitchFamily="34" charset="0"/>
              </a:endParaRPr>
            </a:p>
          </p:txBody>
        </p:sp>
        <p:sp>
          <p:nvSpPr>
            <p:cNvPr id="32" name="TextBox 31"/>
            <p:cNvSpPr txBox="1"/>
            <p:nvPr/>
          </p:nvSpPr>
          <p:spPr>
            <a:xfrm>
              <a:off x="1697302" y="5600934"/>
              <a:ext cx="779479" cy="472524"/>
            </a:xfrm>
            <a:prstGeom prst="rect">
              <a:avLst/>
            </a:prstGeom>
            <a:noFill/>
          </p:spPr>
          <p:txBody>
            <a:bodyPr wrap="square" rtlCol="0">
              <a:spAutoFit/>
            </a:bodyPr>
            <a:lstStyle/>
            <a:p>
              <a:r>
                <a:rPr lang="en-US" sz="2640" dirty="0">
                  <a:solidFill>
                    <a:schemeClr val="bg2"/>
                  </a:solidFill>
                  <a:latin typeface="Century Gothic" panose="020B0502020202020204" pitchFamily="34" charset="0"/>
                </a:rPr>
                <a:t>66</a:t>
              </a:r>
              <a:r>
                <a:rPr lang="en-US" sz="1440" dirty="0">
                  <a:solidFill>
                    <a:schemeClr val="bg2"/>
                  </a:solidFill>
                  <a:latin typeface="Century Gothic" panose="020B0502020202020204" pitchFamily="34" charset="0"/>
                </a:rPr>
                <a:t>%</a:t>
              </a:r>
            </a:p>
          </p:txBody>
        </p:sp>
      </p:grpSp>
      <p:sp>
        <p:nvSpPr>
          <p:cNvPr id="28" name="Rectangle 27"/>
          <p:cNvSpPr/>
          <p:nvPr/>
        </p:nvSpPr>
        <p:spPr>
          <a:xfrm>
            <a:off x="-240991" y="401103"/>
            <a:ext cx="14884072" cy="738664"/>
          </a:xfrm>
          <a:prstGeom prst="rect">
            <a:avLst/>
          </a:prstGeom>
        </p:spPr>
        <p:txBody>
          <a:bodyPr wrap="square">
            <a:spAutoFit/>
          </a:bodyPr>
          <a:lstStyle/>
          <a:p>
            <a:pPr lvl="1"/>
            <a:r>
              <a:rPr lang="en-US" sz="4200" dirty="0">
                <a:solidFill>
                  <a:srgbClr val="5F5F5F"/>
                </a:solidFill>
                <a:latin typeface="Century Gothic" panose="020B0502020202020204" pitchFamily="34" charset="0"/>
                <a:cs typeface="Calibri" panose="020F0502020204030204" pitchFamily="34" charset="0"/>
              </a:rPr>
              <a:t>Leading </a:t>
            </a:r>
            <a:r>
              <a:rPr lang="en-US" sz="4200" dirty="0">
                <a:solidFill>
                  <a:srgbClr val="00AAD6"/>
                </a:solidFill>
                <a:latin typeface="Century Gothic" panose="020B0502020202020204" pitchFamily="34" charset="0"/>
                <a:cs typeface="Calibri" panose="020F0502020204030204" pitchFamily="34" charset="0"/>
              </a:rPr>
              <a:t>Telecom Provider </a:t>
            </a:r>
            <a:r>
              <a:rPr lang="en-US" sz="4200" dirty="0">
                <a:solidFill>
                  <a:srgbClr val="5F5F5F"/>
                </a:solidFill>
                <a:latin typeface="Century Gothic" panose="020B0502020202020204" pitchFamily="34" charset="0"/>
                <a:cs typeface="Calibri" panose="020F0502020204030204" pitchFamily="34" charset="0"/>
              </a:rPr>
              <a:t>– Customer Success Story </a:t>
            </a:r>
            <a:endParaRPr lang="en-US" sz="4200" dirty="0">
              <a:solidFill>
                <a:srgbClr val="00B0F0"/>
              </a:solidFill>
              <a:latin typeface="Century Gothic" panose="020B0502020202020204" pitchFamily="34" charset="0"/>
              <a:cs typeface="Calibri" panose="020F0502020204030204" pitchFamily="34" charset="0"/>
            </a:endParaRPr>
          </a:p>
        </p:txBody>
      </p:sp>
      <p:sp>
        <p:nvSpPr>
          <p:cNvPr id="29" name="Rectangle 28"/>
          <p:cNvSpPr/>
          <p:nvPr/>
        </p:nvSpPr>
        <p:spPr>
          <a:xfrm>
            <a:off x="528640" y="1146274"/>
            <a:ext cx="13370779" cy="1338260"/>
          </a:xfrm>
          <a:prstGeom prst="rect">
            <a:avLst/>
          </a:prstGeom>
        </p:spPr>
        <p:txBody>
          <a:bodyPr wrap="square">
            <a:noAutofit/>
          </a:bodyPr>
          <a:lstStyle/>
          <a:p>
            <a:pPr algn="just"/>
            <a:r>
              <a:rPr lang="en-GB" sz="2040" dirty="0">
                <a:latin typeface="Century Gothic" panose="020B0502020202020204" pitchFamily="34" charset="0"/>
                <a:cs typeface="Calibri" panose="020F0502020204030204" pitchFamily="34" charset="0"/>
              </a:rPr>
              <a:t>Our Customer is one of the UAE's leading telecommunications operator and one of the largest corporations in the GCC. Headquartered in Abu Dhabi, UAE, it serves 11.6 million residential customers and over 300,000 large, medium and small enterprise and government customers in the UAE.</a:t>
            </a:r>
          </a:p>
        </p:txBody>
      </p:sp>
      <p:grpSp>
        <p:nvGrpSpPr>
          <p:cNvPr id="3" name="Group 2"/>
          <p:cNvGrpSpPr/>
          <p:nvPr/>
        </p:nvGrpSpPr>
        <p:grpSpPr>
          <a:xfrm>
            <a:off x="815532" y="2786364"/>
            <a:ext cx="6584164" cy="3194721"/>
            <a:chOff x="1356044" y="5072564"/>
            <a:chExt cx="10973607" cy="5324535"/>
          </a:xfrm>
        </p:grpSpPr>
        <p:sp>
          <p:nvSpPr>
            <p:cNvPr id="5" name="TextBox 4"/>
            <p:cNvSpPr txBox="1"/>
            <p:nvPr/>
          </p:nvSpPr>
          <p:spPr>
            <a:xfrm>
              <a:off x="1833657" y="5072564"/>
              <a:ext cx="10495994" cy="5324535"/>
            </a:xfrm>
            <a:prstGeom prst="rect">
              <a:avLst/>
            </a:prstGeom>
            <a:noFill/>
          </p:spPr>
          <p:txBody>
            <a:bodyPr wrap="square" rtlCol="0">
              <a:spAutoFit/>
            </a:bodyPr>
            <a:lstStyle/>
            <a:p>
              <a:pPr marL="51435" lvl="1" algn="just"/>
              <a:r>
                <a:rPr lang="en-GB" sz="1680" dirty="0">
                  <a:latin typeface="Century Gothic" panose="020B0502020202020204" pitchFamily="34" charset="0"/>
                  <a:cs typeface="Calibri" charset="0"/>
                </a:rPr>
                <a:t>3000 generic test scenarios with tree view and grids were to be automated. Test scripts were to be flexible for different environment and different release of applications</a:t>
              </a:r>
            </a:p>
            <a:p>
              <a:pPr marL="51435" lvl="1" algn="just"/>
              <a:endParaRPr lang="en-GB" sz="1680" dirty="0">
                <a:latin typeface="Century Gothic" panose="020B0502020202020204" pitchFamily="34" charset="0"/>
                <a:cs typeface="Calibri" charset="0"/>
              </a:endParaRPr>
            </a:p>
            <a:p>
              <a:pPr marL="0" lvl="1" algn="just"/>
              <a:r>
                <a:rPr lang="en-GB" sz="1680" dirty="0">
                  <a:latin typeface="Century Gothic" panose="020B0502020202020204" pitchFamily="34" charset="0"/>
                  <a:cs typeface="Calibri" charset="0"/>
                </a:rPr>
                <a:t>Additional features were required like synchronization of automated script execution speed with application response, handling dynamic runtime objects and third party software integration</a:t>
              </a:r>
            </a:p>
            <a:p>
              <a:pPr marL="51435" lvl="1" indent="-51435" algn="just">
                <a:buFontTx/>
                <a:buChar char="-"/>
              </a:pPr>
              <a:endParaRPr lang="en-GB" sz="1680" dirty="0">
                <a:latin typeface="Century Gothic" panose="020B0502020202020204" pitchFamily="34" charset="0"/>
                <a:cs typeface="Calibri" charset="0"/>
              </a:endParaRPr>
            </a:p>
            <a:p>
              <a:pPr algn="just"/>
              <a:r>
                <a:rPr lang="en-US" sz="1680" dirty="0">
                  <a:latin typeface="Century Gothic" panose="020B0502020202020204" pitchFamily="34" charset="0"/>
                  <a:ea typeface="Calibri" charset="0"/>
                  <a:cs typeface="Calibri" charset="0"/>
                </a:rPr>
                <a:t>Easy-to-use interface for script creation which can be executed unattended, generating highly informative report were required.</a:t>
              </a:r>
            </a:p>
          </p:txBody>
        </p:sp>
        <p:pic>
          <p:nvPicPr>
            <p:cNvPr id="40" name="Picture 3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6044" y="5143629"/>
              <a:ext cx="540073" cy="441583"/>
            </a:xfrm>
            <a:prstGeom prst="rect">
              <a:avLst/>
            </a:prstGeom>
          </p:spPr>
        </p:pic>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6044" y="6845042"/>
              <a:ext cx="540073" cy="441583"/>
            </a:xfrm>
            <a:prstGeom prst="rect">
              <a:avLst/>
            </a:prstGeom>
          </p:spPr>
        </p:pic>
        <p:pic>
          <p:nvPicPr>
            <p:cNvPr id="43" name="Picture 4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66715" y="9043198"/>
              <a:ext cx="540073" cy="441583"/>
            </a:xfrm>
            <a:prstGeom prst="rect">
              <a:avLst/>
            </a:prstGeom>
          </p:spPr>
        </p:pic>
      </p:grpSp>
      <p:grpSp>
        <p:nvGrpSpPr>
          <p:cNvPr id="2" name="Group 1"/>
          <p:cNvGrpSpPr/>
          <p:nvPr/>
        </p:nvGrpSpPr>
        <p:grpSpPr>
          <a:xfrm>
            <a:off x="7809892" y="2521508"/>
            <a:ext cx="5836552" cy="3453253"/>
            <a:chOff x="13151224" y="5313007"/>
            <a:chExt cx="8705811" cy="5755422"/>
          </a:xfrm>
        </p:grpSpPr>
        <p:sp>
          <p:nvSpPr>
            <p:cNvPr id="41" name="TextBox 40"/>
            <p:cNvSpPr txBox="1"/>
            <p:nvPr/>
          </p:nvSpPr>
          <p:spPr>
            <a:xfrm>
              <a:off x="13151224" y="5313007"/>
              <a:ext cx="8705811" cy="5755422"/>
            </a:xfrm>
            <a:prstGeom prst="rect">
              <a:avLst/>
            </a:prstGeom>
            <a:noFill/>
          </p:spPr>
          <p:txBody>
            <a:bodyPr wrap="square" rtlCol="0">
              <a:spAutoFit/>
            </a:bodyPr>
            <a:lstStyle/>
            <a:p>
              <a:pPr algn="just"/>
              <a:endParaRPr lang="en-US" sz="1680" b="1" dirty="0">
                <a:latin typeface="Century Gothic" panose="020B0502020202020204" pitchFamily="34" charset="0"/>
                <a:ea typeface="Calibri" charset="0"/>
                <a:cs typeface="Calibri" charset="0"/>
              </a:endParaRPr>
            </a:p>
            <a:p>
              <a:pPr marL="530225" lvl="1" algn="just"/>
              <a:r>
                <a:rPr lang="en-US" sz="1680" dirty="0">
                  <a:latin typeface="Century Gothic" panose="020B0502020202020204" pitchFamily="34" charset="0"/>
                  <a:ea typeface="Calibri" charset="0"/>
                  <a:cs typeface="Calibri" charset="0"/>
                </a:rPr>
                <a:t>77% test cases automated, handling the tree view and grids, to execute seamlessly on Desktop, </a:t>
              </a:r>
              <a:r>
                <a:rPr lang="en-US" sz="1680" dirty="0" err="1">
                  <a:latin typeface="Century Gothic" panose="020B0502020202020204" pitchFamily="34" charset="0"/>
                  <a:ea typeface="Calibri" charset="0"/>
                  <a:cs typeface="Calibri" charset="0"/>
                </a:rPr>
                <a:t>Taztag</a:t>
              </a:r>
              <a:r>
                <a:rPr lang="en-US" sz="1680" dirty="0">
                  <a:latin typeface="Century Gothic" panose="020B0502020202020204" pitchFamily="34" charset="0"/>
                  <a:ea typeface="Calibri" charset="0"/>
                  <a:cs typeface="Calibri" charset="0"/>
                </a:rPr>
                <a:t> and Mobile applications.</a:t>
              </a:r>
            </a:p>
            <a:p>
              <a:pPr marL="530225" lvl="1" algn="just"/>
              <a:endParaRPr lang="en-US" sz="1680" dirty="0">
                <a:latin typeface="Century Gothic" panose="020B0502020202020204" pitchFamily="34" charset="0"/>
                <a:ea typeface="Calibri" charset="0"/>
                <a:cs typeface="Calibri" charset="0"/>
              </a:endParaRPr>
            </a:p>
            <a:p>
              <a:pPr marL="530225" lvl="1" algn="just"/>
              <a:r>
                <a:rPr lang="en-US" sz="1680" dirty="0">
                  <a:latin typeface="Century Gothic" panose="020B0502020202020204" pitchFamily="34" charset="0"/>
                  <a:ea typeface="Calibri" charset="0"/>
                  <a:cs typeface="Calibri" charset="0"/>
                </a:rPr>
                <a:t>Built the capability to auto synchronize with application response, handling dynamic objects intelligently and integration with third party </a:t>
              </a:r>
              <a:r>
                <a:rPr lang="en-US" sz="1680" dirty="0" err="1">
                  <a:latin typeface="Century Gothic" panose="020B0502020202020204" pitchFamily="34" charset="0"/>
                  <a:ea typeface="Calibri" charset="0"/>
                  <a:cs typeface="Calibri" charset="0"/>
                </a:rPr>
                <a:t>softwares</a:t>
              </a:r>
              <a:r>
                <a:rPr lang="en-US" sz="1680" dirty="0">
                  <a:latin typeface="Century Gothic" panose="020B0502020202020204" pitchFamily="34" charset="0"/>
                  <a:ea typeface="Calibri" charset="0"/>
                  <a:cs typeface="Calibri" charset="0"/>
                </a:rPr>
                <a:t>.</a:t>
              </a:r>
            </a:p>
            <a:p>
              <a:pPr marL="530225" lvl="1" algn="just"/>
              <a:endParaRPr lang="en-US" sz="1680" dirty="0">
                <a:latin typeface="Century Gothic" panose="020B0502020202020204" pitchFamily="34" charset="0"/>
                <a:ea typeface="Calibri" charset="0"/>
                <a:cs typeface="Calibri" charset="0"/>
              </a:endParaRPr>
            </a:p>
            <a:p>
              <a:pPr marL="530225" lvl="1" algn="just"/>
              <a:r>
                <a:rPr lang="en-US" sz="1680" dirty="0">
                  <a:latin typeface="Century Gothic" panose="020B0502020202020204" pitchFamily="34" charset="0"/>
                  <a:ea typeface="Calibri" charset="0"/>
                  <a:cs typeface="Calibri" charset="0"/>
                </a:rPr>
                <a:t>Dependency on skilled resources to perform regression reduced by 80% and increased infrastructure utilization from 25% to 80%.</a:t>
              </a:r>
            </a:p>
          </p:txBody>
        </p:sp>
        <p:pic>
          <p:nvPicPr>
            <p:cNvPr id="44" name="Picture 4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5865763"/>
              <a:ext cx="540073" cy="441583"/>
            </a:xfrm>
            <a:prstGeom prst="rect">
              <a:avLst/>
            </a:prstGeom>
          </p:spPr>
        </p:pic>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7572710"/>
              <a:ext cx="540073" cy="441583"/>
            </a:xfrm>
            <a:prstGeom prst="rect">
              <a:avLst/>
            </a:prstGeom>
          </p:spPr>
        </p:pic>
        <p:pic>
          <p:nvPicPr>
            <p:cNvPr id="46" name="Picture 4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9729051"/>
              <a:ext cx="540073" cy="441583"/>
            </a:xfrm>
            <a:prstGeom prst="rect">
              <a:avLst/>
            </a:prstGeom>
          </p:spPr>
        </p:pic>
      </p:grpSp>
      <p:grpSp>
        <p:nvGrpSpPr>
          <p:cNvPr id="48" name="Group 47"/>
          <p:cNvGrpSpPr/>
          <p:nvPr/>
        </p:nvGrpSpPr>
        <p:grpSpPr>
          <a:xfrm>
            <a:off x="6797863" y="6561567"/>
            <a:ext cx="997038" cy="1000950"/>
            <a:chOff x="1540329" y="5356379"/>
            <a:chExt cx="944899" cy="948606"/>
          </a:xfrm>
        </p:grpSpPr>
        <p:sp>
          <p:nvSpPr>
            <p:cNvPr id="49" name="Oval 48"/>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solidFill>
                  <a:schemeClr val="bg2"/>
                </a:solidFill>
                <a:latin typeface="Century Gothic" panose="020B0502020202020204" pitchFamily="34" charset="0"/>
              </a:endParaRPr>
            </a:p>
          </p:txBody>
        </p:sp>
        <p:sp>
          <p:nvSpPr>
            <p:cNvPr id="50" name="TextBox 49"/>
            <p:cNvSpPr txBox="1"/>
            <p:nvPr/>
          </p:nvSpPr>
          <p:spPr>
            <a:xfrm>
              <a:off x="1697302" y="5600934"/>
              <a:ext cx="779479" cy="472524"/>
            </a:xfrm>
            <a:prstGeom prst="rect">
              <a:avLst/>
            </a:prstGeom>
            <a:noFill/>
          </p:spPr>
          <p:txBody>
            <a:bodyPr wrap="square" rtlCol="0">
              <a:spAutoFit/>
            </a:bodyPr>
            <a:lstStyle/>
            <a:p>
              <a:r>
                <a:rPr lang="en-US" sz="2640" dirty="0">
                  <a:solidFill>
                    <a:schemeClr val="bg2"/>
                  </a:solidFill>
                  <a:latin typeface="Century Gothic" panose="020B0502020202020204" pitchFamily="34" charset="0"/>
                </a:rPr>
                <a:t>72</a:t>
              </a:r>
              <a:r>
                <a:rPr lang="en-US" sz="1440" dirty="0">
                  <a:solidFill>
                    <a:schemeClr val="bg2"/>
                  </a:solidFill>
                  <a:latin typeface="Century Gothic" panose="020B0502020202020204" pitchFamily="34" charset="0"/>
                </a:rPr>
                <a:t>%</a:t>
              </a:r>
            </a:p>
          </p:txBody>
        </p:sp>
      </p:grpSp>
      <p:grpSp>
        <p:nvGrpSpPr>
          <p:cNvPr id="51" name="Group 50"/>
          <p:cNvGrpSpPr/>
          <p:nvPr/>
        </p:nvGrpSpPr>
        <p:grpSpPr>
          <a:xfrm>
            <a:off x="11169460" y="6561565"/>
            <a:ext cx="997038" cy="1000949"/>
            <a:chOff x="1540329" y="5356379"/>
            <a:chExt cx="944899" cy="948606"/>
          </a:xfrm>
        </p:grpSpPr>
        <p:sp>
          <p:nvSpPr>
            <p:cNvPr id="52" name="Oval 51"/>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latin typeface="Century Gothic" panose="020B0502020202020204" pitchFamily="34" charset="0"/>
              </a:endParaRPr>
            </a:p>
          </p:txBody>
        </p:sp>
        <p:sp>
          <p:nvSpPr>
            <p:cNvPr id="53" name="TextBox 52"/>
            <p:cNvSpPr txBox="1"/>
            <p:nvPr/>
          </p:nvSpPr>
          <p:spPr>
            <a:xfrm>
              <a:off x="1697302" y="5600937"/>
              <a:ext cx="779479" cy="472525"/>
            </a:xfrm>
            <a:prstGeom prst="rect">
              <a:avLst/>
            </a:prstGeom>
            <a:noFill/>
          </p:spPr>
          <p:txBody>
            <a:bodyPr wrap="square" rtlCol="0">
              <a:spAutoFit/>
            </a:bodyPr>
            <a:lstStyle/>
            <a:p>
              <a:r>
                <a:rPr lang="en-US" sz="2640" dirty="0">
                  <a:latin typeface="Century Gothic" panose="020B0502020202020204" pitchFamily="34" charset="0"/>
                </a:rPr>
                <a:t>77</a:t>
              </a:r>
              <a:r>
                <a:rPr lang="en-US" sz="1440" dirty="0">
                  <a:latin typeface="Century Gothic" panose="020B0502020202020204" pitchFamily="34" charset="0"/>
                </a:rPr>
                <a:t>%</a:t>
              </a:r>
            </a:p>
          </p:txBody>
        </p:sp>
      </p:grpSp>
    </p:spTree>
    <p:extLst>
      <p:ext uri="{BB962C8B-B14F-4D97-AF65-F5344CB8AC3E}">
        <p14:creationId xmlns:p14="http://schemas.microsoft.com/office/powerpoint/2010/main" val="31829884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1011" y="6507492"/>
            <a:ext cx="4320000" cy="1701356"/>
          </a:xfrm>
          <a:prstGeom prst="rect">
            <a:avLst/>
          </a:prstGeom>
          <a:solidFill>
            <a:srgbClr val="06A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solidFill>
                <a:srgbClr val="16C3F9"/>
              </a:solidFill>
              <a:latin typeface="Century Gothic" panose="020B0502020202020204" pitchFamily="34" charset="0"/>
            </a:endParaRPr>
          </a:p>
        </p:txBody>
      </p:sp>
      <p:sp>
        <p:nvSpPr>
          <p:cNvPr id="27" name="Rectangle 26"/>
          <p:cNvSpPr/>
          <p:nvPr/>
        </p:nvSpPr>
        <p:spPr>
          <a:xfrm>
            <a:off x="9622283" y="6507492"/>
            <a:ext cx="4320000" cy="1701356"/>
          </a:xfrm>
          <a:prstGeom prst="rect">
            <a:avLst/>
          </a:prstGeom>
          <a:solidFill>
            <a:srgbClr val="61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latin typeface="Century Gothic" panose="020B0502020202020204" pitchFamily="34" charset="0"/>
            </a:endParaRPr>
          </a:p>
        </p:txBody>
      </p:sp>
      <p:sp>
        <p:nvSpPr>
          <p:cNvPr id="9" name="Rectangle 8"/>
          <p:cNvSpPr/>
          <p:nvPr/>
        </p:nvSpPr>
        <p:spPr>
          <a:xfrm>
            <a:off x="528640" y="6104825"/>
            <a:ext cx="13413643" cy="358240"/>
          </a:xfrm>
          <a:prstGeom prst="rect">
            <a:avLst/>
          </a:prstGeom>
          <a:solidFill>
            <a:schemeClr val="bg2">
              <a:lumMod val="50000"/>
            </a:schemeClr>
          </a:solidFill>
          <a:ln w="28575">
            <a:noFill/>
            <a:prstDash val="sysDash"/>
          </a:ln>
        </p:spPr>
        <p:txBody>
          <a:bodyPr wrap="square">
            <a:spAutoFit/>
          </a:bodyPr>
          <a:lstStyle/>
          <a:p>
            <a:r>
              <a:rPr lang="en-US" sz="1728" b="1" dirty="0">
                <a:solidFill>
                  <a:schemeClr val="bg1">
                    <a:lumMod val="95000"/>
                  </a:schemeClr>
                </a:solidFill>
                <a:latin typeface="Calibri" charset="0"/>
                <a:ea typeface="Calibri" charset="0"/>
                <a:cs typeface="Calibri" charset="0"/>
              </a:rPr>
              <a:t>BENEFITS:</a:t>
            </a:r>
          </a:p>
        </p:txBody>
      </p:sp>
      <p:sp>
        <p:nvSpPr>
          <p:cNvPr id="10" name="Rectangle 9"/>
          <p:cNvSpPr/>
          <p:nvPr/>
        </p:nvSpPr>
        <p:spPr>
          <a:xfrm>
            <a:off x="7885995" y="2147630"/>
            <a:ext cx="5753805" cy="358240"/>
          </a:xfrm>
          <a:prstGeom prst="rect">
            <a:avLst/>
          </a:prstGeom>
          <a:solidFill>
            <a:schemeClr val="bg1">
              <a:lumMod val="50000"/>
            </a:schemeClr>
          </a:solidFill>
          <a:ln w="28575">
            <a:noFill/>
            <a:prstDash val="sysDash"/>
          </a:ln>
        </p:spPr>
        <p:txBody>
          <a:bodyPr wrap="square">
            <a:spAutoFit/>
          </a:bodyPr>
          <a:lstStyle/>
          <a:p>
            <a:r>
              <a:rPr lang="en-US" sz="1728" b="1" dirty="0">
                <a:solidFill>
                  <a:schemeClr val="bg1"/>
                </a:solidFill>
                <a:latin typeface="Century Gothic" panose="020B0502020202020204" pitchFamily="34" charset="0"/>
                <a:ea typeface="Calibri" charset="0"/>
                <a:cs typeface="Calibri" charset="0"/>
              </a:rPr>
              <a:t>SOLUTIONS:</a:t>
            </a:r>
          </a:p>
        </p:txBody>
      </p:sp>
      <p:sp>
        <p:nvSpPr>
          <p:cNvPr id="11" name="Rectangle 10"/>
          <p:cNvSpPr/>
          <p:nvPr/>
        </p:nvSpPr>
        <p:spPr>
          <a:xfrm>
            <a:off x="716293" y="2133600"/>
            <a:ext cx="6676759" cy="358240"/>
          </a:xfrm>
          <a:prstGeom prst="rect">
            <a:avLst/>
          </a:prstGeom>
          <a:solidFill>
            <a:schemeClr val="bg1">
              <a:lumMod val="50000"/>
            </a:schemeClr>
          </a:solidFill>
          <a:ln w="28575">
            <a:noFill/>
            <a:prstDash val="sysDash"/>
          </a:ln>
        </p:spPr>
        <p:txBody>
          <a:bodyPr wrap="square">
            <a:spAutoFit/>
          </a:bodyPr>
          <a:lstStyle/>
          <a:p>
            <a:r>
              <a:rPr lang="en-US" sz="1728" b="1" dirty="0">
                <a:solidFill>
                  <a:schemeClr val="bg1"/>
                </a:solidFill>
                <a:latin typeface="Century Gothic" panose="020B0502020202020204" pitchFamily="34" charset="0"/>
                <a:ea typeface="Calibri" charset="0"/>
                <a:cs typeface="Calibri" charset="0"/>
              </a:rPr>
              <a:t>CHALLENGES:</a:t>
            </a:r>
          </a:p>
        </p:txBody>
      </p:sp>
      <p:sp>
        <p:nvSpPr>
          <p:cNvPr id="21" name="Rectangle 20"/>
          <p:cNvSpPr/>
          <p:nvPr/>
        </p:nvSpPr>
        <p:spPr>
          <a:xfrm>
            <a:off x="5050654" y="6507492"/>
            <a:ext cx="4320000" cy="1701356"/>
          </a:xfrm>
          <a:prstGeom prst="rect">
            <a:avLst/>
          </a:prstGeom>
          <a:solidFill>
            <a:srgbClr val="1FC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latin typeface="Century Gothic" panose="020B0502020202020204" pitchFamily="34" charset="0"/>
            </a:endParaRPr>
          </a:p>
        </p:txBody>
      </p:sp>
      <p:sp>
        <p:nvSpPr>
          <p:cNvPr id="23" name="TextBox 22"/>
          <p:cNvSpPr txBox="1"/>
          <p:nvPr/>
        </p:nvSpPr>
        <p:spPr>
          <a:xfrm>
            <a:off x="782483" y="7562517"/>
            <a:ext cx="4302302" cy="387798"/>
          </a:xfrm>
          <a:prstGeom prst="rect">
            <a:avLst/>
          </a:prstGeom>
          <a:noFill/>
        </p:spPr>
        <p:txBody>
          <a:bodyPr wrap="square" rtlCol="0">
            <a:spAutoFit/>
          </a:bodyPr>
          <a:lstStyle/>
          <a:p>
            <a:pPr algn="ctr"/>
            <a:r>
              <a:rPr lang="en-US" sz="1920" dirty="0">
                <a:solidFill>
                  <a:schemeClr val="bg1"/>
                </a:solidFill>
                <a:latin typeface="Century Gothic" panose="020B0502020202020204" pitchFamily="34" charset="0"/>
                <a:ea typeface="Calibri" charset="0"/>
                <a:cs typeface="Calibri" charset="0"/>
              </a:rPr>
              <a:t>Overall cycle time reduced</a:t>
            </a:r>
          </a:p>
        </p:txBody>
      </p:sp>
      <p:sp>
        <p:nvSpPr>
          <p:cNvPr id="24" name="TextBox 23"/>
          <p:cNvSpPr txBox="1"/>
          <p:nvPr/>
        </p:nvSpPr>
        <p:spPr>
          <a:xfrm>
            <a:off x="5136382" y="7525102"/>
            <a:ext cx="4320000" cy="387798"/>
          </a:xfrm>
          <a:prstGeom prst="rect">
            <a:avLst/>
          </a:prstGeom>
          <a:noFill/>
        </p:spPr>
        <p:txBody>
          <a:bodyPr wrap="square" rtlCol="0">
            <a:spAutoFit/>
          </a:bodyPr>
          <a:lstStyle/>
          <a:p>
            <a:pPr algn="ctr"/>
            <a:r>
              <a:rPr lang="en-US" sz="1920" dirty="0">
                <a:solidFill>
                  <a:schemeClr val="bg1"/>
                </a:solidFill>
                <a:latin typeface="Century Gothic" panose="020B0502020202020204" pitchFamily="34" charset="0"/>
                <a:ea typeface="Calibri" charset="0"/>
                <a:cs typeface="Calibri" charset="0"/>
              </a:rPr>
              <a:t>Improvements in schedule</a:t>
            </a:r>
          </a:p>
        </p:txBody>
      </p:sp>
      <p:sp>
        <p:nvSpPr>
          <p:cNvPr id="26" name="TextBox 25"/>
          <p:cNvSpPr txBox="1"/>
          <p:nvPr/>
        </p:nvSpPr>
        <p:spPr>
          <a:xfrm>
            <a:off x="9507979" y="7542776"/>
            <a:ext cx="4320000" cy="387798"/>
          </a:xfrm>
          <a:prstGeom prst="rect">
            <a:avLst/>
          </a:prstGeom>
          <a:noFill/>
        </p:spPr>
        <p:txBody>
          <a:bodyPr wrap="square" rtlCol="0">
            <a:spAutoFit/>
          </a:bodyPr>
          <a:lstStyle/>
          <a:p>
            <a:pPr algn="ctr"/>
            <a:r>
              <a:rPr lang="en-US" sz="1920" dirty="0">
                <a:latin typeface="Century Gothic" panose="020B0502020202020204" pitchFamily="34" charset="0"/>
                <a:ea typeface="Calibri" charset="0"/>
                <a:cs typeface="Calibri" charset="0"/>
              </a:rPr>
              <a:t>Automation Coverage</a:t>
            </a:r>
          </a:p>
        </p:txBody>
      </p:sp>
      <p:grpSp>
        <p:nvGrpSpPr>
          <p:cNvPr id="30" name="Group 29"/>
          <p:cNvGrpSpPr/>
          <p:nvPr/>
        </p:nvGrpSpPr>
        <p:grpSpPr>
          <a:xfrm>
            <a:off x="2443963" y="6561567"/>
            <a:ext cx="997038" cy="1000950"/>
            <a:chOff x="1540329" y="5356379"/>
            <a:chExt cx="944899" cy="948606"/>
          </a:xfrm>
        </p:grpSpPr>
        <p:sp>
          <p:nvSpPr>
            <p:cNvPr id="31" name="Oval 30"/>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solidFill>
                  <a:schemeClr val="bg2"/>
                </a:solidFill>
                <a:latin typeface="Century Gothic" panose="020B0502020202020204" pitchFamily="34" charset="0"/>
              </a:endParaRPr>
            </a:p>
          </p:txBody>
        </p:sp>
        <p:sp>
          <p:nvSpPr>
            <p:cNvPr id="32" name="TextBox 31"/>
            <p:cNvSpPr txBox="1"/>
            <p:nvPr/>
          </p:nvSpPr>
          <p:spPr>
            <a:xfrm>
              <a:off x="1697302" y="5600934"/>
              <a:ext cx="779479" cy="472524"/>
            </a:xfrm>
            <a:prstGeom prst="rect">
              <a:avLst/>
            </a:prstGeom>
            <a:noFill/>
          </p:spPr>
          <p:txBody>
            <a:bodyPr wrap="square" rtlCol="0">
              <a:spAutoFit/>
            </a:bodyPr>
            <a:lstStyle/>
            <a:p>
              <a:r>
                <a:rPr lang="en-US" sz="2640" dirty="0">
                  <a:solidFill>
                    <a:schemeClr val="bg2"/>
                  </a:solidFill>
                  <a:latin typeface="Century Gothic" panose="020B0502020202020204" pitchFamily="34" charset="0"/>
                </a:rPr>
                <a:t>48</a:t>
              </a:r>
              <a:r>
                <a:rPr lang="en-US" sz="1440" dirty="0">
                  <a:solidFill>
                    <a:schemeClr val="bg2"/>
                  </a:solidFill>
                  <a:latin typeface="Century Gothic" panose="020B0502020202020204" pitchFamily="34" charset="0"/>
                </a:rPr>
                <a:t>%</a:t>
              </a:r>
            </a:p>
          </p:txBody>
        </p:sp>
      </p:grpSp>
      <p:sp>
        <p:nvSpPr>
          <p:cNvPr id="28" name="Rectangle 27"/>
          <p:cNvSpPr/>
          <p:nvPr/>
        </p:nvSpPr>
        <p:spPr>
          <a:xfrm>
            <a:off x="-240991" y="401103"/>
            <a:ext cx="14884072" cy="738664"/>
          </a:xfrm>
          <a:prstGeom prst="rect">
            <a:avLst/>
          </a:prstGeom>
        </p:spPr>
        <p:txBody>
          <a:bodyPr wrap="square">
            <a:spAutoFit/>
          </a:bodyPr>
          <a:lstStyle/>
          <a:p>
            <a:pPr lvl="1"/>
            <a:r>
              <a:rPr lang="en-US" sz="4200" dirty="0">
                <a:solidFill>
                  <a:srgbClr val="5F5F5F"/>
                </a:solidFill>
                <a:latin typeface="Century Gothic" panose="020B0502020202020204" pitchFamily="34" charset="0"/>
                <a:cs typeface="Calibri" panose="020F0502020204030204" pitchFamily="34" charset="0"/>
              </a:rPr>
              <a:t>Leading </a:t>
            </a:r>
            <a:r>
              <a:rPr lang="en-US" sz="4200" dirty="0">
                <a:solidFill>
                  <a:srgbClr val="00AAD6"/>
                </a:solidFill>
                <a:latin typeface="Century Gothic" panose="020B0502020202020204" pitchFamily="34" charset="0"/>
                <a:cs typeface="Calibri" panose="020F0502020204030204" pitchFamily="34" charset="0"/>
              </a:rPr>
              <a:t>General Insurance </a:t>
            </a:r>
            <a:r>
              <a:rPr lang="en-US" sz="4200" dirty="0">
                <a:solidFill>
                  <a:srgbClr val="5F5F5F"/>
                </a:solidFill>
                <a:latin typeface="Century Gothic" panose="020B0502020202020204" pitchFamily="34" charset="0"/>
                <a:cs typeface="Calibri" panose="020F0502020204030204" pitchFamily="34" charset="0"/>
              </a:rPr>
              <a:t>– Customer Success Story </a:t>
            </a:r>
            <a:endParaRPr lang="en-US" sz="4200" dirty="0">
              <a:solidFill>
                <a:srgbClr val="00B0F0"/>
              </a:solidFill>
              <a:latin typeface="Century Gothic" panose="020B0502020202020204" pitchFamily="34" charset="0"/>
              <a:cs typeface="Calibri" panose="020F0502020204030204" pitchFamily="34" charset="0"/>
            </a:endParaRPr>
          </a:p>
        </p:txBody>
      </p:sp>
      <p:sp>
        <p:nvSpPr>
          <p:cNvPr id="29" name="Rectangle 28"/>
          <p:cNvSpPr/>
          <p:nvPr/>
        </p:nvSpPr>
        <p:spPr>
          <a:xfrm>
            <a:off x="528640" y="1146274"/>
            <a:ext cx="13370779" cy="1338260"/>
          </a:xfrm>
          <a:prstGeom prst="rect">
            <a:avLst/>
          </a:prstGeom>
        </p:spPr>
        <p:txBody>
          <a:bodyPr wrap="square">
            <a:noAutofit/>
          </a:bodyPr>
          <a:lstStyle/>
          <a:p>
            <a:pPr algn="just"/>
            <a:r>
              <a:rPr lang="en-GB" sz="2040" dirty="0">
                <a:latin typeface="Century Gothic" panose="020B0502020202020204" pitchFamily="34" charset="0"/>
                <a:cs typeface="Calibri" panose="020F0502020204030204" pitchFamily="34" charset="0"/>
              </a:rPr>
              <a:t>Client is the leading general insurance provider in the United Arab Emirates and the Middle East with an extensive branch network, operations in Turkey, Oman, Qatar and Iraq.</a:t>
            </a:r>
          </a:p>
        </p:txBody>
      </p:sp>
      <p:grpSp>
        <p:nvGrpSpPr>
          <p:cNvPr id="3" name="Group 2"/>
          <p:cNvGrpSpPr/>
          <p:nvPr/>
        </p:nvGrpSpPr>
        <p:grpSpPr>
          <a:xfrm>
            <a:off x="808888" y="2585795"/>
            <a:ext cx="6584164" cy="3453253"/>
            <a:chOff x="1356044" y="5072564"/>
            <a:chExt cx="10973607" cy="5755422"/>
          </a:xfrm>
        </p:grpSpPr>
        <p:sp>
          <p:nvSpPr>
            <p:cNvPr id="5" name="TextBox 4"/>
            <p:cNvSpPr txBox="1"/>
            <p:nvPr/>
          </p:nvSpPr>
          <p:spPr>
            <a:xfrm>
              <a:off x="1833657" y="5072564"/>
              <a:ext cx="10495994" cy="5755422"/>
            </a:xfrm>
            <a:prstGeom prst="rect">
              <a:avLst/>
            </a:prstGeom>
            <a:noFill/>
          </p:spPr>
          <p:txBody>
            <a:bodyPr wrap="square" rtlCol="0">
              <a:spAutoFit/>
            </a:bodyPr>
            <a:lstStyle/>
            <a:p>
              <a:pPr marL="51435" lvl="1" algn="just"/>
              <a:r>
                <a:rPr lang="en-GB" sz="1680" dirty="0">
                  <a:latin typeface="Century Gothic" panose="020B0502020202020204" pitchFamily="34" charset="0"/>
                  <a:cs typeface="Calibri" charset="0"/>
                </a:rPr>
                <a:t>Automation of eight thousand test cases which covered around 280 end-to-end business processes multiplied by over 65 insurance products was required.</a:t>
              </a:r>
            </a:p>
            <a:p>
              <a:pPr marL="51435" lvl="1" algn="just"/>
              <a:endParaRPr lang="en-GB" sz="1680" dirty="0">
                <a:latin typeface="Century Gothic" panose="020B0502020202020204" pitchFamily="34" charset="0"/>
                <a:cs typeface="Calibri" charset="0"/>
              </a:endParaRPr>
            </a:p>
            <a:p>
              <a:pPr marL="0" lvl="1" algn="just"/>
              <a:r>
                <a:rPr lang="en-GB" sz="1680" dirty="0">
                  <a:latin typeface="Century Gothic" panose="020B0502020202020204" pitchFamily="34" charset="0"/>
                  <a:cs typeface="Calibri" charset="0"/>
                </a:rPr>
                <a:t>Testing and re-testing was to be done on over twenty planned software releases which required regression testing to ensure the functionality that worked earlier, continues to work after each release as well.</a:t>
              </a:r>
            </a:p>
            <a:p>
              <a:pPr marL="51435" lvl="1" indent="-51435" algn="just">
                <a:buFontTx/>
                <a:buChar char="-"/>
              </a:pPr>
              <a:endParaRPr lang="en-GB" sz="1680" dirty="0">
                <a:latin typeface="Century Gothic" panose="020B0502020202020204" pitchFamily="34" charset="0"/>
                <a:cs typeface="Calibri" charset="0"/>
              </a:endParaRPr>
            </a:p>
            <a:p>
              <a:pPr algn="just"/>
              <a:r>
                <a:rPr lang="en-US" sz="1680" dirty="0">
                  <a:latin typeface="Century Gothic" panose="020B0502020202020204" pitchFamily="34" charset="0"/>
                  <a:ea typeface="Calibri" charset="0"/>
                  <a:cs typeface="Calibri" charset="0"/>
                </a:rPr>
                <a:t>Customer’s experience using automated test tools from global vendors resulted in significant investment in efforts giving limited benefits. This created pressure to meet client expectations.</a:t>
              </a:r>
            </a:p>
          </p:txBody>
        </p:sp>
        <p:pic>
          <p:nvPicPr>
            <p:cNvPr id="40" name="Picture 3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6044" y="5143629"/>
              <a:ext cx="540073" cy="441583"/>
            </a:xfrm>
            <a:prstGeom prst="rect">
              <a:avLst/>
            </a:prstGeom>
          </p:spPr>
        </p:pic>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6044" y="6845042"/>
              <a:ext cx="540073" cy="441583"/>
            </a:xfrm>
            <a:prstGeom prst="rect">
              <a:avLst/>
            </a:prstGeom>
          </p:spPr>
        </p:pic>
        <p:pic>
          <p:nvPicPr>
            <p:cNvPr id="43" name="Picture 4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66715" y="9043198"/>
              <a:ext cx="540073" cy="441583"/>
            </a:xfrm>
            <a:prstGeom prst="rect">
              <a:avLst/>
            </a:prstGeom>
          </p:spPr>
        </p:pic>
      </p:grpSp>
      <p:grpSp>
        <p:nvGrpSpPr>
          <p:cNvPr id="2" name="Group 1"/>
          <p:cNvGrpSpPr/>
          <p:nvPr/>
        </p:nvGrpSpPr>
        <p:grpSpPr>
          <a:xfrm>
            <a:off x="7803248" y="2320939"/>
            <a:ext cx="5836552" cy="3453253"/>
            <a:chOff x="13151224" y="5313007"/>
            <a:chExt cx="8705811" cy="5755422"/>
          </a:xfrm>
        </p:grpSpPr>
        <p:sp>
          <p:nvSpPr>
            <p:cNvPr id="41" name="TextBox 40"/>
            <p:cNvSpPr txBox="1"/>
            <p:nvPr/>
          </p:nvSpPr>
          <p:spPr>
            <a:xfrm>
              <a:off x="13151224" y="5313007"/>
              <a:ext cx="8705811" cy="5755422"/>
            </a:xfrm>
            <a:prstGeom prst="rect">
              <a:avLst/>
            </a:prstGeom>
            <a:noFill/>
          </p:spPr>
          <p:txBody>
            <a:bodyPr wrap="square" rtlCol="0">
              <a:spAutoFit/>
            </a:bodyPr>
            <a:lstStyle/>
            <a:p>
              <a:pPr algn="just"/>
              <a:endParaRPr lang="en-US" sz="1680" b="1" dirty="0">
                <a:latin typeface="Century Gothic" panose="020B0502020202020204" pitchFamily="34" charset="0"/>
                <a:ea typeface="Calibri" charset="0"/>
                <a:cs typeface="Calibri" charset="0"/>
              </a:endParaRPr>
            </a:p>
            <a:p>
              <a:pPr marL="530225" lvl="1" algn="just"/>
              <a:r>
                <a:rPr lang="en-GB" sz="1680" dirty="0">
                  <a:latin typeface="Century Gothic" panose="020B0502020202020204" pitchFamily="34" charset="0"/>
                  <a:cs typeface="Calibri" charset="0"/>
                </a:rPr>
                <a:t>Rapidly automated E2E testing of all business processes which involve</a:t>
              </a:r>
              <a:r>
                <a:rPr lang="en-IN" sz="1680" dirty="0">
                  <a:latin typeface="Century Gothic" panose="020B0502020202020204" pitchFamily="34" charset="0"/>
                  <a:cs typeface="Calibri" charset="0"/>
                </a:rPr>
                <a:t>d</a:t>
              </a:r>
              <a:r>
                <a:rPr lang="en-GB" sz="1680" dirty="0">
                  <a:latin typeface="Century Gothic" panose="020B0502020202020204" pitchFamily="34" charset="0"/>
                  <a:cs typeface="Calibri" charset="0"/>
                </a:rPr>
                <a:t> Bancs (Web Based Application), Oracle Financials and Web Service. </a:t>
              </a:r>
            </a:p>
            <a:p>
              <a:pPr marL="530225" lvl="1" algn="just"/>
              <a:endParaRPr lang="en-GB" sz="1680" dirty="0">
                <a:latin typeface="Century Gothic" panose="020B0502020202020204" pitchFamily="34" charset="0"/>
                <a:ea typeface="Calibri" charset="0"/>
                <a:cs typeface="Calibri" charset="0"/>
              </a:endParaRPr>
            </a:p>
            <a:p>
              <a:pPr marL="530225" lvl="1" algn="just"/>
              <a:r>
                <a:rPr lang="en-US" sz="1680" dirty="0">
                  <a:latin typeface="Century Gothic" panose="020B0502020202020204" pitchFamily="34" charset="0"/>
                  <a:ea typeface="Calibri" charset="0"/>
                  <a:cs typeface="Calibri" charset="0"/>
                </a:rPr>
                <a:t>Testing team seamlessly created test cases covering 100% of business scenarios after under going training on business by the Business Analysts which was effective in all releases.</a:t>
              </a:r>
            </a:p>
            <a:p>
              <a:pPr marL="530225" lvl="1" algn="just"/>
              <a:endParaRPr lang="en-US" sz="1680" dirty="0">
                <a:latin typeface="Century Gothic" panose="020B0502020202020204" pitchFamily="34" charset="0"/>
                <a:ea typeface="Calibri" charset="0"/>
                <a:cs typeface="Calibri" charset="0"/>
              </a:endParaRPr>
            </a:p>
            <a:p>
              <a:pPr marL="530225" lvl="1" algn="just"/>
              <a:r>
                <a:rPr lang="en-US" sz="1680" dirty="0">
                  <a:latin typeface="Century Gothic" panose="020B0502020202020204" pitchFamily="34" charset="0"/>
                  <a:ea typeface="Calibri" charset="0"/>
                  <a:cs typeface="Calibri" charset="0"/>
                </a:rPr>
                <a:t>All the given deadlines were met with 100% coverage and saving significant time and cost in building the test automation.</a:t>
              </a:r>
            </a:p>
          </p:txBody>
        </p:sp>
        <p:pic>
          <p:nvPicPr>
            <p:cNvPr id="44" name="Picture 4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5865763"/>
              <a:ext cx="540073" cy="441583"/>
            </a:xfrm>
            <a:prstGeom prst="rect">
              <a:avLst/>
            </a:prstGeom>
          </p:spPr>
        </p:pic>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7572710"/>
              <a:ext cx="540073" cy="441583"/>
            </a:xfrm>
            <a:prstGeom prst="rect">
              <a:avLst/>
            </a:prstGeom>
          </p:spPr>
        </p:pic>
        <p:pic>
          <p:nvPicPr>
            <p:cNvPr id="46" name="Picture 4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9729051"/>
              <a:ext cx="540073" cy="441583"/>
            </a:xfrm>
            <a:prstGeom prst="rect">
              <a:avLst/>
            </a:prstGeom>
          </p:spPr>
        </p:pic>
      </p:grpSp>
      <p:grpSp>
        <p:nvGrpSpPr>
          <p:cNvPr id="48" name="Group 47"/>
          <p:cNvGrpSpPr/>
          <p:nvPr/>
        </p:nvGrpSpPr>
        <p:grpSpPr>
          <a:xfrm>
            <a:off x="6797863" y="6561567"/>
            <a:ext cx="997038" cy="1000950"/>
            <a:chOff x="1540329" y="5356379"/>
            <a:chExt cx="944899" cy="948606"/>
          </a:xfrm>
        </p:grpSpPr>
        <p:sp>
          <p:nvSpPr>
            <p:cNvPr id="49" name="Oval 48"/>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solidFill>
                  <a:schemeClr val="bg2"/>
                </a:solidFill>
                <a:latin typeface="Century Gothic" panose="020B0502020202020204" pitchFamily="34" charset="0"/>
              </a:endParaRPr>
            </a:p>
          </p:txBody>
        </p:sp>
        <p:sp>
          <p:nvSpPr>
            <p:cNvPr id="50" name="TextBox 49"/>
            <p:cNvSpPr txBox="1"/>
            <p:nvPr/>
          </p:nvSpPr>
          <p:spPr>
            <a:xfrm>
              <a:off x="1697302" y="5600934"/>
              <a:ext cx="779479" cy="472524"/>
            </a:xfrm>
            <a:prstGeom prst="rect">
              <a:avLst/>
            </a:prstGeom>
            <a:noFill/>
          </p:spPr>
          <p:txBody>
            <a:bodyPr wrap="square" rtlCol="0">
              <a:spAutoFit/>
            </a:bodyPr>
            <a:lstStyle/>
            <a:p>
              <a:r>
                <a:rPr lang="en-US" sz="2640" dirty="0">
                  <a:solidFill>
                    <a:schemeClr val="bg2"/>
                  </a:solidFill>
                  <a:latin typeface="Century Gothic" panose="020B0502020202020204" pitchFamily="34" charset="0"/>
                </a:rPr>
                <a:t>69</a:t>
              </a:r>
              <a:r>
                <a:rPr lang="en-US" sz="1440" dirty="0">
                  <a:solidFill>
                    <a:schemeClr val="bg2"/>
                  </a:solidFill>
                  <a:latin typeface="Century Gothic" panose="020B0502020202020204" pitchFamily="34" charset="0"/>
                </a:rPr>
                <a:t>%</a:t>
              </a:r>
            </a:p>
          </p:txBody>
        </p:sp>
      </p:grpSp>
      <p:grpSp>
        <p:nvGrpSpPr>
          <p:cNvPr id="51" name="Group 50"/>
          <p:cNvGrpSpPr/>
          <p:nvPr/>
        </p:nvGrpSpPr>
        <p:grpSpPr>
          <a:xfrm>
            <a:off x="11169458" y="6561565"/>
            <a:ext cx="1000668" cy="1000949"/>
            <a:chOff x="1540329" y="5356379"/>
            <a:chExt cx="948340" cy="948606"/>
          </a:xfrm>
        </p:grpSpPr>
        <p:sp>
          <p:nvSpPr>
            <p:cNvPr id="52" name="Oval 51"/>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latin typeface="Century Gothic" panose="020B0502020202020204" pitchFamily="34" charset="0"/>
              </a:endParaRPr>
            </a:p>
          </p:txBody>
        </p:sp>
        <p:sp>
          <p:nvSpPr>
            <p:cNvPr id="53" name="TextBox 52"/>
            <p:cNvSpPr txBox="1"/>
            <p:nvPr/>
          </p:nvSpPr>
          <p:spPr>
            <a:xfrm>
              <a:off x="1570600" y="5600937"/>
              <a:ext cx="918069" cy="472525"/>
            </a:xfrm>
            <a:prstGeom prst="rect">
              <a:avLst/>
            </a:prstGeom>
            <a:noFill/>
          </p:spPr>
          <p:txBody>
            <a:bodyPr wrap="square" rtlCol="0">
              <a:spAutoFit/>
            </a:bodyPr>
            <a:lstStyle/>
            <a:p>
              <a:r>
                <a:rPr lang="en-US" sz="2640" dirty="0">
                  <a:latin typeface="Century Gothic" panose="020B0502020202020204" pitchFamily="34" charset="0"/>
                </a:rPr>
                <a:t>100</a:t>
              </a:r>
              <a:r>
                <a:rPr lang="en-US" sz="1440" dirty="0">
                  <a:latin typeface="Century Gothic" panose="020B0502020202020204" pitchFamily="34" charset="0"/>
                </a:rPr>
                <a:t>%</a:t>
              </a:r>
            </a:p>
          </p:txBody>
        </p:sp>
      </p:grpSp>
    </p:spTree>
    <p:extLst>
      <p:ext uri="{BB962C8B-B14F-4D97-AF65-F5344CB8AC3E}">
        <p14:creationId xmlns:p14="http://schemas.microsoft.com/office/powerpoint/2010/main" val="401369536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1011" y="6507492"/>
            <a:ext cx="4320000" cy="1701356"/>
          </a:xfrm>
          <a:prstGeom prst="rect">
            <a:avLst/>
          </a:prstGeom>
          <a:solidFill>
            <a:srgbClr val="06A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solidFill>
                <a:srgbClr val="16C3F9"/>
              </a:solidFill>
              <a:latin typeface="Century Gothic" panose="020B0502020202020204" pitchFamily="34" charset="0"/>
            </a:endParaRPr>
          </a:p>
        </p:txBody>
      </p:sp>
      <p:sp>
        <p:nvSpPr>
          <p:cNvPr id="27" name="Rectangle 26"/>
          <p:cNvSpPr/>
          <p:nvPr/>
        </p:nvSpPr>
        <p:spPr>
          <a:xfrm>
            <a:off x="9622283" y="6507492"/>
            <a:ext cx="4320000" cy="1701356"/>
          </a:xfrm>
          <a:prstGeom prst="rect">
            <a:avLst/>
          </a:prstGeom>
          <a:solidFill>
            <a:srgbClr val="61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latin typeface="Century Gothic" panose="020B0502020202020204" pitchFamily="34" charset="0"/>
            </a:endParaRPr>
          </a:p>
        </p:txBody>
      </p:sp>
      <p:sp>
        <p:nvSpPr>
          <p:cNvPr id="9" name="Rectangle 8"/>
          <p:cNvSpPr/>
          <p:nvPr/>
        </p:nvSpPr>
        <p:spPr>
          <a:xfrm>
            <a:off x="528640" y="6104825"/>
            <a:ext cx="13413643" cy="358240"/>
          </a:xfrm>
          <a:prstGeom prst="rect">
            <a:avLst/>
          </a:prstGeom>
          <a:solidFill>
            <a:schemeClr val="bg2">
              <a:lumMod val="50000"/>
            </a:schemeClr>
          </a:solidFill>
          <a:ln w="28575">
            <a:noFill/>
            <a:prstDash val="sysDash"/>
          </a:ln>
        </p:spPr>
        <p:txBody>
          <a:bodyPr wrap="square">
            <a:spAutoFit/>
          </a:bodyPr>
          <a:lstStyle/>
          <a:p>
            <a:r>
              <a:rPr lang="en-US" sz="1728" b="1" dirty="0">
                <a:solidFill>
                  <a:schemeClr val="bg1">
                    <a:lumMod val="95000"/>
                  </a:schemeClr>
                </a:solidFill>
                <a:latin typeface="Calibri" charset="0"/>
                <a:ea typeface="Calibri" charset="0"/>
                <a:cs typeface="Calibri" charset="0"/>
              </a:rPr>
              <a:t>BENEFITS:</a:t>
            </a:r>
          </a:p>
        </p:txBody>
      </p:sp>
      <p:sp>
        <p:nvSpPr>
          <p:cNvPr id="10" name="Rectangle 9"/>
          <p:cNvSpPr/>
          <p:nvPr/>
        </p:nvSpPr>
        <p:spPr>
          <a:xfrm>
            <a:off x="7892639" y="2348199"/>
            <a:ext cx="5753805" cy="358240"/>
          </a:xfrm>
          <a:prstGeom prst="rect">
            <a:avLst/>
          </a:prstGeom>
          <a:solidFill>
            <a:schemeClr val="bg1">
              <a:lumMod val="50000"/>
            </a:schemeClr>
          </a:solidFill>
          <a:ln w="28575">
            <a:noFill/>
            <a:prstDash val="sysDash"/>
          </a:ln>
        </p:spPr>
        <p:txBody>
          <a:bodyPr wrap="square">
            <a:spAutoFit/>
          </a:bodyPr>
          <a:lstStyle/>
          <a:p>
            <a:r>
              <a:rPr lang="en-US" sz="1728" b="1" dirty="0">
                <a:solidFill>
                  <a:schemeClr val="bg1"/>
                </a:solidFill>
                <a:latin typeface="Century Gothic" panose="020B0502020202020204" pitchFamily="34" charset="0"/>
                <a:ea typeface="Calibri" charset="0"/>
                <a:cs typeface="Calibri" charset="0"/>
              </a:rPr>
              <a:t>SOLUTIONS:</a:t>
            </a:r>
          </a:p>
        </p:txBody>
      </p:sp>
      <p:sp>
        <p:nvSpPr>
          <p:cNvPr id="11" name="Rectangle 10"/>
          <p:cNvSpPr/>
          <p:nvPr/>
        </p:nvSpPr>
        <p:spPr>
          <a:xfrm>
            <a:off x="722937" y="2334169"/>
            <a:ext cx="6676759" cy="358240"/>
          </a:xfrm>
          <a:prstGeom prst="rect">
            <a:avLst/>
          </a:prstGeom>
          <a:solidFill>
            <a:schemeClr val="bg1">
              <a:lumMod val="50000"/>
            </a:schemeClr>
          </a:solidFill>
          <a:ln w="28575">
            <a:noFill/>
            <a:prstDash val="sysDash"/>
          </a:ln>
        </p:spPr>
        <p:txBody>
          <a:bodyPr wrap="square">
            <a:spAutoFit/>
          </a:bodyPr>
          <a:lstStyle/>
          <a:p>
            <a:r>
              <a:rPr lang="en-US" sz="1728" b="1" dirty="0">
                <a:solidFill>
                  <a:schemeClr val="bg1"/>
                </a:solidFill>
                <a:latin typeface="Century Gothic" panose="020B0502020202020204" pitchFamily="34" charset="0"/>
                <a:ea typeface="Calibri" charset="0"/>
                <a:cs typeface="Calibri" charset="0"/>
              </a:rPr>
              <a:t>CHALLENGES:</a:t>
            </a:r>
          </a:p>
        </p:txBody>
      </p:sp>
      <p:sp>
        <p:nvSpPr>
          <p:cNvPr id="21" name="Rectangle 20"/>
          <p:cNvSpPr/>
          <p:nvPr/>
        </p:nvSpPr>
        <p:spPr>
          <a:xfrm>
            <a:off x="5050654" y="6507492"/>
            <a:ext cx="4320000" cy="1701356"/>
          </a:xfrm>
          <a:prstGeom prst="rect">
            <a:avLst/>
          </a:prstGeom>
          <a:solidFill>
            <a:srgbClr val="1FC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latin typeface="Century Gothic" panose="020B0502020202020204" pitchFamily="34" charset="0"/>
            </a:endParaRPr>
          </a:p>
        </p:txBody>
      </p:sp>
      <p:sp>
        <p:nvSpPr>
          <p:cNvPr id="23" name="TextBox 22"/>
          <p:cNvSpPr txBox="1"/>
          <p:nvPr/>
        </p:nvSpPr>
        <p:spPr>
          <a:xfrm>
            <a:off x="782483" y="7562517"/>
            <a:ext cx="4302302" cy="387798"/>
          </a:xfrm>
          <a:prstGeom prst="rect">
            <a:avLst/>
          </a:prstGeom>
          <a:noFill/>
        </p:spPr>
        <p:txBody>
          <a:bodyPr wrap="square" rtlCol="0">
            <a:spAutoFit/>
          </a:bodyPr>
          <a:lstStyle/>
          <a:p>
            <a:pPr algn="ctr"/>
            <a:r>
              <a:rPr lang="en-US" sz="1920" dirty="0">
                <a:solidFill>
                  <a:schemeClr val="bg1"/>
                </a:solidFill>
                <a:latin typeface="Century Gothic" panose="020B0502020202020204" pitchFamily="34" charset="0"/>
                <a:ea typeface="Calibri" charset="0"/>
                <a:cs typeface="Calibri" charset="0"/>
              </a:rPr>
              <a:t>Overall cycle time reduced</a:t>
            </a:r>
          </a:p>
        </p:txBody>
      </p:sp>
      <p:sp>
        <p:nvSpPr>
          <p:cNvPr id="24" name="TextBox 23"/>
          <p:cNvSpPr txBox="1"/>
          <p:nvPr/>
        </p:nvSpPr>
        <p:spPr>
          <a:xfrm>
            <a:off x="5136382" y="7525102"/>
            <a:ext cx="4320000" cy="387798"/>
          </a:xfrm>
          <a:prstGeom prst="rect">
            <a:avLst/>
          </a:prstGeom>
          <a:noFill/>
        </p:spPr>
        <p:txBody>
          <a:bodyPr wrap="square" rtlCol="0">
            <a:spAutoFit/>
          </a:bodyPr>
          <a:lstStyle/>
          <a:p>
            <a:pPr algn="ctr"/>
            <a:r>
              <a:rPr lang="en-US" sz="1920" dirty="0">
                <a:solidFill>
                  <a:schemeClr val="bg1"/>
                </a:solidFill>
                <a:latin typeface="Century Gothic" panose="020B0502020202020204" pitchFamily="34" charset="0"/>
                <a:ea typeface="Calibri" charset="0"/>
                <a:cs typeface="Calibri" charset="0"/>
              </a:rPr>
              <a:t>Improvements in schedule</a:t>
            </a:r>
          </a:p>
        </p:txBody>
      </p:sp>
      <p:sp>
        <p:nvSpPr>
          <p:cNvPr id="26" name="TextBox 25"/>
          <p:cNvSpPr txBox="1"/>
          <p:nvPr/>
        </p:nvSpPr>
        <p:spPr>
          <a:xfrm>
            <a:off x="9507979" y="7542776"/>
            <a:ext cx="4320000" cy="387798"/>
          </a:xfrm>
          <a:prstGeom prst="rect">
            <a:avLst/>
          </a:prstGeom>
          <a:noFill/>
        </p:spPr>
        <p:txBody>
          <a:bodyPr wrap="square" rtlCol="0">
            <a:spAutoFit/>
          </a:bodyPr>
          <a:lstStyle/>
          <a:p>
            <a:pPr algn="ctr"/>
            <a:r>
              <a:rPr lang="en-US" sz="1920" dirty="0">
                <a:latin typeface="Century Gothic" panose="020B0502020202020204" pitchFamily="34" charset="0"/>
                <a:ea typeface="Calibri" charset="0"/>
                <a:cs typeface="Calibri" charset="0"/>
              </a:rPr>
              <a:t>Automation Coverage</a:t>
            </a:r>
          </a:p>
        </p:txBody>
      </p:sp>
      <p:grpSp>
        <p:nvGrpSpPr>
          <p:cNvPr id="30" name="Group 29"/>
          <p:cNvGrpSpPr/>
          <p:nvPr/>
        </p:nvGrpSpPr>
        <p:grpSpPr>
          <a:xfrm>
            <a:off x="2443963" y="6561567"/>
            <a:ext cx="997038" cy="1000950"/>
            <a:chOff x="1540329" y="5356379"/>
            <a:chExt cx="944899" cy="948606"/>
          </a:xfrm>
        </p:grpSpPr>
        <p:sp>
          <p:nvSpPr>
            <p:cNvPr id="31" name="Oval 30"/>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solidFill>
                  <a:schemeClr val="bg2"/>
                </a:solidFill>
                <a:latin typeface="Century Gothic" panose="020B0502020202020204" pitchFamily="34" charset="0"/>
              </a:endParaRPr>
            </a:p>
          </p:txBody>
        </p:sp>
        <p:sp>
          <p:nvSpPr>
            <p:cNvPr id="32" name="TextBox 31"/>
            <p:cNvSpPr txBox="1"/>
            <p:nvPr/>
          </p:nvSpPr>
          <p:spPr>
            <a:xfrm>
              <a:off x="1697302" y="5600934"/>
              <a:ext cx="779479" cy="472524"/>
            </a:xfrm>
            <a:prstGeom prst="rect">
              <a:avLst/>
            </a:prstGeom>
            <a:noFill/>
          </p:spPr>
          <p:txBody>
            <a:bodyPr wrap="square" rtlCol="0">
              <a:spAutoFit/>
            </a:bodyPr>
            <a:lstStyle/>
            <a:p>
              <a:r>
                <a:rPr lang="en-US" sz="2640" dirty="0">
                  <a:solidFill>
                    <a:schemeClr val="bg2"/>
                  </a:solidFill>
                  <a:latin typeface="Century Gothic" panose="020B0502020202020204" pitchFamily="34" charset="0"/>
                </a:rPr>
                <a:t>58</a:t>
              </a:r>
              <a:r>
                <a:rPr lang="en-US" sz="1440" dirty="0">
                  <a:solidFill>
                    <a:schemeClr val="bg2"/>
                  </a:solidFill>
                  <a:latin typeface="Century Gothic" panose="020B0502020202020204" pitchFamily="34" charset="0"/>
                </a:rPr>
                <a:t>%</a:t>
              </a:r>
            </a:p>
          </p:txBody>
        </p:sp>
      </p:grpSp>
      <p:sp>
        <p:nvSpPr>
          <p:cNvPr id="28" name="Rectangle 27"/>
          <p:cNvSpPr/>
          <p:nvPr/>
        </p:nvSpPr>
        <p:spPr>
          <a:xfrm>
            <a:off x="-240991" y="401103"/>
            <a:ext cx="14884072" cy="738664"/>
          </a:xfrm>
          <a:prstGeom prst="rect">
            <a:avLst/>
          </a:prstGeom>
        </p:spPr>
        <p:txBody>
          <a:bodyPr wrap="square">
            <a:spAutoFit/>
          </a:bodyPr>
          <a:lstStyle/>
          <a:p>
            <a:pPr lvl="1"/>
            <a:r>
              <a:rPr lang="en-US" sz="4200" dirty="0">
                <a:solidFill>
                  <a:srgbClr val="5F5F5F"/>
                </a:solidFill>
                <a:latin typeface="Century Gothic" panose="020B0502020202020204" pitchFamily="34" charset="0"/>
                <a:cs typeface="Calibri" panose="020F0502020204030204" pitchFamily="34" charset="0"/>
              </a:rPr>
              <a:t>Leading </a:t>
            </a:r>
            <a:r>
              <a:rPr lang="en-US" sz="4200" dirty="0">
                <a:solidFill>
                  <a:srgbClr val="00AAD6"/>
                </a:solidFill>
                <a:latin typeface="Century Gothic" panose="020B0502020202020204" pitchFamily="34" charset="0"/>
                <a:cs typeface="Calibri" panose="020F0502020204030204" pitchFamily="34" charset="0"/>
              </a:rPr>
              <a:t>Bank : 01 </a:t>
            </a:r>
            <a:r>
              <a:rPr lang="en-US" sz="4200" dirty="0">
                <a:solidFill>
                  <a:srgbClr val="5F5F5F"/>
                </a:solidFill>
                <a:latin typeface="Century Gothic" panose="020B0502020202020204" pitchFamily="34" charset="0"/>
                <a:cs typeface="Calibri" panose="020F0502020204030204" pitchFamily="34" charset="0"/>
              </a:rPr>
              <a:t>– Customer Success Story </a:t>
            </a:r>
            <a:endParaRPr lang="en-US" sz="4200" dirty="0">
              <a:solidFill>
                <a:srgbClr val="00B0F0"/>
              </a:solidFill>
              <a:latin typeface="Century Gothic" panose="020B0502020202020204" pitchFamily="34" charset="0"/>
              <a:cs typeface="Calibri" panose="020F0502020204030204" pitchFamily="34" charset="0"/>
            </a:endParaRPr>
          </a:p>
        </p:txBody>
      </p:sp>
      <p:sp>
        <p:nvSpPr>
          <p:cNvPr id="29" name="Rectangle 28"/>
          <p:cNvSpPr/>
          <p:nvPr/>
        </p:nvSpPr>
        <p:spPr>
          <a:xfrm>
            <a:off x="528640" y="1146274"/>
            <a:ext cx="13370779" cy="1338260"/>
          </a:xfrm>
          <a:prstGeom prst="rect">
            <a:avLst/>
          </a:prstGeom>
        </p:spPr>
        <p:txBody>
          <a:bodyPr wrap="square">
            <a:noAutofit/>
          </a:bodyPr>
          <a:lstStyle/>
          <a:p>
            <a:pPr algn="just"/>
            <a:r>
              <a:rPr lang="en-GB" sz="2040" dirty="0">
                <a:latin typeface="Century Gothic" panose="020B0502020202020204" pitchFamily="34" charset="0"/>
                <a:cs typeface="Calibri" panose="020F0502020204030204" pitchFamily="34" charset="0"/>
              </a:rPr>
              <a:t>Our Customer is one of the UAE's leading bank and one of the most well respected corporate banks in the UAE. Bank has a long-established reputation for excellence in the areas of corporate and commercial banking, trade finance and treasury. </a:t>
            </a:r>
          </a:p>
        </p:txBody>
      </p:sp>
      <p:grpSp>
        <p:nvGrpSpPr>
          <p:cNvPr id="3" name="Group 2"/>
          <p:cNvGrpSpPr/>
          <p:nvPr/>
        </p:nvGrpSpPr>
        <p:grpSpPr>
          <a:xfrm>
            <a:off x="815532" y="2786364"/>
            <a:ext cx="6584164" cy="3194721"/>
            <a:chOff x="1356044" y="5072564"/>
            <a:chExt cx="10973607" cy="5324535"/>
          </a:xfrm>
        </p:grpSpPr>
        <p:sp>
          <p:nvSpPr>
            <p:cNvPr id="5" name="TextBox 4"/>
            <p:cNvSpPr txBox="1"/>
            <p:nvPr/>
          </p:nvSpPr>
          <p:spPr>
            <a:xfrm>
              <a:off x="1833657" y="5072564"/>
              <a:ext cx="10495994" cy="5324535"/>
            </a:xfrm>
            <a:prstGeom prst="rect">
              <a:avLst/>
            </a:prstGeom>
            <a:noFill/>
          </p:spPr>
          <p:txBody>
            <a:bodyPr wrap="square" rtlCol="0">
              <a:spAutoFit/>
            </a:bodyPr>
            <a:lstStyle/>
            <a:p>
              <a:pPr marL="51435" lvl="1" algn="just"/>
              <a:r>
                <a:rPr lang="en-GB" sz="1680" dirty="0">
                  <a:latin typeface="Century Gothic" panose="020B0502020202020204" pitchFamily="34" charset="0"/>
                  <a:cs typeface="Calibri" charset="0"/>
                </a:rPr>
                <a:t>Automation of the volume of transactions generated from web based T24 application and verifying into Treasury-Front Arena desktop application were required.</a:t>
              </a:r>
            </a:p>
            <a:p>
              <a:pPr marL="51435" lvl="1" algn="just"/>
              <a:endParaRPr lang="en-GB" sz="1680" dirty="0">
                <a:latin typeface="Century Gothic" panose="020B0502020202020204" pitchFamily="34" charset="0"/>
                <a:cs typeface="Calibri" charset="0"/>
              </a:endParaRPr>
            </a:p>
            <a:p>
              <a:pPr marL="0" lvl="1" algn="just"/>
              <a:r>
                <a:rPr lang="en-GB" sz="1680" dirty="0">
                  <a:latin typeface="Century Gothic" panose="020B0502020202020204" pitchFamily="34" charset="0"/>
                  <a:cs typeface="Calibri" charset="0"/>
                </a:rPr>
                <a:t>Automation of 10000 testcases having complex functionalities like OTP verification in mobile / iPad / laptop, complex banking calculations and synchronizing between web, mobile and windows were required.</a:t>
              </a:r>
            </a:p>
            <a:p>
              <a:pPr marL="51435" lvl="1" indent="-51435" algn="just">
                <a:buFontTx/>
                <a:buChar char="-"/>
              </a:pPr>
              <a:endParaRPr lang="en-GB" sz="1680" dirty="0">
                <a:latin typeface="Century Gothic" panose="020B0502020202020204" pitchFamily="34" charset="0"/>
                <a:cs typeface="Calibri" charset="0"/>
              </a:endParaRPr>
            </a:p>
            <a:p>
              <a:pPr algn="just"/>
              <a:r>
                <a:rPr lang="en-US" sz="1680" dirty="0">
                  <a:latin typeface="Century Gothic" panose="020B0502020202020204" pitchFamily="34" charset="0"/>
                  <a:ea typeface="Calibri" charset="0"/>
                  <a:cs typeface="Calibri" charset="0"/>
                </a:rPr>
                <a:t>The software application was in a state of upgrade which made it difficult to test consistently. Also the go live period being short, effortless automation solution was required.</a:t>
              </a:r>
            </a:p>
          </p:txBody>
        </p:sp>
        <p:pic>
          <p:nvPicPr>
            <p:cNvPr id="40" name="Picture 3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6044" y="5143629"/>
              <a:ext cx="540073" cy="441583"/>
            </a:xfrm>
            <a:prstGeom prst="rect">
              <a:avLst/>
            </a:prstGeom>
          </p:spPr>
        </p:pic>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6044" y="6845042"/>
              <a:ext cx="540073" cy="441583"/>
            </a:xfrm>
            <a:prstGeom prst="rect">
              <a:avLst/>
            </a:prstGeom>
          </p:spPr>
        </p:pic>
        <p:pic>
          <p:nvPicPr>
            <p:cNvPr id="43" name="Picture 4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66715" y="9043198"/>
              <a:ext cx="540073" cy="441583"/>
            </a:xfrm>
            <a:prstGeom prst="rect">
              <a:avLst/>
            </a:prstGeom>
          </p:spPr>
        </p:pic>
      </p:grpSp>
      <p:grpSp>
        <p:nvGrpSpPr>
          <p:cNvPr id="2" name="Group 1"/>
          <p:cNvGrpSpPr/>
          <p:nvPr/>
        </p:nvGrpSpPr>
        <p:grpSpPr>
          <a:xfrm>
            <a:off x="7809892" y="2521508"/>
            <a:ext cx="5836552" cy="3453253"/>
            <a:chOff x="13151224" y="5313007"/>
            <a:chExt cx="8705811" cy="5755422"/>
          </a:xfrm>
        </p:grpSpPr>
        <p:sp>
          <p:nvSpPr>
            <p:cNvPr id="41" name="TextBox 40"/>
            <p:cNvSpPr txBox="1"/>
            <p:nvPr/>
          </p:nvSpPr>
          <p:spPr>
            <a:xfrm>
              <a:off x="13151224" y="5313007"/>
              <a:ext cx="8705811" cy="5755422"/>
            </a:xfrm>
            <a:prstGeom prst="rect">
              <a:avLst/>
            </a:prstGeom>
            <a:noFill/>
          </p:spPr>
          <p:txBody>
            <a:bodyPr wrap="square" rtlCol="0">
              <a:spAutoFit/>
            </a:bodyPr>
            <a:lstStyle/>
            <a:p>
              <a:pPr algn="just"/>
              <a:endParaRPr lang="en-US" sz="1680" b="1" dirty="0">
                <a:latin typeface="Century Gothic" panose="020B0502020202020204" pitchFamily="34" charset="0"/>
                <a:ea typeface="Calibri" charset="0"/>
                <a:cs typeface="Calibri" charset="0"/>
              </a:endParaRPr>
            </a:p>
            <a:p>
              <a:pPr marL="530225" lvl="1" algn="just"/>
              <a:r>
                <a:rPr lang="en-GB" sz="1680" dirty="0">
                  <a:latin typeface="Century Gothic" panose="020B0502020202020204" pitchFamily="34" charset="0"/>
                  <a:cs typeface="Calibri" charset="0"/>
                </a:rPr>
                <a:t>Entire Trade transaction generation, calculation and verification were automated from T24 (Web) and Treasury (desktop) application.</a:t>
              </a:r>
            </a:p>
            <a:p>
              <a:pPr marL="530225" lvl="1" algn="just"/>
              <a:endParaRPr lang="en-GB" sz="1680" dirty="0">
                <a:latin typeface="Century Gothic" panose="020B0502020202020204" pitchFamily="34" charset="0"/>
                <a:ea typeface="Calibri" charset="0"/>
                <a:cs typeface="Calibri" charset="0"/>
              </a:endParaRPr>
            </a:p>
            <a:p>
              <a:pPr marL="530225" lvl="1" algn="just"/>
              <a:r>
                <a:rPr lang="en-US" sz="1680" dirty="0">
                  <a:latin typeface="Century Gothic" panose="020B0502020202020204" pitchFamily="34" charset="0"/>
                  <a:ea typeface="Calibri" charset="0"/>
                  <a:cs typeface="Calibri" charset="0"/>
                </a:rPr>
                <a:t>Built the capability to auto synchronize the same reusable test automation with web, mobile and windows, managing all the complex functionalities seamlessly.</a:t>
              </a:r>
            </a:p>
            <a:p>
              <a:pPr marL="530225" lvl="1" algn="just"/>
              <a:endParaRPr lang="en-US" sz="1680" dirty="0">
                <a:latin typeface="Century Gothic" panose="020B0502020202020204" pitchFamily="34" charset="0"/>
                <a:ea typeface="Calibri" charset="0"/>
                <a:cs typeface="Calibri" charset="0"/>
              </a:endParaRPr>
            </a:p>
            <a:p>
              <a:pPr marL="530225" lvl="1" algn="just"/>
              <a:r>
                <a:rPr lang="en-US" sz="1680" dirty="0">
                  <a:latin typeface="Century Gothic" panose="020B0502020202020204" pitchFamily="34" charset="0"/>
                  <a:ea typeface="Calibri" charset="0"/>
                  <a:cs typeface="Calibri" charset="0"/>
                </a:rPr>
                <a:t>Automation handled unattended, repetitive and faster cycles against different upgrades, controlling all components of the testbed, 24/7.</a:t>
              </a:r>
            </a:p>
          </p:txBody>
        </p:sp>
        <p:pic>
          <p:nvPicPr>
            <p:cNvPr id="44" name="Picture 4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5865763"/>
              <a:ext cx="540073" cy="441583"/>
            </a:xfrm>
            <a:prstGeom prst="rect">
              <a:avLst/>
            </a:prstGeom>
          </p:spPr>
        </p:pic>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7572710"/>
              <a:ext cx="540073" cy="441583"/>
            </a:xfrm>
            <a:prstGeom prst="rect">
              <a:avLst/>
            </a:prstGeom>
          </p:spPr>
        </p:pic>
        <p:pic>
          <p:nvPicPr>
            <p:cNvPr id="46" name="Picture 4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9729051"/>
              <a:ext cx="540073" cy="441583"/>
            </a:xfrm>
            <a:prstGeom prst="rect">
              <a:avLst/>
            </a:prstGeom>
          </p:spPr>
        </p:pic>
      </p:grpSp>
      <p:grpSp>
        <p:nvGrpSpPr>
          <p:cNvPr id="48" name="Group 47"/>
          <p:cNvGrpSpPr/>
          <p:nvPr/>
        </p:nvGrpSpPr>
        <p:grpSpPr>
          <a:xfrm>
            <a:off x="6797863" y="6561567"/>
            <a:ext cx="997038" cy="1000950"/>
            <a:chOff x="1540329" y="5356379"/>
            <a:chExt cx="944899" cy="948606"/>
          </a:xfrm>
        </p:grpSpPr>
        <p:sp>
          <p:nvSpPr>
            <p:cNvPr id="49" name="Oval 48"/>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solidFill>
                  <a:schemeClr val="bg2"/>
                </a:solidFill>
                <a:latin typeface="Century Gothic" panose="020B0502020202020204" pitchFamily="34" charset="0"/>
              </a:endParaRPr>
            </a:p>
          </p:txBody>
        </p:sp>
        <p:sp>
          <p:nvSpPr>
            <p:cNvPr id="50" name="TextBox 49"/>
            <p:cNvSpPr txBox="1"/>
            <p:nvPr/>
          </p:nvSpPr>
          <p:spPr>
            <a:xfrm>
              <a:off x="1697302" y="5600934"/>
              <a:ext cx="779479" cy="472524"/>
            </a:xfrm>
            <a:prstGeom prst="rect">
              <a:avLst/>
            </a:prstGeom>
            <a:noFill/>
          </p:spPr>
          <p:txBody>
            <a:bodyPr wrap="square" rtlCol="0">
              <a:spAutoFit/>
            </a:bodyPr>
            <a:lstStyle/>
            <a:p>
              <a:r>
                <a:rPr lang="en-US" sz="2640" dirty="0">
                  <a:solidFill>
                    <a:schemeClr val="bg2"/>
                  </a:solidFill>
                  <a:latin typeface="Century Gothic" panose="020B0502020202020204" pitchFamily="34" charset="0"/>
                </a:rPr>
                <a:t>77</a:t>
              </a:r>
              <a:r>
                <a:rPr lang="en-US" sz="1440" dirty="0">
                  <a:solidFill>
                    <a:schemeClr val="bg2"/>
                  </a:solidFill>
                  <a:latin typeface="Century Gothic" panose="020B0502020202020204" pitchFamily="34" charset="0"/>
                </a:rPr>
                <a:t>%</a:t>
              </a:r>
            </a:p>
          </p:txBody>
        </p:sp>
      </p:grpSp>
      <p:grpSp>
        <p:nvGrpSpPr>
          <p:cNvPr id="51" name="Group 50"/>
          <p:cNvGrpSpPr/>
          <p:nvPr/>
        </p:nvGrpSpPr>
        <p:grpSpPr>
          <a:xfrm>
            <a:off x="11169460" y="6561565"/>
            <a:ext cx="997038" cy="1000949"/>
            <a:chOff x="1540329" y="5356379"/>
            <a:chExt cx="944899" cy="948606"/>
          </a:xfrm>
        </p:grpSpPr>
        <p:sp>
          <p:nvSpPr>
            <p:cNvPr id="52" name="Oval 51"/>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latin typeface="Century Gothic" panose="020B0502020202020204" pitchFamily="34" charset="0"/>
              </a:endParaRPr>
            </a:p>
          </p:txBody>
        </p:sp>
        <p:sp>
          <p:nvSpPr>
            <p:cNvPr id="53" name="TextBox 52"/>
            <p:cNvSpPr txBox="1"/>
            <p:nvPr/>
          </p:nvSpPr>
          <p:spPr>
            <a:xfrm>
              <a:off x="1697302" y="5600937"/>
              <a:ext cx="779479" cy="472525"/>
            </a:xfrm>
            <a:prstGeom prst="rect">
              <a:avLst/>
            </a:prstGeom>
            <a:noFill/>
          </p:spPr>
          <p:txBody>
            <a:bodyPr wrap="square" rtlCol="0">
              <a:spAutoFit/>
            </a:bodyPr>
            <a:lstStyle/>
            <a:p>
              <a:r>
                <a:rPr lang="en-US" sz="2640" dirty="0">
                  <a:latin typeface="Century Gothic" panose="020B0502020202020204" pitchFamily="34" charset="0"/>
                </a:rPr>
                <a:t>89</a:t>
              </a:r>
              <a:r>
                <a:rPr lang="en-US" sz="1440" dirty="0">
                  <a:latin typeface="Century Gothic" panose="020B0502020202020204" pitchFamily="34" charset="0"/>
                </a:rPr>
                <a:t>%</a:t>
              </a:r>
            </a:p>
          </p:txBody>
        </p:sp>
      </p:grpSp>
    </p:spTree>
    <p:extLst>
      <p:ext uri="{BB962C8B-B14F-4D97-AF65-F5344CB8AC3E}">
        <p14:creationId xmlns:p14="http://schemas.microsoft.com/office/powerpoint/2010/main" val="289624168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1011" y="6507492"/>
            <a:ext cx="4320000" cy="1701356"/>
          </a:xfrm>
          <a:prstGeom prst="rect">
            <a:avLst/>
          </a:prstGeom>
          <a:solidFill>
            <a:srgbClr val="06A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solidFill>
                <a:srgbClr val="16C3F9"/>
              </a:solidFill>
              <a:latin typeface="Century Gothic" panose="020B0502020202020204" pitchFamily="34" charset="0"/>
            </a:endParaRPr>
          </a:p>
        </p:txBody>
      </p:sp>
      <p:sp>
        <p:nvSpPr>
          <p:cNvPr id="27" name="Rectangle 26"/>
          <p:cNvSpPr/>
          <p:nvPr/>
        </p:nvSpPr>
        <p:spPr>
          <a:xfrm>
            <a:off x="9622283" y="6507492"/>
            <a:ext cx="4320000" cy="1701356"/>
          </a:xfrm>
          <a:prstGeom prst="rect">
            <a:avLst/>
          </a:prstGeom>
          <a:solidFill>
            <a:srgbClr val="61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latin typeface="Century Gothic" panose="020B0502020202020204" pitchFamily="34" charset="0"/>
            </a:endParaRPr>
          </a:p>
        </p:txBody>
      </p:sp>
      <p:sp>
        <p:nvSpPr>
          <p:cNvPr id="9" name="Rectangle 8"/>
          <p:cNvSpPr/>
          <p:nvPr/>
        </p:nvSpPr>
        <p:spPr>
          <a:xfrm>
            <a:off x="528640" y="6104825"/>
            <a:ext cx="13413643" cy="358240"/>
          </a:xfrm>
          <a:prstGeom prst="rect">
            <a:avLst/>
          </a:prstGeom>
          <a:solidFill>
            <a:schemeClr val="bg2">
              <a:lumMod val="50000"/>
            </a:schemeClr>
          </a:solidFill>
          <a:ln w="28575">
            <a:noFill/>
            <a:prstDash val="sysDash"/>
          </a:ln>
        </p:spPr>
        <p:txBody>
          <a:bodyPr wrap="square">
            <a:spAutoFit/>
          </a:bodyPr>
          <a:lstStyle/>
          <a:p>
            <a:r>
              <a:rPr lang="en-US" sz="1728" b="1" dirty="0">
                <a:solidFill>
                  <a:schemeClr val="bg1">
                    <a:lumMod val="95000"/>
                  </a:schemeClr>
                </a:solidFill>
                <a:latin typeface="Calibri" charset="0"/>
                <a:ea typeface="Calibri" charset="0"/>
                <a:cs typeface="Calibri" charset="0"/>
              </a:rPr>
              <a:t>BENEFITS:</a:t>
            </a:r>
          </a:p>
        </p:txBody>
      </p:sp>
      <p:sp>
        <p:nvSpPr>
          <p:cNvPr id="10" name="Rectangle 9"/>
          <p:cNvSpPr/>
          <p:nvPr/>
        </p:nvSpPr>
        <p:spPr>
          <a:xfrm>
            <a:off x="7892639" y="2348199"/>
            <a:ext cx="5753805" cy="358240"/>
          </a:xfrm>
          <a:prstGeom prst="rect">
            <a:avLst/>
          </a:prstGeom>
          <a:solidFill>
            <a:schemeClr val="bg1">
              <a:lumMod val="50000"/>
            </a:schemeClr>
          </a:solidFill>
          <a:ln w="28575">
            <a:noFill/>
            <a:prstDash val="sysDash"/>
          </a:ln>
        </p:spPr>
        <p:txBody>
          <a:bodyPr wrap="square">
            <a:spAutoFit/>
          </a:bodyPr>
          <a:lstStyle/>
          <a:p>
            <a:r>
              <a:rPr lang="en-US" sz="1728" b="1" dirty="0">
                <a:solidFill>
                  <a:schemeClr val="bg1"/>
                </a:solidFill>
                <a:latin typeface="Century Gothic" panose="020B0502020202020204" pitchFamily="34" charset="0"/>
                <a:ea typeface="Calibri" charset="0"/>
                <a:cs typeface="Calibri" charset="0"/>
              </a:rPr>
              <a:t>SOLUTIONS:</a:t>
            </a:r>
          </a:p>
        </p:txBody>
      </p:sp>
      <p:sp>
        <p:nvSpPr>
          <p:cNvPr id="11" name="Rectangle 10"/>
          <p:cNvSpPr/>
          <p:nvPr/>
        </p:nvSpPr>
        <p:spPr>
          <a:xfrm>
            <a:off x="722937" y="2334169"/>
            <a:ext cx="6676759" cy="358240"/>
          </a:xfrm>
          <a:prstGeom prst="rect">
            <a:avLst/>
          </a:prstGeom>
          <a:solidFill>
            <a:schemeClr val="bg1">
              <a:lumMod val="50000"/>
            </a:schemeClr>
          </a:solidFill>
          <a:ln w="28575">
            <a:noFill/>
            <a:prstDash val="sysDash"/>
          </a:ln>
        </p:spPr>
        <p:txBody>
          <a:bodyPr wrap="square">
            <a:spAutoFit/>
          </a:bodyPr>
          <a:lstStyle/>
          <a:p>
            <a:r>
              <a:rPr lang="en-US" sz="1728" b="1" dirty="0">
                <a:solidFill>
                  <a:schemeClr val="bg1"/>
                </a:solidFill>
                <a:latin typeface="Century Gothic" panose="020B0502020202020204" pitchFamily="34" charset="0"/>
                <a:ea typeface="Calibri" charset="0"/>
                <a:cs typeface="Calibri" charset="0"/>
              </a:rPr>
              <a:t>CHALLENGES:</a:t>
            </a:r>
          </a:p>
        </p:txBody>
      </p:sp>
      <p:sp>
        <p:nvSpPr>
          <p:cNvPr id="21" name="Rectangle 20"/>
          <p:cNvSpPr/>
          <p:nvPr/>
        </p:nvSpPr>
        <p:spPr>
          <a:xfrm>
            <a:off x="5050654" y="6507492"/>
            <a:ext cx="4320000" cy="1701356"/>
          </a:xfrm>
          <a:prstGeom prst="rect">
            <a:avLst/>
          </a:prstGeom>
          <a:solidFill>
            <a:srgbClr val="1FC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8">
              <a:latin typeface="Century Gothic" panose="020B0502020202020204" pitchFamily="34" charset="0"/>
            </a:endParaRPr>
          </a:p>
        </p:txBody>
      </p:sp>
      <p:sp>
        <p:nvSpPr>
          <p:cNvPr id="23" name="TextBox 22"/>
          <p:cNvSpPr txBox="1"/>
          <p:nvPr/>
        </p:nvSpPr>
        <p:spPr>
          <a:xfrm>
            <a:off x="782483" y="7562517"/>
            <a:ext cx="4302302" cy="387798"/>
          </a:xfrm>
          <a:prstGeom prst="rect">
            <a:avLst/>
          </a:prstGeom>
          <a:noFill/>
        </p:spPr>
        <p:txBody>
          <a:bodyPr wrap="square" rtlCol="0">
            <a:spAutoFit/>
          </a:bodyPr>
          <a:lstStyle/>
          <a:p>
            <a:pPr algn="ctr"/>
            <a:r>
              <a:rPr lang="en-US" sz="1920" dirty="0">
                <a:solidFill>
                  <a:schemeClr val="bg1"/>
                </a:solidFill>
                <a:latin typeface="Century Gothic" panose="020B0502020202020204" pitchFamily="34" charset="0"/>
                <a:ea typeface="Calibri" charset="0"/>
                <a:cs typeface="Calibri" charset="0"/>
              </a:rPr>
              <a:t>Overall cycle time reduced</a:t>
            </a:r>
          </a:p>
        </p:txBody>
      </p:sp>
      <p:sp>
        <p:nvSpPr>
          <p:cNvPr id="24" name="TextBox 23"/>
          <p:cNvSpPr txBox="1"/>
          <p:nvPr/>
        </p:nvSpPr>
        <p:spPr>
          <a:xfrm>
            <a:off x="5136382" y="7525102"/>
            <a:ext cx="4320000" cy="387798"/>
          </a:xfrm>
          <a:prstGeom prst="rect">
            <a:avLst/>
          </a:prstGeom>
          <a:noFill/>
        </p:spPr>
        <p:txBody>
          <a:bodyPr wrap="square" rtlCol="0">
            <a:spAutoFit/>
          </a:bodyPr>
          <a:lstStyle/>
          <a:p>
            <a:pPr algn="ctr"/>
            <a:r>
              <a:rPr lang="en-US" sz="1920" dirty="0">
                <a:solidFill>
                  <a:schemeClr val="bg1"/>
                </a:solidFill>
                <a:latin typeface="Century Gothic" panose="020B0502020202020204" pitchFamily="34" charset="0"/>
                <a:ea typeface="Calibri" charset="0"/>
                <a:cs typeface="Calibri" charset="0"/>
              </a:rPr>
              <a:t>Improvements in schedule</a:t>
            </a:r>
          </a:p>
        </p:txBody>
      </p:sp>
      <p:sp>
        <p:nvSpPr>
          <p:cNvPr id="26" name="TextBox 25"/>
          <p:cNvSpPr txBox="1"/>
          <p:nvPr/>
        </p:nvSpPr>
        <p:spPr>
          <a:xfrm>
            <a:off x="9507979" y="7542776"/>
            <a:ext cx="4320000" cy="387798"/>
          </a:xfrm>
          <a:prstGeom prst="rect">
            <a:avLst/>
          </a:prstGeom>
          <a:noFill/>
        </p:spPr>
        <p:txBody>
          <a:bodyPr wrap="square" rtlCol="0">
            <a:spAutoFit/>
          </a:bodyPr>
          <a:lstStyle/>
          <a:p>
            <a:pPr algn="ctr"/>
            <a:r>
              <a:rPr lang="en-US" sz="1920" dirty="0">
                <a:latin typeface="Century Gothic" panose="020B0502020202020204" pitchFamily="34" charset="0"/>
                <a:ea typeface="Calibri" charset="0"/>
                <a:cs typeface="Calibri" charset="0"/>
              </a:rPr>
              <a:t>Automation Coverage</a:t>
            </a:r>
          </a:p>
        </p:txBody>
      </p:sp>
      <p:grpSp>
        <p:nvGrpSpPr>
          <p:cNvPr id="30" name="Group 29"/>
          <p:cNvGrpSpPr/>
          <p:nvPr/>
        </p:nvGrpSpPr>
        <p:grpSpPr>
          <a:xfrm>
            <a:off x="2443963" y="6561567"/>
            <a:ext cx="997038" cy="1000950"/>
            <a:chOff x="1540329" y="5356379"/>
            <a:chExt cx="944899" cy="948606"/>
          </a:xfrm>
        </p:grpSpPr>
        <p:sp>
          <p:nvSpPr>
            <p:cNvPr id="31" name="Oval 30"/>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solidFill>
                  <a:schemeClr val="bg2"/>
                </a:solidFill>
                <a:latin typeface="Century Gothic" panose="020B0502020202020204" pitchFamily="34" charset="0"/>
              </a:endParaRPr>
            </a:p>
          </p:txBody>
        </p:sp>
        <p:sp>
          <p:nvSpPr>
            <p:cNvPr id="32" name="TextBox 31"/>
            <p:cNvSpPr txBox="1"/>
            <p:nvPr/>
          </p:nvSpPr>
          <p:spPr>
            <a:xfrm>
              <a:off x="1697302" y="5600934"/>
              <a:ext cx="779479" cy="472524"/>
            </a:xfrm>
            <a:prstGeom prst="rect">
              <a:avLst/>
            </a:prstGeom>
            <a:noFill/>
          </p:spPr>
          <p:txBody>
            <a:bodyPr wrap="square" rtlCol="0">
              <a:spAutoFit/>
            </a:bodyPr>
            <a:lstStyle/>
            <a:p>
              <a:r>
                <a:rPr lang="en-US" sz="2640" dirty="0">
                  <a:solidFill>
                    <a:schemeClr val="bg2"/>
                  </a:solidFill>
                  <a:latin typeface="Century Gothic" panose="020B0502020202020204" pitchFamily="34" charset="0"/>
                </a:rPr>
                <a:t>73</a:t>
              </a:r>
              <a:r>
                <a:rPr lang="en-US" sz="1440" dirty="0">
                  <a:solidFill>
                    <a:schemeClr val="bg2"/>
                  </a:solidFill>
                  <a:latin typeface="Century Gothic" panose="020B0502020202020204" pitchFamily="34" charset="0"/>
                </a:rPr>
                <a:t>%</a:t>
              </a:r>
            </a:p>
          </p:txBody>
        </p:sp>
      </p:grpSp>
      <p:sp>
        <p:nvSpPr>
          <p:cNvPr id="28" name="Rectangle 27"/>
          <p:cNvSpPr/>
          <p:nvPr/>
        </p:nvSpPr>
        <p:spPr>
          <a:xfrm>
            <a:off x="-240991" y="401103"/>
            <a:ext cx="14884072" cy="738664"/>
          </a:xfrm>
          <a:prstGeom prst="rect">
            <a:avLst/>
          </a:prstGeom>
        </p:spPr>
        <p:txBody>
          <a:bodyPr wrap="square">
            <a:spAutoFit/>
          </a:bodyPr>
          <a:lstStyle/>
          <a:p>
            <a:pPr lvl="1"/>
            <a:r>
              <a:rPr lang="en-US" sz="4200" dirty="0">
                <a:solidFill>
                  <a:srgbClr val="5F5F5F"/>
                </a:solidFill>
                <a:latin typeface="Century Gothic" panose="020B0502020202020204" pitchFamily="34" charset="0"/>
                <a:cs typeface="Calibri" panose="020F0502020204030204" pitchFamily="34" charset="0"/>
              </a:rPr>
              <a:t>Leading </a:t>
            </a:r>
            <a:r>
              <a:rPr lang="en-US" sz="4200" dirty="0">
                <a:solidFill>
                  <a:srgbClr val="00AAD6"/>
                </a:solidFill>
                <a:latin typeface="Century Gothic" panose="020B0502020202020204" pitchFamily="34" charset="0"/>
                <a:cs typeface="Calibri" panose="020F0502020204030204" pitchFamily="34" charset="0"/>
              </a:rPr>
              <a:t>Bank : 02 </a:t>
            </a:r>
            <a:r>
              <a:rPr lang="en-US" sz="4200" dirty="0">
                <a:solidFill>
                  <a:srgbClr val="5F5F5F"/>
                </a:solidFill>
                <a:latin typeface="Century Gothic" panose="020B0502020202020204" pitchFamily="34" charset="0"/>
                <a:cs typeface="Calibri" panose="020F0502020204030204" pitchFamily="34" charset="0"/>
              </a:rPr>
              <a:t>– Customer Success Story </a:t>
            </a:r>
            <a:endParaRPr lang="en-US" sz="4200" dirty="0">
              <a:solidFill>
                <a:srgbClr val="00B0F0"/>
              </a:solidFill>
              <a:latin typeface="Century Gothic" panose="020B0502020202020204" pitchFamily="34" charset="0"/>
              <a:cs typeface="Calibri" panose="020F0502020204030204" pitchFamily="34" charset="0"/>
            </a:endParaRPr>
          </a:p>
        </p:txBody>
      </p:sp>
      <p:sp>
        <p:nvSpPr>
          <p:cNvPr id="29" name="Rectangle 28"/>
          <p:cNvSpPr/>
          <p:nvPr/>
        </p:nvSpPr>
        <p:spPr>
          <a:xfrm>
            <a:off x="528640" y="1146274"/>
            <a:ext cx="13370779" cy="1035757"/>
          </a:xfrm>
          <a:prstGeom prst="rect">
            <a:avLst/>
          </a:prstGeom>
        </p:spPr>
        <p:txBody>
          <a:bodyPr wrap="square">
            <a:noAutofit/>
          </a:bodyPr>
          <a:lstStyle/>
          <a:p>
            <a:pPr algn="just"/>
            <a:r>
              <a:rPr lang="en-GB" sz="2040" dirty="0">
                <a:latin typeface="Century Gothic" panose="020B0502020202020204" pitchFamily="34" charset="0"/>
                <a:cs typeface="Calibri" panose="020F0502020204030204" pitchFamily="34" charset="0"/>
              </a:rPr>
              <a:t>Our Customer has a long-established reputation for excellence in the areas of corporate and commercial banking. It intended to perform Technical upgrade for its Temenos T24 Core Banking System from R09 to R17.</a:t>
            </a:r>
          </a:p>
        </p:txBody>
      </p:sp>
      <p:grpSp>
        <p:nvGrpSpPr>
          <p:cNvPr id="3" name="Group 2"/>
          <p:cNvGrpSpPr/>
          <p:nvPr/>
        </p:nvGrpSpPr>
        <p:grpSpPr>
          <a:xfrm>
            <a:off x="815532" y="2786364"/>
            <a:ext cx="6584164" cy="3194721"/>
            <a:chOff x="1356044" y="5072564"/>
            <a:chExt cx="10973607" cy="5324535"/>
          </a:xfrm>
        </p:grpSpPr>
        <p:sp>
          <p:nvSpPr>
            <p:cNvPr id="5" name="TextBox 4"/>
            <p:cNvSpPr txBox="1"/>
            <p:nvPr/>
          </p:nvSpPr>
          <p:spPr>
            <a:xfrm>
              <a:off x="1833657" y="5072564"/>
              <a:ext cx="10495994" cy="5324535"/>
            </a:xfrm>
            <a:prstGeom prst="rect">
              <a:avLst/>
            </a:prstGeom>
            <a:noFill/>
          </p:spPr>
          <p:txBody>
            <a:bodyPr wrap="square" rtlCol="0">
              <a:spAutoFit/>
            </a:bodyPr>
            <a:lstStyle/>
            <a:p>
              <a:pPr marL="51435" lvl="1" algn="just"/>
              <a:r>
                <a:rPr lang="en-GB" sz="1680" dirty="0">
                  <a:latin typeface="Century Gothic" panose="020B0502020202020204" pitchFamily="34" charset="0"/>
                  <a:cs typeface="Calibri" charset="0"/>
                </a:rPr>
                <a:t>Creation of manual test cases and continuous testing was required to test the ongoing changes / enhancements for various banking modules with dynamic selection of test data in limited period of time.</a:t>
              </a:r>
            </a:p>
            <a:p>
              <a:pPr marL="51435" lvl="1" algn="just"/>
              <a:endParaRPr lang="en-GB" sz="1680" dirty="0">
                <a:latin typeface="Century Gothic" panose="020B0502020202020204" pitchFamily="34" charset="0"/>
                <a:cs typeface="Calibri" charset="0"/>
              </a:endParaRPr>
            </a:p>
            <a:p>
              <a:pPr marL="51435" lvl="1" algn="just"/>
              <a:r>
                <a:rPr lang="en-GB" sz="1680" dirty="0">
                  <a:latin typeface="Century Gothic" panose="020B0502020202020204" pitchFamily="34" charset="0"/>
                  <a:cs typeface="Calibri" charset="0"/>
                </a:rPr>
                <a:t>Support of third party integration, robust capability of the test data and multi browser test execution support were few of the key features required</a:t>
              </a:r>
            </a:p>
            <a:p>
              <a:pPr marL="51435" lvl="1" algn="just"/>
              <a:endParaRPr lang="en-GB" sz="1680" dirty="0">
                <a:latin typeface="Century Gothic" panose="020B0502020202020204" pitchFamily="34" charset="0"/>
                <a:cs typeface="Calibri" charset="0"/>
              </a:endParaRPr>
            </a:p>
            <a:p>
              <a:pPr algn="just"/>
              <a:r>
                <a:rPr lang="en-US" sz="1680" dirty="0">
                  <a:latin typeface="Century Gothic" panose="020B0502020202020204" pitchFamily="34" charset="0"/>
                  <a:ea typeface="Calibri" charset="0"/>
                  <a:cs typeface="Calibri" charset="0"/>
                </a:rPr>
                <a:t>Highly informative reporting with screenshots of each execution screen was required to publish to the management after completion of execution.</a:t>
              </a:r>
            </a:p>
          </p:txBody>
        </p:sp>
        <p:pic>
          <p:nvPicPr>
            <p:cNvPr id="40" name="Picture 3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6044" y="5143629"/>
              <a:ext cx="540073" cy="441583"/>
            </a:xfrm>
            <a:prstGeom prst="rect">
              <a:avLst/>
            </a:prstGeom>
          </p:spPr>
        </p:pic>
        <p:pic>
          <p:nvPicPr>
            <p:cNvPr id="42" name="Picture 4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98841" y="7296101"/>
              <a:ext cx="540073" cy="441583"/>
            </a:xfrm>
            <a:prstGeom prst="rect">
              <a:avLst/>
            </a:prstGeom>
          </p:spPr>
        </p:pic>
        <p:pic>
          <p:nvPicPr>
            <p:cNvPr id="43" name="Picture 4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66715" y="9043198"/>
              <a:ext cx="540073" cy="441583"/>
            </a:xfrm>
            <a:prstGeom prst="rect">
              <a:avLst/>
            </a:prstGeom>
          </p:spPr>
        </p:pic>
      </p:grpSp>
      <p:grpSp>
        <p:nvGrpSpPr>
          <p:cNvPr id="2" name="Group 1"/>
          <p:cNvGrpSpPr/>
          <p:nvPr/>
        </p:nvGrpSpPr>
        <p:grpSpPr>
          <a:xfrm>
            <a:off x="7809892" y="2521508"/>
            <a:ext cx="5836552" cy="3453253"/>
            <a:chOff x="13151224" y="5313007"/>
            <a:chExt cx="8705811" cy="5755423"/>
          </a:xfrm>
        </p:grpSpPr>
        <p:sp>
          <p:nvSpPr>
            <p:cNvPr id="41" name="TextBox 40"/>
            <p:cNvSpPr txBox="1"/>
            <p:nvPr/>
          </p:nvSpPr>
          <p:spPr>
            <a:xfrm>
              <a:off x="13151224" y="5313007"/>
              <a:ext cx="8705811" cy="5755423"/>
            </a:xfrm>
            <a:prstGeom prst="rect">
              <a:avLst/>
            </a:prstGeom>
            <a:noFill/>
          </p:spPr>
          <p:txBody>
            <a:bodyPr wrap="square" rtlCol="0">
              <a:spAutoFit/>
            </a:bodyPr>
            <a:lstStyle/>
            <a:p>
              <a:pPr algn="just"/>
              <a:endParaRPr lang="en-US" sz="1680" b="1" dirty="0">
                <a:latin typeface="Century Gothic" panose="020B0502020202020204" pitchFamily="34" charset="0"/>
                <a:ea typeface="Calibri" charset="0"/>
                <a:cs typeface="Calibri" charset="0"/>
              </a:endParaRPr>
            </a:p>
            <a:p>
              <a:pPr marL="530225" lvl="1" algn="just"/>
              <a:r>
                <a:rPr lang="en-GB" sz="1680" dirty="0">
                  <a:latin typeface="Century Gothic" panose="020B0502020202020204" pitchFamily="34" charset="0"/>
                  <a:cs typeface="Calibri" charset="0"/>
                </a:rPr>
                <a:t>More than 10000 test scenarios were Manually created, automated, executed in SIT and UAT with different execution cycles within 22 weeks of duration for various banking modules.</a:t>
              </a:r>
            </a:p>
            <a:p>
              <a:pPr marL="530225" lvl="1" algn="just"/>
              <a:endParaRPr lang="en-GB" sz="1680" dirty="0">
                <a:latin typeface="Century Gothic" panose="020B0502020202020204" pitchFamily="34" charset="0"/>
                <a:ea typeface="Calibri" charset="0"/>
                <a:cs typeface="Calibri" charset="0"/>
              </a:endParaRPr>
            </a:p>
            <a:p>
              <a:pPr marL="530225" lvl="1" algn="just"/>
              <a:r>
                <a:rPr lang="en-GB" sz="1680" dirty="0">
                  <a:latin typeface="Century Gothic" panose="020B0502020202020204" pitchFamily="34" charset="0"/>
                  <a:cs typeface="Calibri" charset="0"/>
                </a:rPr>
                <a:t>Automated Test scripts were compatible with third party system having robust capability of test data, supporting multi browser test execution.</a:t>
              </a:r>
            </a:p>
            <a:p>
              <a:pPr marL="530225" lvl="1" algn="just"/>
              <a:endParaRPr lang="en-US" sz="1680" dirty="0">
                <a:latin typeface="Century Gothic" panose="020B0502020202020204" pitchFamily="34" charset="0"/>
                <a:cs typeface="Calibri" charset="0"/>
              </a:endParaRPr>
            </a:p>
            <a:p>
              <a:pPr marL="530225" lvl="1" algn="just"/>
              <a:r>
                <a:rPr lang="en-GB" sz="1680" dirty="0">
                  <a:latin typeface="Century Gothic" panose="020B0502020202020204" pitchFamily="34" charset="0"/>
                  <a:cs typeface="Calibri" charset="0"/>
                </a:rPr>
                <a:t>Screen shots capturing, detailed reporting and defect description for any failure was done minimizing the effort of analysing failure cause.</a:t>
              </a:r>
              <a:endParaRPr lang="en-US" sz="1680" dirty="0">
                <a:latin typeface="Century Gothic" panose="020B0502020202020204" pitchFamily="34" charset="0"/>
                <a:cs typeface="Calibri" charset="0"/>
              </a:endParaRPr>
            </a:p>
          </p:txBody>
        </p:sp>
        <p:pic>
          <p:nvPicPr>
            <p:cNvPr id="44" name="Picture 4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5865763"/>
              <a:ext cx="540073" cy="441583"/>
            </a:xfrm>
            <a:prstGeom prst="rect">
              <a:avLst/>
            </a:prstGeom>
          </p:spPr>
        </p:pic>
        <p:pic>
          <p:nvPicPr>
            <p:cNvPr id="45" name="Picture 4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7992694"/>
              <a:ext cx="540073" cy="441583"/>
            </a:xfrm>
            <a:prstGeom prst="rect">
              <a:avLst/>
            </a:prstGeom>
          </p:spPr>
        </p:pic>
        <p:pic>
          <p:nvPicPr>
            <p:cNvPr id="46" name="Picture 4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39130" y="9729051"/>
              <a:ext cx="540073" cy="441583"/>
            </a:xfrm>
            <a:prstGeom prst="rect">
              <a:avLst/>
            </a:prstGeom>
          </p:spPr>
        </p:pic>
      </p:grpSp>
      <p:grpSp>
        <p:nvGrpSpPr>
          <p:cNvPr id="48" name="Group 47"/>
          <p:cNvGrpSpPr/>
          <p:nvPr/>
        </p:nvGrpSpPr>
        <p:grpSpPr>
          <a:xfrm>
            <a:off x="6797863" y="6561567"/>
            <a:ext cx="997038" cy="1000950"/>
            <a:chOff x="1540329" y="5356379"/>
            <a:chExt cx="944899" cy="948606"/>
          </a:xfrm>
        </p:grpSpPr>
        <p:sp>
          <p:nvSpPr>
            <p:cNvPr id="49" name="Oval 48"/>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solidFill>
                  <a:schemeClr val="bg2"/>
                </a:solidFill>
                <a:latin typeface="Century Gothic" panose="020B0502020202020204" pitchFamily="34" charset="0"/>
              </a:endParaRPr>
            </a:p>
          </p:txBody>
        </p:sp>
        <p:sp>
          <p:nvSpPr>
            <p:cNvPr id="50" name="TextBox 49"/>
            <p:cNvSpPr txBox="1"/>
            <p:nvPr/>
          </p:nvSpPr>
          <p:spPr>
            <a:xfrm>
              <a:off x="1697302" y="5600934"/>
              <a:ext cx="779479" cy="472524"/>
            </a:xfrm>
            <a:prstGeom prst="rect">
              <a:avLst/>
            </a:prstGeom>
            <a:noFill/>
          </p:spPr>
          <p:txBody>
            <a:bodyPr wrap="square" rtlCol="0">
              <a:spAutoFit/>
            </a:bodyPr>
            <a:lstStyle/>
            <a:p>
              <a:r>
                <a:rPr lang="en-US" sz="2640" dirty="0">
                  <a:solidFill>
                    <a:schemeClr val="bg2"/>
                  </a:solidFill>
                  <a:latin typeface="Century Gothic" panose="020B0502020202020204" pitchFamily="34" charset="0"/>
                </a:rPr>
                <a:t>52</a:t>
              </a:r>
              <a:r>
                <a:rPr lang="en-US" sz="1440" dirty="0">
                  <a:solidFill>
                    <a:schemeClr val="bg2"/>
                  </a:solidFill>
                  <a:latin typeface="Century Gothic" panose="020B0502020202020204" pitchFamily="34" charset="0"/>
                </a:rPr>
                <a:t>%</a:t>
              </a:r>
            </a:p>
          </p:txBody>
        </p:sp>
      </p:grpSp>
      <p:grpSp>
        <p:nvGrpSpPr>
          <p:cNvPr id="51" name="Group 50"/>
          <p:cNvGrpSpPr/>
          <p:nvPr/>
        </p:nvGrpSpPr>
        <p:grpSpPr>
          <a:xfrm>
            <a:off x="11169460" y="6561565"/>
            <a:ext cx="997038" cy="1000949"/>
            <a:chOff x="1540329" y="5356379"/>
            <a:chExt cx="944899" cy="948606"/>
          </a:xfrm>
        </p:grpSpPr>
        <p:sp>
          <p:nvSpPr>
            <p:cNvPr id="52" name="Oval 51"/>
            <p:cNvSpPr/>
            <p:nvPr/>
          </p:nvSpPr>
          <p:spPr bwMode="auto">
            <a:xfrm>
              <a:off x="1540329" y="5356379"/>
              <a:ext cx="944899" cy="948606"/>
            </a:xfrm>
            <a:prstGeom prst="ellipse">
              <a:avLst/>
            </a:prstGeom>
            <a:noFill/>
            <a:ln w="28575" cap="flat" cmpd="sng" algn="ctr">
              <a:solidFill>
                <a:schemeClr val="bg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bodyPr>
            <a:lstStyle/>
            <a:p>
              <a:pPr algn="ctr" defTabSz="1097280" fontAlgn="base">
                <a:spcBef>
                  <a:spcPct val="0"/>
                </a:spcBef>
                <a:spcAft>
                  <a:spcPct val="0"/>
                </a:spcAft>
              </a:pPr>
              <a:endParaRPr lang="en-US" sz="3360" dirty="0">
                <a:latin typeface="Century Gothic" panose="020B0502020202020204" pitchFamily="34" charset="0"/>
              </a:endParaRPr>
            </a:p>
          </p:txBody>
        </p:sp>
        <p:sp>
          <p:nvSpPr>
            <p:cNvPr id="53" name="TextBox 52"/>
            <p:cNvSpPr txBox="1"/>
            <p:nvPr/>
          </p:nvSpPr>
          <p:spPr>
            <a:xfrm>
              <a:off x="1697302" y="5600937"/>
              <a:ext cx="779479" cy="472525"/>
            </a:xfrm>
            <a:prstGeom prst="rect">
              <a:avLst/>
            </a:prstGeom>
            <a:noFill/>
          </p:spPr>
          <p:txBody>
            <a:bodyPr wrap="square" rtlCol="0">
              <a:spAutoFit/>
            </a:bodyPr>
            <a:lstStyle/>
            <a:p>
              <a:r>
                <a:rPr lang="en-US" sz="2640" dirty="0">
                  <a:latin typeface="Century Gothic" panose="020B0502020202020204" pitchFamily="34" charset="0"/>
                </a:rPr>
                <a:t>99</a:t>
              </a:r>
              <a:r>
                <a:rPr lang="en-US" sz="1440" dirty="0">
                  <a:latin typeface="Century Gothic" panose="020B0502020202020204" pitchFamily="34" charset="0"/>
                </a:rPr>
                <a:t>%</a:t>
              </a:r>
            </a:p>
          </p:txBody>
        </p:sp>
      </p:grpSp>
    </p:spTree>
    <p:extLst>
      <p:ext uri="{BB962C8B-B14F-4D97-AF65-F5344CB8AC3E}">
        <p14:creationId xmlns:p14="http://schemas.microsoft.com/office/powerpoint/2010/main" val="420514891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10507" y="1236663"/>
            <a:ext cx="13234093" cy="6154737"/>
            <a:chOff x="862907" y="1389063"/>
            <a:chExt cx="13234093" cy="6154737"/>
          </a:xfrm>
        </p:grpSpPr>
        <p:sp>
          <p:nvSpPr>
            <p:cNvPr id="68" name="Rectangle 67"/>
            <p:cNvSpPr/>
            <p:nvPr/>
          </p:nvSpPr>
          <p:spPr>
            <a:xfrm>
              <a:off x="7645021" y="1389063"/>
              <a:ext cx="6451979" cy="6154737"/>
            </a:xfrm>
            <a:prstGeom prst="rect">
              <a:avLst/>
            </a:prstGeom>
            <a:solidFill>
              <a:schemeClr val="bg1">
                <a:lumMod val="95000"/>
              </a:schemeClr>
            </a:solidFill>
          </p:spPr>
          <p:txBody>
            <a:bodyPr lIns="144000" tIns="72000">
              <a:noAutofit/>
            </a:bodyPr>
            <a:lstStyle/>
            <a:p>
              <a:endParaRPr lang="en-GB" sz="2400" b="1" dirty="0"/>
            </a:p>
          </p:txBody>
        </p:sp>
        <p:sp>
          <p:nvSpPr>
            <p:cNvPr id="133" name="Rectangle 132"/>
            <p:cNvSpPr/>
            <p:nvPr/>
          </p:nvSpPr>
          <p:spPr>
            <a:xfrm>
              <a:off x="862907" y="1389063"/>
              <a:ext cx="6638098" cy="998699"/>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216000" tIns="144000" bIns="144000" rtlCol="0" anchor="ctr">
              <a:noAutofit/>
            </a:bodyPr>
            <a:lstStyle/>
            <a:p>
              <a:endParaRPr lang="en-GB" sz="2300" dirty="0">
                <a:solidFill>
                  <a:schemeClr val="tx1"/>
                </a:solidFill>
              </a:endParaRPr>
            </a:p>
          </p:txBody>
        </p:sp>
      </p:grpSp>
      <p:sp>
        <p:nvSpPr>
          <p:cNvPr id="118" name="Title 117"/>
          <p:cNvSpPr>
            <a:spLocks noGrp="1"/>
          </p:cNvSpPr>
          <p:nvPr>
            <p:ph type="title"/>
          </p:nvPr>
        </p:nvSpPr>
        <p:spPr>
          <a:xfrm>
            <a:off x="685800" y="639763"/>
            <a:ext cx="13258800" cy="503237"/>
          </a:xfrm>
        </p:spPr>
        <p:txBody>
          <a:bodyPr>
            <a:noAutofit/>
          </a:bodyPr>
          <a:lstStyle/>
          <a:p>
            <a:r>
              <a:rPr lang="en-IN" altLang="en-US" sz="4000" dirty="0"/>
              <a:t>UTS TestMagic</a:t>
            </a:r>
            <a:r>
              <a:rPr lang="en-IN" altLang="en-US" sz="4000" baseline="30000" dirty="0"/>
              <a:t>TM</a:t>
            </a:r>
            <a:r>
              <a:rPr lang="en-IN" altLang="en-US" sz="4000" dirty="0"/>
              <a:t> Journey – At a Glance</a:t>
            </a:r>
            <a:br>
              <a:rPr lang="en-IN" altLang="en-US" sz="4000" dirty="0"/>
            </a:br>
            <a:br>
              <a:rPr lang="en-US" altLang="en-US" sz="4000" dirty="0"/>
            </a:br>
            <a:br>
              <a:rPr lang="en-US" altLang="en-US" sz="4000" dirty="0"/>
            </a:br>
            <a:br>
              <a:rPr lang="en-US" altLang="en-US" sz="4000" dirty="0"/>
            </a:br>
            <a:r>
              <a:rPr lang="en-US" altLang="en-US" sz="4000" dirty="0"/>
              <a:t>  </a:t>
            </a:r>
          </a:p>
        </p:txBody>
      </p:sp>
      <p:grpSp>
        <p:nvGrpSpPr>
          <p:cNvPr id="81" name="Group 80"/>
          <p:cNvGrpSpPr/>
          <p:nvPr/>
        </p:nvGrpSpPr>
        <p:grpSpPr>
          <a:xfrm>
            <a:off x="7492621" y="1236663"/>
            <a:ext cx="6451979" cy="6154737"/>
            <a:chOff x="7492621" y="1236663"/>
            <a:chExt cx="6451979" cy="6154737"/>
          </a:xfrm>
        </p:grpSpPr>
        <p:sp>
          <p:nvSpPr>
            <p:cNvPr id="18" name="Rectangle 17"/>
            <p:cNvSpPr/>
            <p:nvPr/>
          </p:nvSpPr>
          <p:spPr>
            <a:xfrm>
              <a:off x="7492621" y="1236663"/>
              <a:ext cx="6451979" cy="6154737"/>
            </a:xfrm>
            <a:prstGeom prst="rect">
              <a:avLst/>
            </a:prstGeom>
            <a:solidFill>
              <a:schemeClr val="bg1">
                <a:lumMod val="95000"/>
              </a:schemeClr>
            </a:solidFill>
          </p:spPr>
          <p:txBody>
            <a:bodyPr lIns="144000" tIns="72000">
              <a:noAutofit/>
            </a:bodyPr>
            <a:lstStyle/>
            <a:p>
              <a:endParaRPr lang="en-GB" sz="2400" b="1" dirty="0"/>
            </a:p>
          </p:txBody>
        </p:sp>
        <p:grpSp>
          <p:nvGrpSpPr>
            <p:cNvPr id="76" name="Group 75"/>
            <p:cNvGrpSpPr/>
            <p:nvPr/>
          </p:nvGrpSpPr>
          <p:grpSpPr>
            <a:xfrm>
              <a:off x="9721496" y="4953000"/>
              <a:ext cx="1994231" cy="1126800"/>
              <a:chOff x="11824118" y="465141"/>
              <a:chExt cx="1994231" cy="1126800"/>
            </a:xfrm>
          </p:grpSpPr>
          <p:sp>
            <p:nvSpPr>
              <p:cNvPr id="49" name="Rectangle 48"/>
              <p:cNvSpPr/>
              <p:nvPr/>
            </p:nvSpPr>
            <p:spPr>
              <a:xfrm>
                <a:off x="11824118" y="465141"/>
                <a:ext cx="1994231"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0896" y="541341"/>
                <a:ext cx="441887" cy="294591"/>
              </a:xfrm>
              <a:prstGeom prst="rect">
                <a:avLst/>
              </a:prstGeom>
            </p:spPr>
          </p:pic>
        </p:grpSp>
        <p:grpSp>
          <p:nvGrpSpPr>
            <p:cNvPr id="77" name="Group 76"/>
            <p:cNvGrpSpPr/>
            <p:nvPr/>
          </p:nvGrpSpPr>
          <p:grpSpPr>
            <a:xfrm>
              <a:off x="7618873" y="4953000"/>
              <a:ext cx="1994231" cy="1126800"/>
              <a:chOff x="9721495" y="465141"/>
              <a:chExt cx="1994231" cy="1126800"/>
            </a:xfrm>
          </p:grpSpPr>
          <p:sp>
            <p:nvSpPr>
              <p:cNvPr id="39" name="Rectangle 38"/>
              <p:cNvSpPr/>
              <p:nvPr/>
            </p:nvSpPr>
            <p:spPr>
              <a:xfrm>
                <a:off x="9721495" y="465141"/>
                <a:ext cx="1994231"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8544" y="693741"/>
                <a:ext cx="1580132" cy="737393"/>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8274" y="541341"/>
                <a:ext cx="441887" cy="294591"/>
              </a:xfrm>
              <a:prstGeom prst="rect">
                <a:avLst/>
              </a:prstGeom>
            </p:spPr>
          </p:pic>
        </p:grpSp>
        <p:grpSp>
          <p:nvGrpSpPr>
            <p:cNvPr id="72" name="Group 71"/>
            <p:cNvGrpSpPr/>
            <p:nvPr/>
          </p:nvGrpSpPr>
          <p:grpSpPr>
            <a:xfrm>
              <a:off x="9721496" y="3733800"/>
              <a:ext cx="1994231" cy="2225191"/>
              <a:chOff x="7618872" y="739891"/>
              <a:chExt cx="1994231" cy="2225191"/>
            </a:xfrm>
          </p:grpSpPr>
          <p:sp>
            <p:nvSpPr>
              <p:cNvPr id="24" name="Rectangle 23"/>
              <p:cNvSpPr/>
              <p:nvPr/>
            </p:nvSpPr>
            <p:spPr>
              <a:xfrm>
                <a:off x="7618872" y="739891"/>
                <a:ext cx="1994231"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185" y="2492491"/>
                <a:ext cx="1649606" cy="472591"/>
              </a:xfrm>
              <a:prstGeom prst="rect">
                <a:avLst/>
              </a:prstGeom>
            </p:spPr>
          </p:pic>
        </p:grpSp>
        <p:grpSp>
          <p:nvGrpSpPr>
            <p:cNvPr id="75" name="Group 74"/>
            <p:cNvGrpSpPr/>
            <p:nvPr/>
          </p:nvGrpSpPr>
          <p:grpSpPr>
            <a:xfrm>
              <a:off x="11824118" y="1295400"/>
              <a:ext cx="1994231" cy="1124866"/>
              <a:chOff x="11824118" y="2786809"/>
              <a:chExt cx="1994231" cy="1124866"/>
            </a:xfrm>
          </p:grpSpPr>
          <p:sp>
            <p:nvSpPr>
              <p:cNvPr id="50" name="Rectangle 49"/>
              <p:cNvSpPr/>
              <p:nvPr/>
            </p:nvSpPr>
            <p:spPr>
              <a:xfrm>
                <a:off x="11824118" y="2786809"/>
                <a:ext cx="1994231" cy="112486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55"/>
              <p:cNvPicPr>
                <a:picLocks noChangeAspect="1"/>
              </p:cNvPicPr>
              <p:nvPr/>
            </p:nvPicPr>
            <p:blipFill rotWithShape="1">
              <a:blip r:embed="rId6">
                <a:extLst>
                  <a:ext uri="{28A0092B-C50C-407E-A947-70E740481C1C}">
                    <a14:useLocalDpi xmlns:a14="http://schemas.microsoft.com/office/drawing/2010/main" val="0"/>
                  </a:ext>
                </a:extLst>
              </a:blip>
              <a:srcRect r="24214"/>
              <a:stretch/>
            </p:blipFill>
            <p:spPr>
              <a:xfrm>
                <a:off x="11890896" y="2863009"/>
                <a:ext cx="441888" cy="291537"/>
              </a:xfrm>
              <a:prstGeom prst="rect">
                <a:avLst/>
              </a:prstGeom>
            </p:spPr>
          </p:pic>
        </p:grpSp>
        <p:grpSp>
          <p:nvGrpSpPr>
            <p:cNvPr id="74" name="Group 73"/>
            <p:cNvGrpSpPr/>
            <p:nvPr/>
          </p:nvGrpSpPr>
          <p:grpSpPr>
            <a:xfrm>
              <a:off x="9721494" y="1295400"/>
              <a:ext cx="1994233" cy="1124866"/>
              <a:chOff x="9721494" y="2786809"/>
              <a:chExt cx="1994233" cy="1124866"/>
            </a:xfrm>
          </p:grpSpPr>
          <p:sp>
            <p:nvSpPr>
              <p:cNvPr id="41" name="Rectangle 40"/>
              <p:cNvSpPr/>
              <p:nvPr/>
            </p:nvSpPr>
            <p:spPr>
              <a:xfrm>
                <a:off x="9721494" y="2786809"/>
                <a:ext cx="1994233" cy="112486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1539" b="11539"/>
              <a:stretch/>
            </p:blipFill>
            <p:spPr>
              <a:xfrm>
                <a:off x="10196172" y="2939209"/>
                <a:ext cx="1182902" cy="909922"/>
              </a:xfrm>
              <a:prstGeom prst="rect">
                <a:avLst/>
              </a:prstGeom>
            </p:spPr>
          </p:pic>
          <p:pic>
            <p:nvPicPr>
              <p:cNvPr id="66" name="Picture 65"/>
              <p:cNvPicPr>
                <a:picLocks noChangeAspect="1"/>
              </p:cNvPicPr>
              <p:nvPr/>
            </p:nvPicPr>
            <p:blipFill rotWithShape="1">
              <a:blip r:embed="rId6">
                <a:extLst>
                  <a:ext uri="{28A0092B-C50C-407E-A947-70E740481C1C}">
                    <a14:useLocalDpi xmlns:a14="http://schemas.microsoft.com/office/drawing/2010/main" val="0"/>
                  </a:ext>
                </a:extLst>
              </a:blip>
              <a:srcRect r="24214"/>
              <a:stretch/>
            </p:blipFill>
            <p:spPr>
              <a:xfrm>
                <a:off x="9788273" y="2876272"/>
                <a:ext cx="441888" cy="291537"/>
              </a:xfrm>
              <a:prstGeom prst="rect">
                <a:avLst/>
              </a:prstGeom>
            </p:spPr>
          </p:pic>
        </p:grpSp>
        <p:sp>
          <p:nvSpPr>
            <p:cNvPr id="40" name="Rectangle 39"/>
            <p:cNvSpPr/>
            <p:nvPr/>
          </p:nvSpPr>
          <p:spPr>
            <a:xfrm>
              <a:off x="11824118" y="3733800"/>
              <a:ext cx="1994231"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p:cNvGrpSpPr/>
            <p:nvPr/>
          </p:nvGrpSpPr>
          <p:grpSpPr>
            <a:xfrm>
              <a:off x="7618873" y="2514600"/>
              <a:ext cx="6199476" cy="1143000"/>
              <a:chOff x="7618873" y="4006008"/>
              <a:chExt cx="6199476" cy="1143000"/>
            </a:xfrm>
          </p:grpSpPr>
          <p:sp>
            <p:nvSpPr>
              <p:cNvPr id="51" name="Rectangle 50"/>
              <p:cNvSpPr/>
              <p:nvPr/>
            </p:nvSpPr>
            <p:spPr>
              <a:xfrm>
                <a:off x="11824117" y="4022208"/>
                <a:ext cx="1994232"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b="29188"/>
              <a:stretch/>
            </p:blipFill>
            <p:spPr>
              <a:xfrm>
                <a:off x="11998397" y="4615608"/>
                <a:ext cx="1699880" cy="407520"/>
              </a:xfrm>
              <a:prstGeom prst="rect">
                <a:avLst/>
              </a:prstGeom>
            </p:spPr>
          </p:pic>
          <p:pic>
            <p:nvPicPr>
              <p:cNvPr id="64" name="Picture 6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90896" y="4082208"/>
                <a:ext cx="441887" cy="294591"/>
              </a:xfrm>
              <a:prstGeom prst="rect">
                <a:avLst/>
              </a:prstGeom>
            </p:spPr>
          </p:pic>
          <p:sp>
            <p:nvSpPr>
              <p:cNvPr id="45" name="Rectangle 44"/>
              <p:cNvSpPr/>
              <p:nvPr/>
            </p:nvSpPr>
            <p:spPr>
              <a:xfrm>
                <a:off x="9721497" y="4006008"/>
                <a:ext cx="1994233"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9906327" y="4082208"/>
                <a:ext cx="1624572" cy="988116"/>
                <a:chOff x="4868569" y="3279365"/>
                <a:chExt cx="1435134" cy="872892"/>
              </a:xfrm>
            </p:grpSpPr>
            <p:pic>
              <p:nvPicPr>
                <p:cNvPr id="17" name="Picture 16"/>
                <p:cNvPicPr>
                  <a:picLocks noChangeAspect="1"/>
                </p:cNvPicPr>
                <p:nvPr/>
              </p:nvPicPr>
              <p:blipFill rotWithShape="1">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l="11481" r="25377" b="25595"/>
                <a:stretch/>
              </p:blipFill>
              <p:spPr>
                <a:xfrm>
                  <a:off x="5233972" y="3279365"/>
                  <a:ext cx="704329" cy="553601"/>
                </a:xfrm>
                <a:prstGeom prst="rect">
                  <a:avLst/>
                </a:prstGeom>
              </p:spPr>
            </p:pic>
            <p:pic>
              <p:nvPicPr>
                <p:cNvPr id="25" name="Picture 24"/>
                <p:cNvPicPr>
                  <a:picLocks noChangeAspect="1"/>
                </p:cNvPicPr>
                <p:nvPr/>
              </p:nvPicPr>
              <p:blipFill rotWithShape="1">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l="21528" t="70373" r="11908" b="6377"/>
                <a:stretch/>
              </p:blipFill>
              <p:spPr>
                <a:xfrm>
                  <a:off x="4868569" y="3817879"/>
                  <a:ext cx="1435134" cy="334378"/>
                </a:xfrm>
                <a:prstGeom prst="rect">
                  <a:avLst/>
                </a:prstGeom>
              </p:spPr>
            </p:pic>
          </p:grpSp>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8276" y="4082208"/>
                <a:ext cx="441887" cy="294591"/>
              </a:xfrm>
              <a:prstGeom prst="rect">
                <a:avLst/>
              </a:prstGeom>
            </p:spPr>
          </p:pic>
          <p:sp>
            <p:nvSpPr>
              <p:cNvPr id="44" name="Rectangle 43"/>
              <p:cNvSpPr/>
              <p:nvPr/>
            </p:nvSpPr>
            <p:spPr>
              <a:xfrm>
                <a:off x="7618873" y="4006008"/>
                <a:ext cx="1994232"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7909439" y="4082208"/>
                <a:ext cx="1413099" cy="933630"/>
                <a:chOff x="3087361" y="2380163"/>
                <a:chExt cx="1527319" cy="1009094"/>
              </a:xfrm>
            </p:grpSpPr>
            <p:pic>
              <p:nvPicPr>
                <p:cNvPr id="2" name="Picture 1"/>
                <p:cNvPicPr>
                  <a:picLocks noChangeAspect="1"/>
                </p:cNvPicPr>
                <p:nvPr/>
              </p:nvPicPr>
              <p:blipFill rotWithShape="1">
                <a:blip r:embed="rId11">
                  <a:extLst>
                    <a:ext uri="{28A0092B-C50C-407E-A947-70E740481C1C}">
                      <a14:useLocalDpi xmlns:a14="http://schemas.microsoft.com/office/drawing/2010/main" val="0"/>
                    </a:ext>
                  </a:extLst>
                </a:blip>
                <a:srcRect l="27208" t="7878" r="24429" b="50000"/>
                <a:stretch/>
              </p:blipFill>
              <p:spPr>
                <a:xfrm>
                  <a:off x="3496725" y="2380163"/>
                  <a:ext cx="708589" cy="617162"/>
                </a:xfrm>
                <a:prstGeom prst="rect">
                  <a:avLst/>
                </a:prstGeom>
              </p:spPr>
            </p:pic>
            <p:pic>
              <p:nvPicPr>
                <p:cNvPr id="23" name="Picture 22"/>
                <p:cNvPicPr>
                  <a:picLocks noChangeAspect="1"/>
                </p:cNvPicPr>
                <p:nvPr/>
              </p:nvPicPr>
              <p:blipFill rotWithShape="1">
                <a:blip r:embed="rId11">
                  <a:extLst>
                    <a:ext uri="{28A0092B-C50C-407E-A947-70E740481C1C}">
                      <a14:useLocalDpi xmlns:a14="http://schemas.microsoft.com/office/drawing/2010/main" val="0"/>
                    </a:ext>
                  </a:extLst>
                </a:blip>
                <a:srcRect l="852" t="49920" b="21999"/>
                <a:stretch/>
              </p:blipFill>
              <p:spPr>
                <a:xfrm>
                  <a:off x="3087361" y="2956677"/>
                  <a:ext cx="1527319" cy="432580"/>
                </a:xfrm>
                <a:prstGeom prst="rect">
                  <a:avLst/>
                </a:prstGeom>
              </p:spPr>
            </p:pic>
          </p:grpSp>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5652" y="4082208"/>
                <a:ext cx="441887" cy="294591"/>
              </a:xfrm>
              <a:prstGeom prst="rect">
                <a:avLst/>
              </a:prstGeom>
            </p:spPr>
          </p:pic>
        </p:grpSp>
        <p:sp>
          <p:nvSpPr>
            <p:cNvPr id="52" name="Rectangle 51"/>
            <p:cNvSpPr/>
            <p:nvPr/>
          </p:nvSpPr>
          <p:spPr>
            <a:xfrm>
              <a:off x="11824117" y="4953000"/>
              <a:ext cx="1994232"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p:cNvPicPr>
              <a:picLocks noChangeAspect="1"/>
            </p:cNvPicPr>
            <p:nvPr/>
          </p:nvPicPr>
          <p:blipFill rotWithShape="1">
            <a:blip r:embed="rId12">
              <a:extLst>
                <a:ext uri="{28A0092B-C50C-407E-A947-70E740481C1C}">
                  <a14:useLocalDpi xmlns:a14="http://schemas.microsoft.com/office/drawing/2010/main" val="0"/>
                </a:ext>
              </a:extLst>
            </a:blip>
            <a:srcRect r="33784" b="18750"/>
            <a:stretch/>
          </p:blipFill>
          <p:spPr>
            <a:xfrm>
              <a:off x="12014367" y="5410200"/>
              <a:ext cx="1690671" cy="560681"/>
            </a:xfrm>
            <a:prstGeom prst="rect">
              <a:avLst/>
            </a:prstGeom>
          </p:spPr>
        </p:pic>
        <p:sp>
          <p:nvSpPr>
            <p:cNvPr id="47" name="Rectangle 46"/>
            <p:cNvSpPr/>
            <p:nvPr/>
          </p:nvSpPr>
          <p:spPr>
            <a:xfrm>
              <a:off x="7618873" y="1295400"/>
              <a:ext cx="1994232" cy="1124864"/>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lIns="0" rtlCol="0" anchor="ctr"/>
            <a:lstStyle/>
            <a:p>
              <a:r>
                <a:rPr lang="en-GB" sz="2000" b="1" dirty="0">
                  <a:solidFill>
                    <a:schemeClr val="tx1"/>
                  </a:solidFill>
                </a:rPr>
                <a:t>Customer base includes:</a:t>
              </a:r>
            </a:p>
          </p:txBody>
        </p:sp>
        <p:grpSp>
          <p:nvGrpSpPr>
            <p:cNvPr id="73" name="Group 72"/>
            <p:cNvGrpSpPr/>
            <p:nvPr/>
          </p:nvGrpSpPr>
          <p:grpSpPr>
            <a:xfrm>
              <a:off x="7618873" y="3733800"/>
              <a:ext cx="1994232" cy="1132152"/>
              <a:chOff x="7618874" y="5222664"/>
              <a:chExt cx="1994232" cy="1132152"/>
            </a:xfrm>
          </p:grpSpPr>
          <p:sp>
            <p:nvSpPr>
              <p:cNvPr id="46" name="Rectangle 45"/>
              <p:cNvSpPr/>
              <p:nvPr/>
            </p:nvSpPr>
            <p:spPr>
              <a:xfrm>
                <a:off x="7618874" y="5222664"/>
                <a:ext cx="1994232"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p:cNvGrpSpPr/>
              <p:nvPr/>
            </p:nvGrpSpPr>
            <p:grpSpPr>
              <a:xfrm>
                <a:off x="7798373" y="5756065"/>
                <a:ext cx="1550032" cy="598751"/>
                <a:chOff x="8126913" y="5972717"/>
                <a:chExt cx="1369286" cy="528932"/>
              </a:xfrm>
            </p:grpSpPr>
            <p:pic>
              <p:nvPicPr>
                <p:cNvPr id="5" name="Picture 4"/>
                <p:cNvPicPr>
                  <a:picLocks noChangeAspect="1"/>
                </p:cNvPicPr>
                <p:nvPr/>
              </p:nvPicPr>
              <p:blipFill rotWithShape="1">
                <a:blip r:embed="rId13">
                  <a:extLst>
                    <a:ext uri="{28A0092B-C50C-407E-A947-70E740481C1C}">
                      <a14:useLocalDpi xmlns:a14="http://schemas.microsoft.com/office/drawing/2010/main" val="0"/>
                    </a:ext>
                  </a:extLst>
                </a:blip>
                <a:srcRect l="11333" t="30242" r="11333" b="35865"/>
                <a:stretch/>
              </p:blipFill>
              <p:spPr>
                <a:xfrm>
                  <a:off x="8231041" y="5972717"/>
                  <a:ext cx="1161030" cy="360000"/>
                </a:xfrm>
                <a:prstGeom prst="rect">
                  <a:avLst/>
                </a:prstGeom>
              </p:spPr>
            </p:pic>
            <p:sp>
              <p:nvSpPr>
                <p:cNvPr id="42" name="Rectangle 41"/>
                <p:cNvSpPr/>
                <p:nvPr/>
              </p:nvSpPr>
              <p:spPr>
                <a:xfrm>
                  <a:off x="8126913" y="6309289"/>
                  <a:ext cx="1369286" cy="192360"/>
                </a:xfrm>
                <a:prstGeom prst="rect">
                  <a:avLst/>
                </a:prstGeom>
              </p:spPr>
              <p:txBody>
                <a:bodyPr wrap="none">
                  <a:spAutoFit/>
                </a:bodyPr>
                <a:lstStyle/>
                <a:p>
                  <a:pPr algn="ctr"/>
                  <a:r>
                    <a:rPr lang="en-GB" sz="650" b="1" dirty="0">
                      <a:solidFill>
                        <a:srgbClr val="000077"/>
                      </a:solidFill>
                      <a:latin typeface="Times New Roman" panose="02020603050405020304" pitchFamily="18" charset="0"/>
                      <a:cs typeface="Times New Roman" panose="02020603050405020304" pitchFamily="18" charset="0"/>
                    </a:rPr>
                    <a:t>STATE BANK OF MAURITIUS</a:t>
                  </a:r>
                  <a:endParaRPr lang="en-US" sz="650" b="1" dirty="0">
                    <a:solidFill>
                      <a:srgbClr val="000077"/>
                    </a:solidFill>
                    <a:latin typeface="Times New Roman" panose="02020603050405020304" pitchFamily="18" charset="0"/>
                    <a:cs typeface="Times New Roman" panose="02020603050405020304" pitchFamily="18" charset="0"/>
                  </a:endParaRPr>
                </a:p>
              </p:txBody>
            </p:sp>
          </p:grpSp>
          <p:pic>
            <p:nvPicPr>
              <p:cNvPr id="57" name="Picture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85653" y="5298864"/>
                <a:ext cx="441885" cy="294591"/>
              </a:xfrm>
              <a:prstGeom prst="rect">
                <a:avLst/>
              </a:prstGeom>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0897" y="5029200"/>
              <a:ext cx="441887" cy="294591"/>
            </a:xfrm>
            <a:prstGeom prst="rect">
              <a:avLst/>
            </a:prstGeom>
          </p:spPr>
        </p:pic>
      </p:grpSp>
      <p:sp>
        <p:nvSpPr>
          <p:cNvPr id="91" name="Rectangle 90"/>
          <p:cNvSpPr/>
          <p:nvPr/>
        </p:nvSpPr>
        <p:spPr>
          <a:xfrm>
            <a:off x="690208" y="1125757"/>
            <a:ext cx="6638098" cy="6461733"/>
          </a:xfrm>
          <a:prstGeom prst="rect">
            <a:avLst/>
          </a:prstGeom>
          <a:solidFill>
            <a:schemeClr val="bg1">
              <a:lumMod val="95000"/>
            </a:schemeClr>
          </a:solidFill>
          <a:ln>
            <a:noFill/>
          </a:ln>
        </p:spPr>
        <p:style>
          <a:lnRef idx="0">
            <a:schemeClr val="accent1"/>
          </a:lnRef>
          <a:fillRef idx="1">
            <a:schemeClr val="accent1"/>
          </a:fillRef>
          <a:effectRef idx="0">
            <a:schemeClr val="accent1"/>
          </a:effectRef>
          <a:fontRef idx="minor">
            <a:schemeClr val="lt1"/>
          </a:fontRef>
        </p:style>
        <p:txBody>
          <a:bodyPr lIns="216000" tIns="144000" rIns="91440" bIns="144000" rtlCol="0" anchor="ctr">
            <a:spAutoFit/>
          </a:bodyPr>
          <a:lstStyle/>
          <a:p>
            <a:pPr marL="342900" indent="-342900" algn="just">
              <a:spcAft>
                <a:spcPts val="1200"/>
              </a:spcAft>
              <a:buFont typeface="Wingdings" panose="05000000000000000000" pitchFamily="2" charset="2"/>
              <a:buChar char="§"/>
            </a:pPr>
            <a:r>
              <a:rPr lang="en-US" sz="2400" b="1" dirty="0">
                <a:solidFill>
                  <a:schemeClr val="tx1"/>
                </a:solidFill>
                <a:latin typeface="Century Gothic" panose="020B0502020202020204" pitchFamily="34" charset="0"/>
              </a:rPr>
              <a:t>Product journey started in Year 2007, got first customer from US in 2010.</a:t>
            </a:r>
          </a:p>
          <a:p>
            <a:pPr marL="342900" indent="-342900" algn="just">
              <a:spcAft>
                <a:spcPts val="1200"/>
              </a:spcAft>
              <a:buFont typeface="Wingdings" panose="05000000000000000000" pitchFamily="2" charset="2"/>
              <a:buChar char="§"/>
            </a:pPr>
            <a:r>
              <a:rPr lang="en-US" sz="2400" b="1" dirty="0">
                <a:solidFill>
                  <a:schemeClr val="tx1"/>
                </a:solidFill>
                <a:latin typeface="Century Gothic" panose="020B0502020202020204" pitchFamily="34" charset="0"/>
              </a:rPr>
              <a:t>Legal entities in India, Singapore and Dubai.</a:t>
            </a:r>
          </a:p>
          <a:p>
            <a:pPr marL="342900" indent="-342900" algn="just">
              <a:spcAft>
                <a:spcPts val="1200"/>
              </a:spcAft>
              <a:buFont typeface="Wingdings" panose="05000000000000000000" pitchFamily="2" charset="2"/>
              <a:buChar char="§"/>
            </a:pPr>
            <a:r>
              <a:rPr lang="en-US" sz="2400" b="1" dirty="0">
                <a:solidFill>
                  <a:schemeClr val="tx1"/>
                </a:solidFill>
                <a:latin typeface="Century Gothic"/>
              </a:rPr>
              <a:t>USD 3+ Million already invested in product.</a:t>
            </a:r>
          </a:p>
          <a:p>
            <a:pPr marL="342900" indent="-342900" algn="just">
              <a:spcAft>
                <a:spcPts val="1200"/>
              </a:spcAft>
              <a:buFont typeface="Wingdings" panose="05000000000000000000" pitchFamily="2" charset="2"/>
              <a:buChar char="§"/>
            </a:pPr>
            <a:r>
              <a:rPr lang="en-US" sz="2400" b="1" dirty="0">
                <a:solidFill>
                  <a:schemeClr val="tx1"/>
                </a:solidFill>
                <a:latin typeface="Century Gothic" panose="020B0502020202020204" pitchFamily="34" charset="0"/>
              </a:rPr>
              <a:t>Serving customers/partners across the globe.</a:t>
            </a:r>
          </a:p>
          <a:p>
            <a:pPr marL="342900" indent="-342900" algn="just">
              <a:spcAft>
                <a:spcPts val="1200"/>
              </a:spcAft>
              <a:buFont typeface="Wingdings" panose="05000000000000000000" pitchFamily="2" charset="2"/>
              <a:buChar char="§"/>
            </a:pPr>
            <a:r>
              <a:rPr lang="en-US" sz="2400" b="1" dirty="0">
                <a:solidFill>
                  <a:schemeClr val="tx1"/>
                </a:solidFill>
                <a:latin typeface="Century Gothic" panose="020B0502020202020204" pitchFamily="34" charset="0"/>
              </a:rPr>
              <a:t>Competitively priced licensing models on Perpetual or subscription basis.</a:t>
            </a:r>
          </a:p>
          <a:p>
            <a:pPr marL="342900" indent="-342900" algn="just">
              <a:spcAft>
                <a:spcPts val="1200"/>
              </a:spcAft>
              <a:buFont typeface="Wingdings" panose="05000000000000000000" pitchFamily="2" charset="2"/>
              <a:buChar char="§"/>
            </a:pPr>
            <a:r>
              <a:rPr lang="en-US" sz="2400" b="1" dirty="0">
                <a:solidFill>
                  <a:schemeClr val="tx1"/>
                </a:solidFill>
                <a:latin typeface="Century Gothic" panose="020B0502020202020204" pitchFamily="34" charset="0"/>
              </a:rPr>
              <a:t>Domain : Banking and Insurance, Manufacturing, Airlines, Telecom, Retail</a:t>
            </a:r>
          </a:p>
          <a:p>
            <a:pPr marL="342900" indent="-342900" algn="just">
              <a:spcAft>
                <a:spcPts val="1200"/>
              </a:spcAft>
              <a:buFont typeface="Wingdings" panose="05000000000000000000" pitchFamily="2" charset="2"/>
              <a:buChar char="§"/>
            </a:pPr>
            <a:endParaRPr lang="en-US" sz="2400" b="1" dirty="0">
              <a:solidFill>
                <a:schemeClr val="tx1"/>
              </a:solidFill>
              <a:latin typeface="Century Gothic" panose="020B0502020202020204" pitchFamily="34" charset="0"/>
            </a:endParaRPr>
          </a:p>
          <a:p>
            <a:pPr marL="342900" indent="-342900" algn="just">
              <a:spcAft>
                <a:spcPts val="1200"/>
              </a:spcAft>
              <a:buFont typeface="Wingdings" panose="05000000000000000000" pitchFamily="2" charset="2"/>
              <a:buChar char="§"/>
            </a:pPr>
            <a:endParaRPr lang="en-US" sz="1900" dirty="0">
              <a:solidFill>
                <a:schemeClr val="tx1"/>
              </a:solidFill>
            </a:endParaRPr>
          </a:p>
        </p:txBody>
      </p:sp>
      <p:pic>
        <p:nvPicPr>
          <p:cNvPr id="125" name="Picture 124">
            <a:extLst>
              <a:ext uri="{FF2B5EF4-FFF2-40B4-BE49-F238E27FC236}">
                <a16:creationId xmlns:a16="http://schemas.microsoft.com/office/drawing/2014/main" id="{EA6C67D0-C69B-4191-87C1-2D6FAB6541E4}"/>
              </a:ext>
            </a:extLst>
          </p:cNvPr>
          <p:cNvPicPr>
            <a:picLocks/>
          </p:cNvPicPr>
          <p:nvPr/>
        </p:nvPicPr>
        <p:blipFill>
          <a:blip r:embed="rId15"/>
          <a:stretch>
            <a:fillRect/>
          </a:stretch>
        </p:blipFill>
        <p:spPr>
          <a:xfrm>
            <a:off x="9771888" y="3810000"/>
            <a:ext cx="438912" cy="292608"/>
          </a:xfrm>
          <a:prstGeom prst="rect">
            <a:avLst/>
          </a:prstGeom>
        </p:spPr>
      </p:pic>
      <p:pic>
        <p:nvPicPr>
          <p:cNvPr id="126" name="Picture 125">
            <a:extLst>
              <a:ext uri="{FF2B5EF4-FFF2-40B4-BE49-F238E27FC236}">
                <a16:creationId xmlns:a16="http://schemas.microsoft.com/office/drawing/2014/main" id="{14FCB9E2-D5E8-4E6C-B09E-1C7E868ECA7E}"/>
              </a:ext>
            </a:extLst>
          </p:cNvPr>
          <p:cNvPicPr>
            <a:picLocks/>
          </p:cNvPicPr>
          <p:nvPr/>
        </p:nvPicPr>
        <p:blipFill>
          <a:blip r:embed="rId15"/>
          <a:stretch>
            <a:fillRect/>
          </a:stretch>
        </p:blipFill>
        <p:spPr>
          <a:xfrm>
            <a:off x="11905488" y="3810000"/>
            <a:ext cx="438912" cy="292608"/>
          </a:xfrm>
          <a:prstGeom prst="rect">
            <a:avLst/>
          </a:prstGeom>
        </p:spPr>
      </p:pic>
      <p:sp>
        <p:nvSpPr>
          <p:cNvPr id="127" name="Rectangle 126">
            <a:extLst>
              <a:ext uri="{FF2B5EF4-FFF2-40B4-BE49-F238E27FC236}">
                <a16:creationId xmlns:a16="http://schemas.microsoft.com/office/drawing/2014/main" id="{BAC7794A-E473-412E-9646-0C5F710AF305}"/>
              </a:ext>
            </a:extLst>
          </p:cNvPr>
          <p:cNvSpPr/>
          <p:nvPr/>
        </p:nvSpPr>
        <p:spPr>
          <a:xfrm>
            <a:off x="12110922" y="4278868"/>
            <a:ext cx="1147878" cy="369332"/>
          </a:xfrm>
          <a:prstGeom prst="rect">
            <a:avLst/>
          </a:prstGeom>
        </p:spPr>
        <p:txBody>
          <a:bodyPr wrap="none">
            <a:spAutoFit/>
          </a:bodyPr>
          <a:lstStyle/>
          <a:p>
            <a:r>
              <a:rPr lang="en-US" b="1" dirty="0">
                <a:solidFill>
                  <a:srgbClr val="000000"/>
                </a:solidFill>
                <a:latin typeface="GTWalsheimProBold"/>
              </a:rPr>
              <a:t>Brokasure</a:t>
            </a:r>
          </a:p>
        </p:txBody>
      </p:sp>
      <p:sp>
        <p:nvSpPr>
          <p:cNvPr id="128" name="Freeform 8">
            <a:extLst>
              <a:ext uri="{FF2B5EF4-FFF2-40B4-BE49-F238E27FC236}">
                <a16:creationId xmlns:a16="http://schemas.microsoft.com/office/drawing/2014/main" id="{2EFC0CFE-371A-43CA-A546-79AB83FB631F}"/>
              </a:ext>
            </a:extLst>
          </p:cNvPr>
          <p:cNvSpPr>
            <a:spLocks/>
          </p:cNvSpPr>
          <p:nvPr/>
        </p:nvSpPr>
        <p:spPr bwMode="auto">
          <a:xfrm>
            <a:off x="10677584" y="4495800"/>
            <a:ext cx="82720" cy="227657"/>
          </a:xfrm>
          <a:custGeom>
            <a:avLst/>
            <a:gdLst>
              <a:gd name="T0" fmla="*/ 0 w 49"/>
              <a:gd name="T1" fmla="*/ 4 h 136"/>
              <a:gd name="T2" fmla="*/ 14 w 49"/>
              <a:gd name="T3" fmla="*/ 15 h 136"/>
              <a:gd name="T4" fmla="*/ 14 w 49"/>
              <a:gd name="T5" fmla="*/ 136 h 136"/>
              <a:gd name="T6" fmla="*/ 49 w 49"/>
              <a:gd name="T7" fmla="*/ 136 h 136"/>
              <a:gd name="T8" fmla="*/ 49 w 49"/>
              <a:gd name="T9" fmla="*/ 0 h 136"/>
              <a:gd name="T10" fmla="*/ 0 w 49"/>
              <a:gd name="T11" fmla="*/ 0 h 136"/>
              <a:gd name="T12" fmla="*/ 0 w 49"/>
              <a:gd name="T13" fmla="*/ 4 h 136"/>
            </a:gdLst>
            <a:ahLst/>
            <a:cxnLst>
              <a:cxn ang="0">
                <a:pos x="T0" y="T1"/>
              </a:cxn>
              <a:cxn ang="0">
                <a:pos x="T2" y="T3"/>
              </a:cxn>
              <a:cxn ang="0">
                <a:pos x="T4" y="T5"/>
              </a:cxn>
              <a:cxn ang="0">
                <a:pos x="T6" y="T7"/>
              </a:cxn>
              <a:cxn ang="0">
                <a:pos x="T8" y="T9"/>
              </a:cxn>
              <a:cxn ang="0">
                <a:pos x="T10" y="T11"/>
              </a:cxn>
              <a:cxn ang="0">
                <a:pos x="T12" y="T13"/>
              </a:cxn>
            </a:cxnLst>
            <a:rect l="0" t="0" r="r" b="b"/>
            <a:pathLst>
              <a:path w="49" h="136">
                <a:moveTo>
                  <a:pt x="0" y="4"/>
                </a:moveTo>
                <a:cubicBezTo>
                  <a:pt x="3" y="5"/>
                  <a:pt x="14" y="8"/>
                  <a:pt x="14" y="15"/>
                </a:cubicBezTo>
                <a:cubicBezTo>
                  <a:pt x="14" y="136"/>
                  <a:pt x="14" y="136"/>
                  <a:pt x="14" y="136"/>
                </a:cubicBezTo>
                <a:cubicBezTo>
                  <a:pt x="49" y="136"/>
                  <a:pt x="49" y="136"/>
                  <a:pt x="49" y="136"/>
                </a:cubicBezTo>
                <a:cubicBezTo>
                  <a:pt x="49" y="0"/>
                  <a:pt x="49" y="0"/>
                  <a:pt x="49" y="0"/>
                </a:cubicBezTo>
                <a:cubicBezTo>
                  <a:pt x="0" y="0"/>
                  <a:pt x="0" y="0"/>
                  <a:pt x="0" y="0"/>
                </a:cubicBezTo>
                <a:cubicBezTo>
                  <a:pt x="0" y="4"/>
                  <a:pt x="0" y="4"/>
                  <a:pt x="0" y="4"/>
                </a:cubicBez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9">
            <a:extLst>
              <a:ext uri="{FF2B5EF4-FFF2-40B4-BE49-F238E27FC236}">
                <a16:creationId xmlns:a16="http://schemas.microsoft.com/office/drawing/2014/main" id="{FB535319-3FD0-4FF6-9726-D21463BDA5ED}"/>
              </a:ext>
            </a:extLst>
          </p:cNvPr>
          <p:cNvSpPr>
            <a:spLocks noEditPoints="1"/>
          </p:cNvSpPr>
          <p:nvPr/>
        </p:nvSpPr>
        <p:spPr bwMode="auto">
          <a:xfrm>
            <a:off x="10134600" y="4495800"/>
            <a:ext cx="260180" cy="227657"/>
          </a:xfrm>
          <a:custGeom>
            <a:avLst/>
            <a:gdLst>
              <a:gd name="T0" fmla="*/ 43 w 155"/>
              <a:gd name="T1" fmla="*/ 0 h 136"/>
              <a:gd name="T2" fmla="*/ 43 w 155"/>
              <a:gd name="T3" fmla="*/ 4 h 136"/>
              <a:gd name="T4" fmla="*/ 53 w 155"/>
              <a:gd name="T5" fmla="*/ 16 h 136"/>
              <a:gd name="T6" fmla="*/ 0 w 155"/>
              <a:gd name="T7" fmla="*/ 136 h 136"/>
              <a:gd name="T8" fmla="*/ 28 w 155"/>
              <a:gd name="T9" fmla="*/ 136 h 136"/>
              <a:gd name="T10" fmla="*/ 45 w 155"/>
              <a:gd name="T11" fmla="*/ 98 h 136"/>
              <a:gd name="T12" fmla="*/ 104 w 155"/>
              <a:gd name="T13" fmla="*/ 98 h 136"/>
              <a:gd name="T14" fmla="*/ 118 w 155"/>
              <a:gd name="T15" fmla="*/ 136 h 136"/>
              <a:gd name="T16" fmla="*/ 155 w 155"/>
              <a:gd name="T17" fmla="*/ 136 h 136"/>
              <a:gd name="T18" fmla="*/ 103 w 155"/>
              <a:gd name="T19" fmla="*/ 0 h 136"/>
              <a:gd name="T20" fmla="*/ 43 w 155"/>
              <a:gd name="T21" fmla="*/ 0 h 136"/>
              <a:gd name="T22" fmla="*/ 52 w 155"/>
              <a:gd name="T23" fmla="*/ 82 h 136"/>
              <a:gd name="T24" fmla="*/ 76 w 155"/>
              <a:gd name="T25" fmla="*/ 28 h 136"/>
              <a:gd name="T26" fmla="*/ 97 w 155"/>
              <a:gd name="T27" fmla="*/ 82 h 136"/>
              <a:gd name="T28" fmla="*/ 52 w 155"/>
              <a:gd name="T29" fmla="*/ 8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36">
                <a:moveTo>
                  <a:pt x="43" y="0"/>
                </a:moveTo>
                <a:cubicBezTo>
                  <a:pt x="43" y="4"/>
                  <a:pt x="43" y="4"/>
                  <a:pt x="43" y="4"/>
                </a:cubicBezTo>
                <a:cubicBezTo>
                  <a:pt x="48" y="5"/>
                  <a:pt x="57" y="8"/>
                  <a:pt x="53" y="16"/>
                </a:cubicBezTo>
                <a:cubicBezTo>
                  <a:pt x="0" y="136"/>
                  <a:pt x="0" y="136"/>
                  <a:pt x="0" y="136"/>
                </a:cubicBezTo>
                <a:cubicBezTo>
                  <a:pt x="28" y="136"/>
                  <a:pt x="28" y="136"/>
                  <a:pt x="28" y="136"/>
                </a:cubicBezTo>
                <a:cubicBezTo>
                  <a:pt x="45" y="98"/>
                  <a:pt x="45" y="98"/>
                  <a:pt x="45" y="98"/>
                </a:cubicBezTo>
                <a:cubicBezTo>
                  <a:pt x="104" y="98"/>
                  <a:pt x="104" y="98"/>
                  <a:pt x="104" y="98"/>
                </a:cubicBezTo>
                <a:cubicBezTo>
                  <a:pt x="118" y="136"/>
                  <a:pt x="118" y="136"/>
                  <a:pt x="118" y="136"/>
                </a:cubicBezTo>
                <a:cubicBezTo>
                  <a:pt x="155" y="136"/>
                  <a:pt x="155" y="136"/>
                  <a:pt x="155" y="136"/>
                </a:cubicBezTo>
                <a:cubicBezTo>
                  <a:pt x="103" y="0"/>
                  <a:pt x="103" y="0"/>
                  <a:pt x="103" y="0"/>
                </a:cubicBezTo>
                <a:cubicBezTo>
                  <a:pt x="43" y="0"/>
                  <a:pt x="43" y="0"/>
                  <a:pt x="43" y="0"/>
                </a:cubicBezTo>
                <a:close/>
                <a:moveTo>
                  <a:pt x="52" y="82"/>
                </a:moveTo>
                <a:cubicBezTo>
                  <a:pt x="76" y="28"/>
                  <a:pt x="76" y="28"/>
                  <a:pt x="76" y="28"/>
                </a:cubicBezTo>
                <a:cubicBezTo>
                  <a:pt x="97" y="82"/>
                  <a:pt x="97" y="82"/>
                  <a:pt x="97" y="82"/>
                </a:cubicBezTo>
                <a:cubicBezTo>
                  <a:pt x="52" y="82"/>
                  <a:pt x="52" y="82"/>
                  <a:pt x="52" y="82"/>
                </a:cubicBez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0">
            <a:extLst>
              <a:ext uri="{FF2B5EF4-FFF2-40B4-BE49-F238E27FC236}">
                <a16:creationId xmlns:a16="http://schemas.microsoft.com/office/drawing/2014/main" id="{D89CA436-5D84-4F4D-A677-C56ACA7B6A0F}"/>
              </a:ext>
            </a:extLst>
          </p:cNvPr>
          <p:cNvSpPr>
            <a:spLocks noEditPoints="1"/>
          </p:cNvSpPr>
          <p:nvPr/>
        </p:nvSpPr>
        <p:spPr bwMode="auto">
          <a:xfrm>
            <a:off x="11053006" y="4495800"/>
            <a:ext cx="260180" cy="227657"/>
          </a:xfrm>
          <a:custGeom>
            <a:avLst/>
            <a:gdLst>
              <a:gd name="T0" fmla="*/ 43 w 155"/>
              <a:gd name="T1" fmla="*/ 0 h 136"/>
              <a:gd name="T2" fmla="*/ 43 w 155"/>
              <a:gd name="T3" fmla="*/ 4 h 136"/>
              <a:gd name="T4" fmla="*/ 53 w 155"/>
              <a:gd name="T5" fmla="*/ 16 h 136"/>
              <a:gd name="T6" fmla="*/ 0 w 155"/>
              <a:gd name="T7" fmla="*/ 136 h 136"/>
              <a:gd name="T8" fmla="*/ 28 w 155"/>
              <a:gd name="T9" fmla="*/ 136 h 136"/>
              <a:gd name="T10" fmla="*/ 44 w 155"/>
              <a:gd name="T11" fmla="*/ 98 h 136"/>
              <a:gd name="T12" fmla="*/ 103 w 155"/>
              <a:gd name="T13" fmla="*/ 98 h 136"/>
              <a:gd name="T14" fmla="*/ 118 w 155"/>
              <a:gd name="T15" fmla="*/ 136 h 136"/>
              <a:gd name="T16" fmla="*/ 155 w 155"/>
              <a:gd name="T17" fmla="*/ 136 h 136"/>
              <a:gd name="T18" fmla="*/ 102 w 155"/>
              <a:gd name="T19" fmla="*/ 0 h 136"/>
              <a:gd name="T20" fmla="*/ 43 w 155"/>
              <a:gd name="T21" fmla="*/ 0 h 136"/>
              <a:gd name="T22" fmla="*/ 52 w 155"/>
              <a:gd name="T23" fmla="*/ 82 h 136"/>
              <a:gd name="T24" fmla="*/ 76 w 155"/>
              <a:gd name="T25" fmla="*/ 28 h 136"/>
              <a:gd name="T26" fmla="*/ 97 w 155"/>
              <a:gd name="T27" fmla="*/ 82 h 136"/>
              <a:gd name="T28" fmla="*/ 52 w 155"/>
              <a:gd name="T29" fmla="*/ 8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36">
                <a:moveTo>
                  <a:pt x="43" y="0"/>
                </a:moveTo>
                <a:cubicBezTo>
                  <a:pt x="43" y="4"/>
                  <a:pt x="43" y="4"/>
                  <a:pt x="43" y="4"/>
                </a:cubicBezTo>
                <a:cubicBezTo>
                  <a:pt x="47" y="5"/>
                  <a:pt x="57" y="8"/>
                  <a:pt x="53" y="16"/>
                </a:cubicBezTo>
                <a:cubicBezTo>
                  <a:pt x="0" y="136"/>
                  <a:pt x="0" y="136"/>
                  <a:pt x="0" y="136"/>
                </a:cubicBezTo>
                <a:cubicBezTo>
                  <a:pt x="28" y="136"/>
                  <a:pt x="28" y="136"/>
                  <a:pt x="28" y="136"/>
                </a:cubicBezTo>
                <a:cubicBezTo>
                  <a:pt x="44" y="98"/>
                  <a:pt x="44" y="98"/>
                  <a:pt x="44" y="98"/>
                </a:cubicBezTo>
                <a:cubicBezTo>
                  <a:pt x="103" y="98"/>
                  <a:pt x="103" y="98"/>
                  <a:pt x="103" y="98"/>
                </a:cubicBezTo>
                <a:cubicBezTo>
                  <a:pt x="118" y="136"/>
                  <a:pt x="118" y="136"/>
                  <a:pt x="118" y="136"/>
                </a:cubicBezTo>
                <a:cubicBezTo>
                  <a:pt x="155" y="136"/>
                  <a:pt x="155" y="136"/>
                  <a:pt x="155" y="136"/>
                </a:cubicBezTo>
                <a:cubicBezTo>
                  <a:pt x="102" y="0"/>
                  <a:pt x="102" y="0"/>
                  <a:pt x="102" y="0"/>
                </a:cubicBezTo>
                <a:cubicBezTo>
                  <a:pt x="43" y="0"/>
                  <a:pt x="43" y="0"/>
                  <a:pt x="43" y="0"/>
                </a:cubicBezTo>
                <a:close/>
                <a:moveTo>
                  <a:pt x="52" y="82"/>
                </a:moveTo>
                <a:cubicBezTo>
                  <a:pt x="76" y="28"/>
                  <a:pt x="76" y="28"/>
                  <a:pt x="76" y="28"/>
                </a:cubicBezTo>
                <a:cubicBezTo>
                  <a:pt x="97" y="82"/>
                  <a:pt x="97" y="82"/>
                  <a:pt x="97" y="82"/>
                </a:cubicBezTo>
                <a:cubicBezTo>
                  <a:pt x="52" y="82"/>
                  <a:pt x="52" y="82"/>
                  <a:pt x="52" y="82"/>
                </a:cubicBez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2">
            <a:extLst>
              <a:ext uri="{FF2B5EF4-FFF2-40B4-BE49-F238E27FC236}">
                <a16:creationId xmlns:a16="http://schemas.microsoft.com/office/drawing/2014/main" id="{3736939B-3705-4926-8283-AF3D1149ACFA}"/>
              </a:ext>
            </a:extLst>
          </p:cNvPr>
          <p:cNvSpPr>
            <a:spLocks/>
          </p:cNvSpPr>
          <p:nvPr/>
        </p:nvSpPr>
        <p:spPr bwMode="auto">
          <a:xfrm>
            <a:off x="10381347" y="4495800"/>
            <a:ext cx="264422" cy="227657"/>
          </a:xfrm>
          <a:custGeom>
            <a:avLst/>
            <a:gdLst>
              <a:gd name="T0" fmla="*/ 101 w 158"/>
              <a:gd name="T1" fmla="*/ 136 h 136"/>
              <a:gd name="T2" fmla="*/ 158 w 158"/>
              <a:gd name="T3" fmla="*/ 0 h 136"/>
              <a:gd name="T4" fmla="*/ 131 w 158"/>
              <a:gd name="T5" fmla="*/ 0 h 136"/>
              <a:gd name="T6" fmla="*/ 90 w 158"/>
              <a:gd name="T7" fmla="*/ 99 h 136"/>
              <a:gd name="T8" fmla="*/ 50 w 158"/>
              <a:gd name="T9" fmla="*/ 0 h 136"/>
              <a:gd name="T10" fmla="*/ 0 w 158"/>
              <a:gd name="T11" fmla="*/ 0 h 136"/>
              <a:gd name="T12" fmla="*/ 0 w 158"/>
              <a:gd name="T13" fmla="*/ 4 h 136"/>
              <a:gd name="T14" fmla="*/ 15 w 158"/>
              <a:gd name="T15" fmla="*/ 15 h 136"/>
              <a:gd name="T16" fmla="*/ 63 w 158"/>
              <a:gd name="T17" fmla="*/ 136 h 136"/>
              <a:gd name="T18" fmla="*/ 101 w 158"/>
              <a:gd name="T1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36">
                <a:moveTo>
                  <a:pt x="101" y="136"/>
                </a:moveTo>
                <a:cubicBezTo>
                  <a:pt x="158" y="0"/>
                  <a:pt x="158" y="0"/>
                  <a:pt x="158" y="0"/>
                </a:cubicBezTo>
                <a:cubicBezTo>
                  <a:pt x="131" y="0"/>
                  <a:pt x="131" y="0"/>
                  <a:pt x="131" y="0"/>
                </a:cubicBezTo>
                <a:cubicBezTo>
                  <a:pt x="90" y="99"/>
                  <a:pt x="90" y="99"/>
                  <a:pt x="90" y="99"/>
                </a:cubicBezTo>
                <a:cubicBezTo>
                  <a:pt x="50" y="0"/>
                  <a:pt x="50" y="0"/>
                  <a:pt x="50" y="0"/>
                </a:cubicBezTo>
                <a:cubicBezTo>
                  <a:pt x="0" y="0"/>
                  <a:pt x="0" y="0"/>
                  <a:pt x="0" y="0"/>
                </a:cubicBezTo>
                <a:cubicBezTo>
                  <a:pt x="0" y="4"/>
                  <a:pt x="0" y="4"/>
                  <a:pt x="0" y="4"/>
                </a:cubicBezTo>
                <a:cubicBezTo>
                  <a:pt x="6" y="5"/>
                  <a:pt x="12" y="8"/>
                  <a:pt x="15" y="15"/>
                </a:cubicBezTo>
                <a:cubicBezTo>
                  <a:pt x="63" y="136"/>
                  <a:pt x="63" y="136"/>
                  <a:pt x="63" y="136"/>
                </a:cubicBezTo>
                <a:cubicBezTo>
                  <a:pt x="101" y="136"/>
                  <a:pt x="101" y="136"/>
                  <a:pt x="101" y="136"/>
                </a:cubicBez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F418A446-712A-4392-983D-52F2E9536469}"/>
              </a:ext>
            </a:extLst>
          </p:cNvPr>
          <p:cNvGrpSpPr/>
          <p:nvPr/>
        </p:nvGrpSpPr>
        <p:grpSpPr>
          <a:xfrm>
            <a:off x="10483156" y="3925400"/>
            <a:ext cx="496321" cy="494200"/>
            <a:chOff x="10483156" y="4114800"/>
            <a:chExt cx="496321" cy="494200"/>
          </a:xfrm>
        </p:grpSpPr>
        <p:sp>
          <p:nvSpPr>
            <p:cNvPr id="132" name="Freeform 14">
              <a:extLst>
                <a:ext uri="{FF2B5EF4-FFF2-40B4-BE49-F238E27FC236}">
                  <a16:creationId xmlns:a16="http://schemas.microsoft.com/office/drawing/2014/main" id="{D6A877AD-CF95-4382-B23D-798C00080644}"/>
                </a:ext>
              </a:extLst>
            </p:cNvPr>
            <p:cNvSpPr>
              <a:spLocks/>
            </p:cNvSpPr>
            <p:nvPr/>
          </p:nvSpPr>
          <p:spPr bwMode="auto">
            <a:xfrm>
              <a:off x="10842317" y="4114800"/>
              <a:ext cx="137160" cy="410773"/>
            </a:xfrm>
            <a:custGeom>
              <a:avLst/>
              <a:gdLst>
                <a:gd name="T0" fmla="*/ 81 w 82"/>
                <a:gd name="T1" fmla="*/ 243 h 245"/>
                <a:gd name="T2" fmla="*/ 82 w 82"/>
                <a:gd name="T3" fmla="*/ 0 h 245"/>
                <a:gd name="T4" fmla="*/ 0 w 82"/>
                <a:gd name="T5" fmla="*/ 0 h 245"/>
                <a:gd name="T6" fmla="*/ 0 w 82"/>
                <a:gd name="T7" fmla="*/ 0 h 245"/>
                <a:gd name="T8" fmla="*/ 23 w 82"/>
                <a:gd name="T9" fmla="*/ 245 h 245"/>
                <a:gd name="T10" fmla="*/ 81 w 82"/>
                <a:gd name="T11" fmla="*/ 243 h 245"/>
              </a:gdLst>
              <a:ahLst/>
              <a:cxnLst>
                <a:cxn ang="0">
                  <a:pos x="T0" y="T1"/>
                </a:cxn>
                <a:cxn ang="0">
                  <a:pos x="T2" y="T3"/>
                </a:cxn>
                <a:cxn ang="0">
                  <a:pos x="T4" y="T5"/>
                </a:cxn>
                <a:cxn ang="0">
                  <a:pos x="T6" y="T7"/>
                </a:cxn>
                <a:cxn ang="0">
                  <a:pos x="T8" y="T9"/>
                </a:cxn>
                <a:cxn ang="0">
                  <a:pos x="T10" y="T11"/>
                </a:cxn>
              </a:cxnLst>
              <a:rect l="0" t="0" r="r" b="b"/>
              <a:pathLst>
                <a:path w="82" h="245">
                  <a:moveTo>
                    <a:pt x="81" y="243"/>
                  </a:moveTo>
                  <a:cubicBezTo>
                    <a:pt x="82" y="0"/>
                    <a:pt x="82" y="0"/>
                    <a:pt x="82" y="0"/>
                  </a:cubicBezTo>
                  <a:cubicBezTo>
                    <a:pt x="0" y="0"/>
                    <a:pt x="0" y="0"/>
                    <a:pt x="0" y="0"/>
                  </a:cubicBezTo>
                  <a:cubicBezTo>
                    <a:pt x="0" y="0"/>
                    <a:pt x="0" y="0"/>
                    <a:pt x="0" y="0"/>
                  </a:cubicBezTo>
                  <a:cubicBezTo>
                    <a:pt x="23" y="245"/>
                    <a:pt x="23" y="245"/>
                    <a:pt x="23" y="245"/>
                  </a:cubicBezTo>
                  <a:cubicBezTo>
                    <a:pt x="42" y="244"/>
                    <a:pt x="62" y="243"/>
                    <a:pt x="81" y="243"/>
                  </a:cubicBezTo>
                  <a:close/>
                </a:path>
              </a:pathLst>
            </a:custGeom>
            <a:solidFill>
              <a:srgbClr val="60B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5">
              <a:extLst>
                <a:ext uri="{FF2B5EF4-FFF2-40B4-BE49-F238E27FC236}">
                  <a16:creationId xmlns:a16="http://schemas.microsoft.com/office/drawing/2014/main" id="{168763D5-EE0E-4C40-9CD8-33DB80D2D94B}"/>
                </a:ext>
              </a:extLst>
            </p:cNvPr>
            <p:cNvSpPr>
              <a:spLocks/>
            </p:cNvSpPr>
            <p:nvPr/>
          </p:nvSpPr>
          <p:spPr bwMode="auto">
            <a:xfrm>
              <a:off x="10483156" y="4114800"/>
              <a:ext cx="359161" cy="494200"/>
            </a:xfrm>
            <a:custGeom>
              <a:avLst/>
              <a:gdLst>
                <a:gd name="T0" fmla="*/ 190 w 214"/>
                <a:gd name="T1" fmla="*/ 249 h 295"/>
                <a:gd name="T2" fmla="*/ 214 w 214"/>
                <a:gd name="T3" fmla="*/ 0 h 295"/>
                <a:gd name="T4" fmla="*/ 214 w 214"/>
                <a:gd name="T5" fmla="*/ 0 h 295"/>
                <a:gd name="T6" fmla="*/ 0 w 214"/>
                <a:gd name="T7" fmla="*/ 0 h 295"/>
                <a:gd name="T8" fmla="*/ 0 w 214"/>
                <a:gd name="T9" fmla="*/ 295 h 295"/>
                <a:gd name="T10" fmla="*/ 190 w 214"/>
                <a:gd name="T11" fmla="*/ 249 h 295"/>
              </a:gdLst>
              <a:ahLst/>
              <a:cxnLst>
                <a:cxn ang="0">
                  <a:pos x="T0" y="T1"/>
                </a:cxn>
                <a:cxn ang="0">
                  <a:pos x="T2" y="T3"/>
                </a:cxn>
                <a:cxn ang="0">
                  <a:pos x="T4" y="T5"/>
                </a:cxn>
                <a:cxn ang="0">
                  <a:pos x="T6" y="T7"/>
                </a:cxn>
                <a:cxn ang="0">
                  <a:pos x="T8" y="T9"/>
                </a:cxn>
                <a:cxn ang="0">
                  <a:pos x="T10" y="T11"/>
                </a:cxn>
              </a:cxnLst>
              <a:rect l="0" t="0" r="r" b="b"/>
              <a:pathLst>
                <a:path w="214" h="295">
                  <a:moveTo>
                    <a:pt x="190" y="249"/>
                  </a:moveTo>
                  <a:cubicBezTo>
                    <a:pt x="214" y="0"/>
                    <a:pt x="214" y="0"/>
                    <a:pt x="214" y="0"/>
                  </a:cubicBezTo>
                  <a:cubicBezTo>
                    <a:pt x="214" y="0"/>
                    <a:pt x="214" y="0"/>
                    <a:pt x="214" y="0"/>
                  </a:cubicBezTo>
                  <a:cubicBezTo>
                    <a:pt x="0" y="0"/>
                    <a:pt x="0" y="0"/>
                    <a:pt x="0" y="0"/>
                  </a:cubicBezTo>
                  <a:cubicBezTo>
                    <a:pt x="0" y="295"/>
                    <a:pt x="0" y="295"/>
                    <a:pt x="0" y="295"/>
                  </a:cubicBezTo>
                  <a:cubicBezTo>
                    <a:pt x="50" y="273"/>
                    <a:pt x="116" y="257"/>
                    <a:pt x="190" y="249"/>
                  </a:cubicBez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5" name="Freeform 11">
            <a:extLst>
              <a:ext uri="{FF2B5EF4-FFF2-40B4-BE49-F238E27FC236}">
                <a16:creationId xmlns:a16="http://schemas.microsoft.com/office/drawing/2014/main" id="{BC6C4E9B-B3DA-4D1F-9A18-E89C7D62FBA1}"/>
              </a:ext>
            </a:extLst>
          </p:cNvPr>
          <p:cNvSpPr>
            <a:spLocks/>
          </p:cNvSpPr>
          <p:nvPr/>
        </p:nvSpPr>
        <p:spPr bwMode="auto">
          <a:xfrm>
            <a:off x="10803147" y="4495800"/>
            <a:ext cx="263008" cy="227657"/>
          </a:xfrm>
          <a:custGeom>
            <a:avLst/>
            <a:gdLst>
              <a:gd name="T0" fmla="*/ 101 w 157"/>
              <a:gd name="T1" fmla="*/ 136 h 136"/>
              <a:gd name="T2" fmla="*/ 157 w 157"/>
              <a:gd name="T3" fmla="*/ 0 h 136"/>
              <a:gd name="T4" fmla="*/ 131 w 157"/>
              <a:gd name="T5" fmla="*/ 0 h 136"/>
              <a:gd name="T6" fmla="*/ 89 w 157"/>
              <a:gd name="T7" fmla="*/ 99 h 136"/>
              <a:gd name="T8" fmla="*/ 50 w 157"/>
              <a:gd name="T9" fmla="*/ 0 h 136"/>
              <a:gd name="T10" fmla="*/ 0 w 157"/>
              <a:gd name="T11" fmla="*/ 0 h 136"/>
              <a:gd name="T12" fmla="*/ 0 w 157"/>
              <a:gd name="T13" fmla="*/ 4 h 136"/>
              <a:gd name="T14" fmla="*/ 15 w 157"/>
              <a:gd name="T15" fmla="*/ 15 h 136"/>
              <a:gd name="T16" fmla="*/ 63 w 157"/>
              <a:gd name="T17" fmla="*/ 136 h 136"/>
              <a:gd name="T18" fmla="*/ 101 w 157"/>
              <a:gd name="T1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36">
                <a:moveTo>
                  <a:pt x="101" y="136"/>
                </a:moveTo>
                <a:cubicBezTo>
                  <a:pt x="157" y="0"/>
                  <a:pt x="157" y="0"/>
                  <a:pt x="157" y="0"/>
                </a:cubicBezTo>
                <a:cubicBezTo>
                  <a:pt x="131" y="0"/>
                  <a:pt x="131" y="0"/>
                  <a:pt x="131" y="0"/>
                </a:cubicBezTo>
                <a:cubicBezTo>
                  <a:pt x="89" y="99"/>
                  <a:pt x="89" y="99"/>
                  <a:pt x="89" y="99"/>
                </a:cubicBezTo>
                <a:cubicBezTo>
                  <a:pt x="50" y="0"/>
                  <a:pt x="50" y="0"/>
                  <a:pt x="50" y="0"/>
                </a:cubicBezTo>
                <a:cubicBezTo>
                  <a:pt x="0" y="0"/>
                  <a:pt x="0" y="0"/>
                  <a:pt x="0" y="0"/>
                </a:cubicBezTo>
                <a:cubicBezTo>
                  <a:pt x="0" y="4"/>
                  <a:pt x="0" y="4"/>
                  <a:pt x="0" y="4"/>
                </a:cubicBezTo>
                <a:cubicBezTo>
                  <a:pt x="5" y="5"/>
                  <a:pt x="12" y="8"/>
                  <a:pt x="15" y="15"/>
                </a:cubicBezTo>
                <a:cubicBezTo>
                  <a:pt x="63" y="136"/>
                  <a:pt x="63" y="136"/>
                  <a:pt x="63" y="136"/>
                </a:cubicBezTo>
                <a:cubicBezTo>
                  <a:pt x="101" y="136"/>
                  <a:pt x="101" y="136"/>
                  <a:pt x="101" y="136"/>
                </a:cubicBez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Rectangle 135">
            <a:extLst>
              <a:ext uri="{FF2B5EF4-FFF2-40B4-BE49-F238E27FC236}">
                <a16:creationId xmlns:a16="http://schemas.microsoft.com/office/drawing/2014/main" id="{CF7B9CC5-8D4F-4B8C-B1C2-26002D7F1AC7}"/>
              </a:ext>
            </a:extLst>
          </p:cNvPr>
          <p:cNvSpPr/>
          <p:nvPr/>
        </p:nvSpPr>
        <p:spPr>
          <a:xfrm>
            <a:off x="7620000" y="6172200"/>
            <a:ext cx="1994231"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2B1A695-FA9C-437C-813C-E5D6CF7D84CC}"/>
              </a:ext>
            </a:extLst>
          </p:cNvPr>
          <p:cNvSpPr/>
          <p:nvPr/>
        </p:nvSpPr>
        <p:spPr>
          <a:xfrm>
            <a:off x="9723316" y="6172200"/>
            <a:ext cx="1994231"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689702A6-98E1-4281-92DC-37C6C5D9255D}"/>
              </a:ext>
            </a:extLst>
          </p:cNvPr>
          <p:cNvSpPr/>
          <p:nvPr/>
        </p:nvSpPr>
        <p:spPr>
          <a:xfrm>
            <a:off x="11839663" y="6172200"/>
            <a:ext cx="1994231" cy="11268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9" name="Picture 138">
            <a:extLst>
              <a:ext uri="{FF2B5EF4-FFF2-40B4-BE49-F238E27FC236}">
                <a16:creationId xmlns:a16="http://schemas.microsoft.com/office/drawing/2014/main" id="{857F144D-5645-49A2-A115-9B98C8EFC6C4}"/>
              </a:ext>
            </a:extLst>
          </p:cNvPr>
          <p:cNvPicPr>
            <a:picLocks/>
          </p:cNvPicPr>
          <p:nvPr/>
        </p:nvPicPr>
        <p:blipFill>
          <a:blip r:embed="rId16"/>
          <a:stretch>
            <a:fillRect/>
          </a:stretch>
        </p:blipFill>
        <p:spPr>
          <a:xfrm>
            <a:off x="11905488" y="6248400"/>
            <a:ext cx="438912" cy="292608"/>
          </a:xfrm>
          <a:prstGeom prst="rect">
            <a:avLst/>
          </a:prstGeom>
        </p:spPr>
      </p:pic>
      <p:pic>
        <p:nvPicPr>
          <p:cNvPr id="140" name="Picture 2" descr="Image result for cib egypt logo">
            <a:extLst>
              <a:ext uri="{FF2B5EF4-FFF2-40B4-BE49-F238E27FC236}">
                <a16:creationId xmlns:a16="http://schemas.microsoft.com/office/drawing/2014/main" id="{66D9A97D-F83C-4104-A83D-894CC464949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498354" y="6629400"/>
            <a:ext cx="10668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0">
            <a:extLst>
              <a:ext uri="{FF2B5EF4-FFF2-40B4-BE49-F238E27FC236}">
                <a16:creationId xmlns:a16="http://schemas.microsoft.com/office/drawing/2014/main" id="{FF594221-A91F-4734-9A9A-6A8A53C1D79C}"/>
              </a:ext>
            </a:extLst>
          </p:cNvPr>
          <p:cNvPicPr preferRelativeResize="0">
            <a:picLocks/>
          </p:cNvPicPr>
          <p:nvPr/>
        </p:nvPicPr>
        <p:blipFill>
          <a:blip r:embed="rId18"/>
          <a:stretch>
            <a:fillRect/>
          </a:stretch>
        </p:blipFill>
        <p:spPr>
          <a:xfrm>
            <a:off x="7658703" y="6248400"/>
            <a:ext cx="438912" cy="292608"/>
          </a:xfrm>
          <a:prstGeom prst="rect">
            <a:avLst/>
          </a:prstGeom>
        </p:spPr>
      </p:pic>
      <p:pic>
        <p:nvPicPr>
          <p:cNvPr id="142" name="Picture 141">
            <a:extLst>
              <a:ext uri="{FF2B5EF4-FFF2-40B4-BE49-F238E27FC236}">
                <a16:creationId xmlns:a16="http://schemas.microsoft.com/office/drawing/2014/main" id="{0344FA6B-D86F-405D-B214-9FEB2FCA4545}"/>
              </a:ext>
            </a:extLst>
          </p:cNvPr>
          <p:cNvPicPr preferRelativeResize="0">
            <a:picLocks/>
          </p:cNvPicPr>
          <p:nvPr/>
        </p:nvPicPr>
        <p:blipFill>
          <a:blip r:embed="rId18"/>
          <a:stretch>
            <a:fillRect/>
          </a:stretch>
        </p:blipFill>
        <p:spPr>
          <a:xfrm>
            <a:off x="9771888" y="6243339"/>
            <a:ext cx="438912" cy="292608"/>
          </a:xfrm>
          <a:prstGeom prst="rect">
            <a:avLst/>
          </a:prstGeom>
        </p:spPr>
      </p:pic>
      <p:pic>
        <p:nvPicPr>
          <p:cNvPr id="143" name="Picture 142">
            <a:extLst>
              <a:ext uri="{FF2B5EF4-FFF2-40B4-BE49-F238E27FC236}">
                <a16:creationId xmlns:a16="http://schemas.microsoft.com/office/drawing/2014/main" id="{5D18FE3C-EA99-47C7-B97A-55D79153C846}"/>
              </a:ext>
            </a:extLst>
          </p:cNvPr>
          <p:cNvPicPr>
            <a:picLocks noChangeAspect="1"/>
          </p:cNvPicPr>
          <p:nvPr/>
        </p:nvPicPr>
        <p:blipFill>
          <a:blip r:embed="rId19"/>
          <a:stretch>
            <a:fillRect/>
          </a:stretch>
        </p:blipFill>
        <p:spPr>
          <a:xfrm>
            <a:off x="10287000" y="6614160"/>
            <a:ext cx="966911" cy="548640"/>
          </a:xfrm>
          <a:prstGeom prst="rect">
            <a:avLst/>
          </a:prstGeom>
        </p:spPr>
      </p:pic>
      <p:pic>
        <p:nvPicPr>
          <p:cNvPr id="144" name="Picture 143">
            <a:extLst>
              <a:ext uri="{FF2B5EF4-FFF2-40B4-BE49-F238E27FC236}">
                <a16:creationId xmlns:a16="http://schemas.microsoft.com/office/drawing/2014/main" id="{083D5E1B-FCB1-4B27-B8A9-07A4A99A4DC3}"/>
              </a:ext>
            </a:extLst>
          </p:cNvPr>
          <p:cNvPicPr>
            <a:picLocks noChangeAspect="1"/>
          </p:cNvPicPr>
          <p:nvPr/>
        </p:nvPicPr>
        <p:blipFill>
          <a:blip r:embed="rId20"/>
          <a:stretch>
            <a:fillRect/>
          </a:stretch>
        </p:blipFill>
        <p:spPr>
          <a:xfrm>
            <a:off x="8001000" y="6629400"/>
            <a:ext cx="1311639" cy="457200"/>
          </a:xfrm>
          <a:prstGeom prst="rect">
            <a:avLst/>
          </a:prstGeom>
        </p:spPr>
      </p:pic>
      <p:pic>
        <p:nvPicPr>
          <p:cNvPr id="1026" name="Picture 2">
            <a:extLst>
              <a:ext uri="{FF2B5EF4-FFF2-40B4-BE49-F238E27FC236}">
                <a16:creationId xmlns:a16="http://schemas.microsoft.com/office/drawing/2014/main" id="{3C1A4AC4-B64E-43C6-94AD-93023E0A7FC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325388" y="1889124"/>
            <a:ext cx="1390612"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99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Thank you.</a:t>
            </a:r>
          </a:p>
        </p:txBody>
      </p:sp>
    </p:spTree>
    <p:extLst>
      <p:ext uri="{BB962C8B-B14F-4D97-AF65-F5344CB8AC3E}">
        <p14:creationId xmlns:p14="http://schemas.microsoft.com/office/powerpoint/2010/main" val="198120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2" name="Picture 6" descr="Image result for emids technology">
            <a:extLst>
              <a:ext uri="{FF2B5EF4-FFF2-40B4-BE49-F238E27FC236}">
                <a16:creationId xmlns:a16="http://schemas.microsoft.com/office/drawing/2014/main" id="{184F9B4B-2A5E-4DDB-A324-6D3D0ECAD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785" y="2860730"/>
            <a:ext cx="2688829" cy="10718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C3AF997-070C-4584-A6BD-65A250FB738A}"/>
              </a:ext>
            </a:extLst>
          </p:cNvPr>
          <p:cNvPicPr>
            <a:picLocks noChangeAspect="1"/>
          </p:cNvPicPr>
          <p:nvPr/>
        </p:nvPicPr>
        <p:blipFill>
          <a:blip r:embed="rId4"/>
          <a:stretch>
            <a:fillRect/>
          </a:stretch>
        </p:blipFill>
        <p:spPr>
          <a:xfrm>
            <a:off x="1735363" y="2729316"/>
            <a:ext cx="2294566" cy="1316734"/>
          </a:xfrm>
          <a:prstGeom prst="rect">
            <a:avLst/>
          </a:prstGeom>
        </p:spPr>
      </p:pic>
      <p:pic>
        <p:nvPicPr>
          <p:cNvPr id="8" name="Picture 7">
            <a:extLst>
              <a:ext uri="{FF2B5EF4-FFF2-40B4-BE49-F238E27FC236}">
                <a16:creationId xmlns:a16="http://schemas.microsoft.com/office/drawing/2014/main" id="{7AD3321B-F950-4CD1-BA03-ADC56D17F8B6}"/>
              </a:ext>
            </a:extLst>
          </p:cNvPr>
          <p:cNvPicPr>
            <a:picLocks noChangeAspect="1"/>
          </p:cNvPicPr>
          <p:nvPr/>
        </p:nvPicPr>
        <p:blipFill>
          <a:blip r:embed="rId5"/>
          <a:stretch>
            <a:fillRect/>
          </a:stretch>
        </p:blipFill>
        <p:spPr>
          <a:xfrm>
            <a:off x="6124262" y="1458133"/>
            <a:ext cx="2294566" cy="944642"/>
          </a:xfrm>
          <a:prstGeom prst="rect">
            <a:avLst/>
          </a:prstGeom>
        </p:spPr>
      </p:pic>
      <p:pic>
        <p:nvPicPr>
          <p:cNvPr id="10" name="Picture 9">
            <a:extLst>
              <a:ext uri="{FF2B5EF4-FFF2-40B4-BE49-F238E27FC236}">
                <a16:creationId xmlns:a16="http://schemas.microsoft.com/office/drawing/2014/main" id="{F6487F1D-547E-4D87-BF62-7838C3B9E4D5}"/>
              </a:ext>
            </a:extLst>
          </p:cNvPr>
          <p:cNvPicPr>
            <a:picLocks noChangeAspect="1"/>
          </p:cNvPicPr>
          <p:nvPr/>
        </p:nvPicPr>
        <p:blipFill>
          <a:blip r:embed="rId6"/>
          <a:stretch>
            <a:fillRect/>
          </a:stretch>
        </p:blipFill>
        <p:spPr>
          <a:xfrm>
            <a:off x="6280945" y="4456851"/>
            <a:ext cx="1981200" cy="1043434"/>
          </a:xfrm>
          <a:prstGeom prst="rect">
            <a:avLst/>
          </a:prstGeom>
        </p:spPr>
      </p:pic>
      <p:sp>
        <p:nvSpPr>
          <p:cNvPr id="19" name="Title 117">
            <a:extLst>
              <a:ext uri="{FF2B5EF4-FFF2-40B4-BE49-F238E27FC236}">
                <a16:creationId xmlns:a16="http://schemas.microsoft.com/office/drawing/2014/main" id="{D3AB1B94-2B72-4E12-ACAA-2110B9F78022}"/>
              </a:ext>
            </a:extLst>
          </p:cNvPr>
          <p:cNvSpPr>
            <a:spLocks noGrp="1"/>
          </p:cNvSpPr>
          <p:nvPr>
            <p:ph type="title"/>
          </p:nvPr>
        </p:nvSpPr>
        <p:spPr>
          <a:xfrm>
            <a:off x="685800" y="639763"/>
            <a:ext cx="13258800" cy="503237"/>
          </a:xfrm>
        </p:spPr>
        <p:txBody>
          <a:bodyPr>
            <a:noAutofit/>
          </a:bodyPr>
          <a:lstStyle/>
          <a:p>
            <a:r>
              <a:rPr lang="en-IN" sz="4000" dirty="0"/>
              <a:t>TestMagic</a:t>
            </a:r>
            <a:r>
              <a:rPr lang="en-IN" sz="4000" baseline="30000" dirty="0"/>
              <a:t>TM</a:t>
            </a:r>
            <a:r>
              <a:rPr lang="en-IN" sz="4000" dirty="0"/>
              <a:t> – Business/Alliance Partners  </a:t>
            </a:r>
            <a:r>
              <a:rPr lang="en-IN" sz="2800" dirty="0"/>
              <a:t>(sub list)</a:t>
            </a:r>
            <a:br>
              <a:rPr lang="en-IN" sz="4000" dirty="0"/>
            </a:br>
            <a:endParaRPr lang="en-US" altLang="en-US" sz="4000" dirty="0"/>
          </a:p>
        </p:txBody>
      </p:sp>
      <p:pic>
        <p:nvPicPr>
          <p:cNvPr id="1028" name="Picture 4" descr="Image result for DXC technology logo">
            <a:extLst>
              <a:ext uri="{FF2B5EF4-FFF2-40B4-BE49-F238E27FC236}">
                <a16:creationId xmlns:a16="http://schemas.microsoft.com/office/drawing/2014/main" id="{B13CD6CA-A946-4626-9CDE-5233E187A7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266" y="1197479"/>
            <a:ext cx="3242720" cy="15318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B6C40CA-EDED-4324-B653-5D2CC6192C6E}"/>
              </a:ext>
            </a:extLst>
          </p:cNvPr>
          <p:cNvPicPr>
            <a:picLocks noChangeAspect="1"/>
          </p:cNvPicPr>
          <p:nvPr/>
        </p:nvPicPr>
        <p:blipFill>
          <a:blip r:embed="rId8"/>
          <a:stretch>
            <a:fillRect/>
          </a:stretch>
        </p:blipFill>
        <p:spPr>
          <a:xfrm>
            <a:off x="10132291" y="1520879"/>
            <a:ext cx="3152775" cy="819150"/>
          </a:xfrm>
          <a:prstGeom prst="rect">
            <a:avLst/>
          </a:prstGeom>
        </p:spPr>
      </p:pic>
      <p:pic>
        <p:nvPicPr>
          <p:cNvPr id="1032" name="Picture 8" descr="Image result for Hastraa consulting logo">
            <a:extLst>
              <a:ext uri="{FF2B5EF4-FFF2-40B4-BE49-F238E27FC236}">
                <a16:creationId xmlns:a16="http://schemas.microsoft.com/office/drawing/2014/main" id="{A4D28A56-24D4-459C-B4C2-11EC18725E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38" y="5795329"/>
            <a:ext cx="35337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F0933F5E-4878-4D2C-8DAA-97925AA1C5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72328" y="2848118"/>
            <a:ext cx="1145540" cy="117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28">
            <a:extLst>
              <a:ext uri="{FF2B5EF4-FFF2-40B4-BE49-F238E27FC236}">
                <a16:creationId xmlns:a16="http://schemas.microsoft.com/office/drawing/2014/main" id="{8C40B4FB-7D73-4BB2-87CE-889ADFF539C0}"/>
              </a:ext>
            </a:extLst>
          </p:cNvPr>
          <p:cNvGrpSpPr>
            <a:grpSpLocks noChangeAspect="1"/>
          </p:cNvGrpSpPr>
          <p:nvPr/>
        </p:nvGrpSpPr>
        <p:grpSpPr bwMode="auto">
          <a:xfrm>
            <a:off x="10996152" y="4456851"/>
            <a:ext cx="1371600" cy="876299"/>
            <a:chOff x="953830" y="214287"/>
            <a:chExt cx="1292740" cy="854452"/>
          </a:xfrm>
        </p:grpSpPr>
        <p:pic>
          <p:nvPicPr>
            <p:cNvPr id="18" name="Picture 29">
              <a:extLst>
                <a:ext uri="{FF2B5EF4-FFF2-40B4-BE49-F238E27FC236}">
                  <a16:creationId xmlns:a16="http://schemas.microsoft.com/office/drawing/2014/main" id="{17BC43B6-AD24-44BE-ACB3-3822778DA5B3}"/>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3830" y="810191"/>
              <a:ext cx="1292740" cy="25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0">
              <a:extLst>
                <a:ext uri="{FF2B5EF4-FFF2-40B4-BE49-F238E27FC236}">
                  <a16:creationId xmlns:a16="http://schemas.microsoft.com/office/drawing/2014/main" id="{B897721A-9F93-48A7-99E4-51192200C843}"/>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1991" y="214287"/>
              <a:ext cx="566947" cy="52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4">
            <a:extLst>
              <a:ext uri="{FF2B5EF4-FFF2-40B4-BE49-F238E27FC236}">
                <a16:creationId xmlns:a16="http://schemas.microsoft.com/office/drawing/2014/main" id="{F6208D16-B975-4CF0-99F1-A55F3B39EE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7006" y="6172200"/>
            <a:ext cx="1755139"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2">
            <a:extLst>
              <a:ext uri="{FF2B5EF4-FFF2-40B4-BE49-F238E27FC236}">
                <a16:creationId xmlns:a16="http://schemas.microsoft.com/office/drawing/2014/main" id="{21FE8011-363B-44AC-B147-0D2749E1EC3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91800" y="5920297"/>
            <a:ext cx="2376510" cy="1170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6" descr="Akvarr">
            <a:extLst>
              <a:ext uri="{FF2B5EF4-FFF2-40B4-BE49-F238E27FC236}">
                <a16:creationId xmlns:a16="http://schemas.microsoft.com/office/drawing/2014/main" id="{5F587BB4-C13A-4511-B3D1-2A3CA22FF0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11056" y="4608410"/>
            <a:ext cx="2346960" cy="51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9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a:off x="8530387" y="1693841"/>
            <a:ext cx="385013" cy="386318"/>
            <a:chOff x="7385847" y="943243"/>
            <a:chExt cx="609360" cy="611425"/>
          </a:xfrm>
          <a:solidFill>
            <a:schemeClr val="bg1"/>
          </a:solidFill>
        </p:grpSpPr>
        <p:sp>
          <p:nvSpPr>
            <p:cNvPr id="97" name="Freeform 22"/>
            <p:cNvSpPr>
              <a:spLocks noEditPoints="1"/>
            </p:cNvSpPr>
            <p:nvPr/>
          </p:nvSpPr>
          <p:spPr bwMode="auto">
            <a:xfrm flipH="1">
              <a:off x="7385847" y="943243"/>
              <a:ext cx="609360" cy="611425"/>
            </a:xfrm>
            <a:custGeom>
              <a:avLst/>
              <a:gdLst>
                <a:gd name="T0" fmla="*/ 76 w 125"/>
                <a:gd name="T1" fmla="*/ 0 h 125"/>
                <a:gd name="T2" fmla="*/ 27 w 125"/>
                <a:gd name="T3" fmla="*/ 49 h 125"/>
                <a:gd name="T4" fmla="*/ 34 w 125"/>
                <a:gd name="T5" fmla="*/ 73 h 125"/>
                <a:gd name="T6" fmla="*/ 5 w 125"/>
                <a:gd name="T7" fmla="*/ 102 h 125"/>
                <a:gd name="T8" fmla="*/ 5 w 125"/>
                <a:gd name="T9" fmla="*/ 120 h 125"/>
                <a:gd name="T10" fmla="*/ 24 w 125"/>
                <a:gd name="T11" fmla="*/ 120 h 125"/>
                <a:gd name="T12" fmla="*/ 52 w 125"/>
                <a:gd name="T13" fmla="*/ 92 h 125"/>
                <a:gd name="T14" fmla="*/ 76 w 125"/>
                <a:gd name="T15" fmla="*/ 98 h 125"/>
                <a:gd name="T16" fmla="*/ 125 w 125"/>
                <a:gd name="T17" fmla="*/ 49 h 125"/>
                <a:gd name="T18" fmla="*/ 76 w 125"/>
                <a:gd name="T19" fmla="*/ 0 h 125"/>
                <a:gd name="T20" fmla="*/ 76 w 125"/>
                <a:gd name="T21" fmla="*/ 85 h 125"/>
                <a:gd name="T22" fmla="*/ 40 w 125"/>
                <a:gd name="T23" fmla="*/ 49 h 125"/>
                <a:gd name="T24" fmla="*/ 76 w 125"/>
                <a:gd name="T25" fmla="*/ 13 h 125"/>
                <a:gd name="T26" fmla="*/ 112 w 125"/>
                <a:gd name="T27" fmla="*/ 49 h 125"/>
                <a:gd name="T28" fmla="*/ 76 w 125"/>
                <a:gd name="T2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5">
                  <a:moveTo>
                    <a:pt x="76" y="0"/>
                  </a:moveTo>
                  <a:cubicBezTo>
                    <a:pt x="49" y="0"/>
                    <a:pt x="27" y="22"/>
                    <a:pt x="27" y="49"/>
                  </a:cubicBezTo>
                  <a:cubicBezTo>
                    <a:pt x="27" y="58"/>
                    <a:pt x="30" y="66"/>
                    <a:pt x="34" y="73"/>
                  </a:cubicBezTo>
                  <a:cubicBezTo>
                    <a:pt x="5" y="102"/>
                    <a:pt x="5" y="102"/>
                    <a:pt x="5" y="102"/>
                  </a:cubicBezTo>
                  <a:cubicBezTo>
                    <a:pt x="0" y="107"/>
                    <a:pt x="0" y="115"/>
                    <a:pt x="5" y="120"/>
                  </a:cubicBezTo>
                  <a:cubicBezTo>
                    <a:pt x="10" y="125"/>
                    <a:pt x="19" y="125"/>
                    <a:pt x="24" y="120"/>
                  </a:cubicBezTo>
                  <a:cubicBezTo>
                    <a:pt x="52" y="92"/>
                    <a:pt x="52" y="92"/>
                    <a:pt x="52" y="92"/>
                  </a:cubicBezTo>
                  <a:cubicBezTo>
                    <a:pt x="59" y="96"/>
                    <a:pt x="68" y="98"/>
                    <a:pt x="76" y="98"/>
                  </a:cubicBezTo>
                  <a:cubicBezTo>
                    <a:pt x="103" y="98"/>
                    <a:pt x="125" y="76"/>
                    <a:pt x="125" y="49"/>
                  </a:cubicBezTo>
                  <a:cubicBezTo>
                    <a:pt x="125" y="22"/>
                    <a:pt x="103" y="0"/>
                    <a:pt x="76" y="0"/>
                  </a:cubicBezTo>
                  <a:close/>
                  <a:moveTo>
                    <a:pt x="76" y="85"/>
                  </a:moveTo>
                  <a:cubicBezTo>
                    <a:pt x="56" y="85"/>
                    <a:pt x="40" y="69"/>
                    <a:pt x="40" y="49"/>
                  </a:cubicBezTo>
                  <a:cubicBezTo>
                    <a:pt x="40" y="29"/>
                    <a:pt x="56" y="13"/>
                    <a:pt x="76" y="13"/>
                  </a:cubicBezTo>
                  <a:cubicBezTo>
                    <a:pt x="96" y="13"/>
                    <a:pt x="112" y="29"/>
                    <a:pt x="112" y="49"/>
                  </a:cubicBezTo>
                  <a:cubicBezTo>
                    <a:pt x="112" y="69"/>
                    <a:pt x="96" y="85"/>
                    <a:pt x="76"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11956" tIns="55979" rIns="111956" bIns="55979" numCol="1" anchor="t" anchorCtr="0" compatLnSpc="1">
              <a:prstTxWarp prst="textNoShape">
                <a:avLst/>
              </a:prstTxWarp>
            </a:bodyPr>
            <a:lstStyle/>
            <a:p>
              <a:endParaRPr lang="en-US" sz="2939">
                <a:solidFill>
                  <a:schemeClr val="bg1"/>
                </a:solidFill>
              </a:endParaRPr>
            </a:p>
          </p:txBody>
        </p:sp>
        <p:sp>
          <p:nvSpPr>
            <p:cNvPr id="98" name="Freeform 23"/>
            <p:cNvSpPr>
              <a:spLocks/>
            </p:cNvSpPr>
            <p:nvPr/>
          </p:nvSpPr>
          <p:spPr bwMode="auto">
            <a:xfrm>
              <a:off x="7472603" y="1089903"/>
              <a:ext cx="307779" cy="210694"/>
            </a:xfrm>
            <a:custGeom>
              <a:avLst/>
              <a:gdLst>
                <a:gd name="T0" fmla="*/ 58 w 63"/>
                <a:gd name="T1" fmla="*/ 0 h 43"/>
                <a:gd name="T2" fmla="*/ 36 w 63"/>
                <a:gd name="T3" fmla="*/ 25 h 43"/>
                <a:gd name="T4" fmla="*/ 17 w 63"/>
                <a:gd name="T5" fmla="*/ 4 h 43"/>
                <a:gd name="T6" fmla="*/ 0 w 63"/>
                <a:gd name="T7" fmla="*/ 20 h 43"/>
                <a:gd name="T8" fmla="*/ 3 w 63"/>
                <a:gd name="T9" fmla="*/ 33 h 43"/>
                <a:gd name="T10" fmla="*/ 17 w 63"/>
                <a:gd name="T11" fmla="*/ 21 h 43"/>
                <a:gd name="T12" fmla="*/ 36 w 63"/>
                <a:gd name="T13" fmla="*/ 43 h 43"/>
                <a:gd name="T14" fmla="*/ 63 w 63"/>
                <a:gd name="T15" fmla="*/ 12 h 43"/>
                <a:gd name="T16" fmla="*/ 58 w 63"/>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3">
                  <a:moveTo>
                    <a:pt x="58" y="0"/>
                  </a:moveTo>
                  <a:cubicBezTo>
                    <a:pt x="36" y="25"/>
                    <a:pt x="36" y="25"/>
                    <a:pt x="36" y="25"/>
                  </a:cubicBezTo>
                  <a:cubicBezTo>
                    <a:pt x="17" y="4"/>
                    <a:pt x="17" y="4"/>
                    <a:pt x="17" y="4"/>
                  </a:cubicBezTo>
                  <a:cubicBezTo>
                    <a:pt x="0" y="20"/>
                    <a:pt x="0" y="20"/>
                    <a:pt x="0" y="20"/>
                  </a:cubicBezTo>
                  <a:cubicBezTo>
                    <a:pt x="0" y="24"/>
                    <a:pt x="1" y="29"/>
                    <a:pt x="3" y="33"/>
                  </a:cubicBezTo>
                  <a:cubicBezTo>
                    <a:pt x="17" y="21"/>
                    <a:pt x="17" y="21"/>
                    <a:pt x="17" y="21"/>
                  </a:cubicBezTo>
                  <a:cubicBezTo>
                    <a:pt x="36" y="43"/>
                    <a:pt x="36" y="43"/>
                    <a:pt x="36" y="43"/>
                  </a:cubicBezTo>
                  <a:cubicBezTo>
                    <a:pt x="63" y="12"/>
                    <a:pt x="63" y="12"/>
                    <a:pt x="63" y="12"/>
                  </a:cubicBezTo>
                  <a:cubicBezTo>
                    <a:pt x="62" y="7"/>
                    <a:pt x="60" y="3"/>
                    <a:pt x="5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11956" tIns="55979" rIns="111956" bIns="55979" numCol="1" anchor="t" anchorCtr="0" compatLnSpc="1">
              <a:prstTxWarp prst="textNoShape">
                <a:avLst/>
              </a:prstTxWarp>
            </a:bodyPr>
            <a:lstStyle/>
            <a:p>
              <a:endParaRPr lang="en-US" sz="2939">
                <a:solidFill>
                  <a:schemeClr val="bg1"/>
                </a:solidFill>
              </a:endParaRPr>
            </a:p>
          </p:txBody>
        </p:sp>
      </p:grpSp>
      <p:sp>
        <p:nvSpPr>
          <p:cNvPr id="10" name="Title 117">
            <a:extLst>
              <a:ext uri="{FF2B5EF4-FFF2-40B4-BE49-F238E27FC236}">
                <a16:creationId xmlns:a16="http://schemas.microsoft.com/office/drawing/2014/main" id="{197BD3B0-8155-4019-8883-64013068C737}"/>
              </a:ext>
            </a:extLst>
          </p:cNvPr>
          <p:cNvSpPr>
            <a:spLocks noGrp="1"/>
          </p:cNvSpPr>
          <p:nvPr>
            <p:ph type="title"/>
          </p:nvPr>
        </p:nvSpPr>
        <p:spPr>
          <a:xfrm>
            <a:off x="685800" y="639763"/>
            <a:ext cx="13258800" cy="503237"/>
          </a:xfrm>
        </p:spPr>
        <p:txBody>
          <a:bodyPr>
            <a:noAutofit/>
          </a:bodyPr>
          <a:lstStyle/>
          <a:p>
            <a:r>
              <a:rPr lang="en-IN" altLang="en-US" sz="4000" dirty="0"/>
              <a:t>TestMagic</a:t>
            </a:r>
            <a:r>
              <a:rPr lang="en-IN" altLang="en-US" sz="4000" baseline="30000" dirty="0"/>
              <a:t>TM</a:t>
            </a:r>
            <a:r>
              <a:rPr lang="en-IN" altLang="en-US" sz="4000" dirty="0"/>
              <a:t> – Innovation Quotient</a:t>
            </a:r>
            <a:br>
              <a:rPr lang="en-IN" altLang="en-US" sz="4000" dirty="0"/>
            </a:br>
            <a:br>
              <a:rPr lang="en-US" altLang="en-US" sz="4000" dirty="0"/>
            </a:br>
            <a:br>
              <a:rPr lang="en-US" altLang="en-US" sz="4000" dirty="0"/>
            </a:br>
            <a:br>
              <a:rPr lang="en-US" altLang="en-US" sz="4000" dirty="0"/>
            </a:br>
            <a:r>
              <a:rPr lang="en-US" altLang="en-US" sz="4000" dirty="0"/>
              <a:t>  </a:t>
            </a:r>
          </a:p>
        </p:txBody>
      </p:sp>
      <p:sp>
        <p:nvSpPr>
          <p:cNvPr id="11" name="Rectangle 10">
            <a:extLst>
              <a:ext uri="{FF2B5EF4-FFF2-40B4-BE49-F238E27FC236}">
                <a16:creationId xmlns:a16="http://schemas.microsoft.com/office/drawing/2014/main" id="{DDD0DEF1-284B-4AAA-856A-71DC861F07F8}"/>
              </a:ext>
            </a:extLst>
          </p:cNvPr>
          <p:cNvSpPr/>
          <p:nvPr/>
        </p:nvSpPr>
        <p:spPr>
          <a:xfrm>
            <a:off x="636401" y="1693840"/>
            <a:ext cx="13370779" cy="5164159"/>
          </a:xfrm>
          <a:prstGeom prst="rect">
            <a:avLst/>
          </a:prstGeom>
        </p:spPr>
        <p:txBody>
          <a:bodyPr wrap="square">
            <a:noAutofit/>
          </a:bodyPr>
          <a:lstStyle/>
          <a:p>
            <a:pPr algn="ctr"/>
            <a:r>
              <a:rPr lang="en-US" sz="3200" b="1" dirty="0">
                <a:latin typeface="Century Gothic" panose="020B0502020202020204" pitchFamily="34" charset="0"/>
                <a:cs typeface="Calibri" panose="020F0502020204030204" pitchFamily="34" charset="0"/>
              </a:rPr>
              <a:t>Object Recognition</a:t>
            </a:r>
            <a:r>
              <a:rPr lang="en-US" sz="3200" dirty="0">
                <a:latin typeface="Century Gothic" panose="020B0502020202020204" pitchFamily="34" charset="0"/>
                <a:cs typeface="Calibri" panose="020F0502020204030204" pitchFamily="34" charset="0"/>
              </a:rPr>
              <a:t> is everything in Automated Testing. </a:t>
            </a:r>
          </a:p>
          <a:p>
            <a:pPr algn="ctr"/>
            <a:r>
              <a:rPr lang="en-US" sz="3200" dirty="0">
                <a:latin typeface="Century Gothic" panose="020B0502020202020204" pitchFamily="34" charset="0"/>
                <a:cs typeface="Calibri" panose="020F0502020204030204" pitchFamily="34" charset="0"/>
              </a:rPr>
              <a:t>Object Recognition underpins the </a:t>
            </a:r>
            <a:r>
              <a:rPr lang="en-US" sz="3200" b="1" dirty="0">
                <a:latin typeface="Century Gothic" panose="020B0502020202020204" pitchFamily="34" charset="0"/>
                <a:cs typeface="Calibri" panose="020F0502020204030204" pitchFamily="34" charset="0"/>
              </a:rPr>
              <a:t>Reliability</a:t>
            </a:r>
            <a:r>
              <a:rPr lang="en-US" sz="3200" dirty="0">
                <a:latin typeface="Century Gothic" panose="020B0502020202020204" pitchFamily="34" charset="0"/>
                <a:cs typeface="Calibri" panose="020F0502020204030204" pitchFamily="34" charset="0"/>
              </a:rPr>
              <a:t> of your tests.</a:t>
            </a:r>
          </a:p>
          <a:p>
            <a:pPr algn="ctr"/>
            <a:r>
              <a:rPr lang="en-US" sz="3200" dirty="0">
                <a:latin typeface="Century Gothic" panose="020B0502020202020204" pitchFamily="34" charset="0"/>
                <a:cs typeface="Calibri" panose="020F0502020204030204" pitchFamily="34" charset="0"/>
              </a:rPr>
              <a:t>It underpins the </a:t>
            </a:r>
            <a:r>
              <a:rPr lang="en-US" sz="3200" b="1" dirty="0">
                <a:latin typeface="Century Gothic" panose="020B0502020202020204" pitchFamily="34" charset="0"/>
                <a:cs typeface="Calibri" panose="020F0502020204030204" pitchFamily="34" charset="0"/>
              </a:rPr>
              <a:t>Scalability</a:t>
            </a:r>
            <a:r>
              <a:rPr lang="en-US" sz="3200" dirty="0">
                <a:latin typeface="Century Gothic" panose="020B0502020202020204" pitchFamily="34" charset="0"/>
                <a:cs typeface="Calibri" panose="020F0502020204030204" pitchFamily="34" charset="0"/>
              </a:rPr>
              <a:t> of your tests and dictates how much time you’ll spend </a:t>
            </a:r>
            <a:r>
              <a:rPr lang="en-US" sz="3200" b="1" dirty="0">
                <a:latin typeface="Century Gothic" panose="020B0502020202020204" pitchFamily="34" charset="0"/>
                <a:cs typeface="Calibri" panose="020F0502020204030204" pitchFamily="34" charset="0"/>
              </a:rPr>
              <a:t>Maintaining</a:t>
            </a:r>
            <a:r>
              <a:rPr lang="en-US" sz="3200" dirty="0">
                <a:latin typeface="Century Gothic" panose="020B0502020202020204" pitchFamily="34" charset="0"/>
                <a:cs typeface="Calibri" panose="020F0502020204030204" pitchFamily="34" charset="0"/>
              </a:rPr>
              <a:t> Tests.</a:t>
            </a:r>
          </a:p>
          <a:p>
            <a:pPr algn="just"/>
            <a:endParaRPr lang="en-IN" sz="3200" dirty="0">
              <a:latin typeface="Century Gothic" panose="020B0502020202020204" pitchFamily="34" charset="0"/>
            </a:endParaRPr>
          </a:p>
          <a:p>
            <a:pPr algn="just"/>
            <a:endParaRPr lang="en-IN" sz="3200" dirty="0">
              <a:latin typeface="Century Gothic" panose="020B0502020202020204" pitchFamily="34" charset="0"/>
            </a:endParaRPr>
          </a:p>
          <a:p>
            <a:pPr algn="ctr"/>
            <a:r>
              <a:rPr lang="en-IN" sz="3200" dirty="0">
                <a:latin typeface="Century Gothic" panose="020B0502020202020204" pitchFamily="34" charset="0"/>
                <a:cs typeface="Calibri" panose="020F0502020204030204" pitchFamily="34" charset="0"/>
              </a:rPr>
              <a:t>Unlike other QA Automation Products globally,</a:t>
            </a:r>
          </a:p>
          <a:p>
            <a:pPr algn="ctr"/>
            <a:r>
              <a:rPr lang="en-IN" sz="3200" b="1" dirty="0">
                <a:latin typeface="Century Gothic" panose="020B0502020202020204" pitchFamily="34" charset="0"/>
              </a:rPr>
              <a:t>TestMagic</a:t>
            </a:r>
            <a:r>
              <a:rPr lang="en-IN" sz="3200" b="1" baseline="30000" dirty="0">
                <a:latin typeface="Century Gothic" panose="020B0502020202020204" pitchFamily="34" charset="0"/>
              </a:rPr>
              <a:t>TM</a:t>
            </a:r>
            <a:r>
              <a:rPr lang="en-IN" sz="3200" dirty="0">
                <a:latin typeface="Century Gothic" panose="020B0502020202020204" pitchFamily="34" charset="0"/>
                <a:cs typeface="Calibri" panose="020F0502020204030204" pitchFamily="34" charset="0"/>
              </a:rPr>
              <a:t> is the </a:t>
            </a:r>
            <a:r>
              <a:rPr lang="en-IN" sz="3200" b="1" dirty="0">
                <a:latin typeface="Century Gothic" panose="020B0502020202020204" pitchFamily="34" charset="0"/>
                <a:cs typeface="Calibri" panose="020F0502020204030204" pitchFamily="34" charset="0"/>
              </a:rPr>
              <a:t>Only</a:t>
            </a:r>
            <a:r>
              <a:rPr lang="en-IN" sz="3200" dirty="0">
                <a:latin typeface="Century Gothic" panose="020B0502020202020204" pitchFamily="34" charset="0"/>
                <a:cs typeface="Calibri" panose="020F0502020204030204" pitchFamily="34" charset="0"/>
              </a:rPr>
              <a:t> QA Automation Product which has </a:t>
            </a:r>
            <a:r>
              <a:rPr lang="en-IN" sz="3200" b="1" dirty="0">
                <a:latin typeface="Century Gothic" panose="020B0502020202020204" pitchFamily="34" charset="0"/>
                <a:cs typeface="Calibri" panose="020F0502020204030204" pitchFamily="34" charset="0"/>
              </a:rPr>
              <a:t>ELIMINATED</a:t>
            </a:r>
            <a:r>
              <a:rPr lang="en-IN" sz="3200" dirty="0">
                <a:latin typeface="Century Gothic" panose="020B0502020202020204" pitchFamily="34" charset="0"/>
                <a:cs typeface="Calibri" panose="020F0502020204030204" pitchFamily="34" charset="0"/>
              </a:rPr>
              <a:t> usage of </a:t>
            </a:r>
            <a:r>
              <a:rPr lang="en-IN" sz="3200" b="1" dirty="0">
                <a:latin typeface="Century Gothic" panose="020B0502020202020204" pitchFamily="34" charset="0"/>
                <a:cs typeface="Calibri" panose="020F0502020204030204" pitchFamily="34" charset="0"/>
              </a:rPr>
              <a:t>OBJECT PROPERTIES </a:t>
            </a:r>
            <a:r>
              <a:rPr lang="en-IN" sz="3200" dirty="0">
                <a:latin typeface="Century Gothic" panose="020B0502020202020204" pitchFamily="34" charset="0"/>
                <a:cs typeface="Calibri" panose="020F0502020204030204" pitchFamily="34" charset="0"/>
              </a:rPr>
              <a:t>to </a:t>
            </a:r>
            <a:r>
              <a:rPr lang="en-IN" sz="3200" b="1" dirty="0">
                <a:latin typeface="Century Gothic" panose="020B0502020202020204" pitchFamily="34" charset="0"/>
                <a:cs typeface="Calibri" panose="020F0502020204030204" pitchFamily="34" charset="0"/>
              </a:rPr>
              <a:t>Create</a:t>
            </a:r>
            <a:r>
              <a:rPr lang="en-IN" sz="3200" dirty="0">
                <a:latin typeface="Century Gothic" panose="020B0502020202020204" pitchFamily="34" charset="0"/>
                <a:cs typeface="Calibri" panose="020F0502020204030204" pitchFamily="34" charset="0"/>
              </a:rPr>
              <a:t> and </a:t>
            </a:r>
            <a:r>
              <a:rPr lang="en-IN" sz="3200" b="1" dirty="0">
                <a:latin typeface="Century Gothic" panose="020B0502020202020204" pitchFamily="34" charset="0"/>
                <a:cs typeface="Calibri" panose="020F0502020204030204" pitchFamily="34" charset="0"/>
              </a:rPr>
              <a:t>Maintain</a:t>
            </a:r>
            <a:r>
              <a:rPr lang="en-IN" sz="3200" dirty="0">
                <a:latin typeface="Century Gothic" panose="020B0502020202020204" pitchFamily="34" charset="0"/>
                <a:cs typeface="Calibri" panose="020F0502020204030204" pitchFamily="34" charset="0"/>
              </a:rPr>
              <a:t> Test Automation.</a:t>
            </a:r>
            <a:endParaRPr lang="en-US" sz="3200" dirty="0">
              <a:latin typeface="Century Gothic" panose="020B0502020202020204" pitchFamily="34" charset="0"/>
              <a:cs typeface="Calibri" panose="020F0502020204030204" pitchFamily="34" charset="0"/>
            </a:endParaRPr>
          </a:p>
          <a:p>
            <a:pPr algn="just"/>
            <a:endParaRPr lang="en-IN" sz="3200" dirty="0">
              <a:latin typeface="Century Gothic" panose="020B0502020202020204" pitchFamily="34" charset="0"/>
              <a:cs typeface="Calibri" panose="020F0502020204030204" pitchFamily="34" charset="0"/>
            </a:endParaRPr>
          </a:p>
          <a:p>
            <a:pPr algn="just"/>
            <a:endParaRPr lang="en-GB" sz="3200" dirty="0">
              <a:latin typeface="Century Gothic" panose="020B0502020202020204" pitchFamily="34" charset="0"/>
              <a:cs typeface="Calibri" panose="020F0502020204030204" pitchFamily="34" charset="0"/>
            </a:endParaRPr>
          </a:p>
        </p:txBody>
      </p:sp>
    </p:spTree>
    <p:extLst>
      <p:ext uri="{BB962C8B-B14F-4D97-AF65-F5344CB8AC3E}">
        <p14:creationId xmlns:p14="http://schemas.microsoft.com/office/powerpoint/2010/main" val="277614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8460" y="3761019"/>
            <a:ext cx="13209812" cy="0"/>
            <a:chOff x="870860" y="3733800"/>
            <a:chExt cx="13209812" cy="0"/>
          </a:xfrm>
        </p:grpSpPr>
        <p:cxnSp>
          <p:nvCxnSpPr>
            <p:cNvPr id="30" name="Straight Connector 29"/>
            <p:cNvCxnSpPr/>
            <p:nvPr/>
          </p:nvCxnSpPr>
          <p:spPr>
            <a:xfrm>
              <a:off x="870860" y="3733800"/>
              <a:ext cx="2084117" cy="0"/>
            </a:xfrm>
            <a:prstGeom prst="line">
              <a:avLst/>
            </a:prstGeom>
            <a:ln w="76200" cap="sq">
              <a:solidFill>
                <a:schemeClr val="bg1">
                  <a:lumMod val="85000"/>
                </a:schemeClr>
              </a:solidFill>
            </a:ln>
          </p:spPr>
          <p:style>
            <a:lnRef idx="1">
              <a:schemeClr val="accent1"/>
            </a:lnRef>
            <a:fillRef idx="0">
              <a:schemeClr val="accent1"/>
            </a:fillRef>
            <a:effectRef idx="0">
              <a:schemeClr val="accent1"/>
            </a:effectRef>
            <a:fontRef idx="minor">
              <a:schemeClr val="lt1"/>
            </a:fontRef>
          </p:style>
        </p:cxnSp>
        <p:cxnSp>
          <p:nvCxnSpPr>
            <p:cNvPr id="31" name="Straight Connector 30"/>
            <p:cNvCxnSpPr/>
            <p:nvPr/>
          </p:nvCxnSpPr>
          <p:spPr>
            <a:xfrm>
              <a:off x="3652284" y="3733800"/>
              <a:ext cx="2084117" cy="0"/>
            </a:xfrm>
            <a:prstGeom prst="line">
              <a:avLst/>
            </a:prstGeom>
            <a:ln w="76200" cap="sq">
              <a:solidFill>
                <a:schemeClr val="bg1">
                  <a:lumMod val="85000"/>
                </a:schemeClr>
              </a:solidFill>
            </a:ln>
          </p:spPr>
          <p:style>
            <a:lnRef idx="1">
              <a:schemeClr val="accent1"/>
            </a:lnRef>
            <a:fillRef idx="0">
              <a:schemeClr val="accent1"/>
            </a:fillRef>
            <a:effectRef idx="0">
              <a:schemeClr val="accent1"/>
            </a:effectRef>
            <a:fontRef idx="minor">
              <a:schemeClr val="lt1"/>
            </a:fontRef>
          </p:style>
        </p:cxnSp>
        <p:cxnSp>
          <p:nvCxnSpPr>
            <p:cNvPr id="32" name="Straight Connector 31"/>
            <p:cNvCxnSpPr/>
            <p:nvPr/>
          </p:nvCxnSpPr>
          <p:spPr>
            <a:xfrm>
              <a:off x="6433708" y="3733800"/>
              <a:ext cx="2084117" cy="0"/>
            </a:xfrm>
            <a:prstGeom prst="line">
              <a:avLst/>
            </a:prstGeom>
            <a:ln w="76200" cap="sq">
              <a:solidFill>
                <a:schemeClr val="bg1">
                  <a:lumMod val="85000"/>
                </a:schemeClr>
              </a:solidFill>
            </a:ln>
          </p:spPr>
          <p:style>
            <a:lnRef idx="1">
              <a:schemeClr val="accent1"/>
            </a:lnRef>
            <a:fillRef idx="0">
              <a:schemeClr val="accent1"/>
            </a:fillRef>
            <a:effectRef idx="0">
              <a:schemeClr val="accent1"/>
            </a:effectRef>
            <a:fontRef idx="minor">
              <a:schemeClr val="lt1"/>
            </a:fontRef>
          </p:style>
        </p:cxnSp>
        <p:cxnSp>
          <p:nvCxnSpPr>
            <p:cNvPr id="33" name="Straight Connector 32"/>
            <p:cNvCxnSpPr/>
            <p:nvPr/>
          </p:nvCxnSpPr>
          <p:spPr>
            <a:xfrm>
              <a:off x="9215132" y="3733800"/>
              <a:ext cx="2084117" cy="0"/>
            </a:xfrm>
            <a:prstGeom prst="line">
              <a:avLst/>
            </a:prstGeom>
            <a:ln w="76200" cap="sq">
              <a:solidFill>
                <a:schemeClr val="bg1">
                  <a:lumMod val="85000"/>
                </a:schemeClr>
              </a:solidFill>
            </a:ln>
          </p:spPr>
          <p:style>
            <a:lnRef idx="1">
              <a:schemeClr val="accent1"/>
            </a:lnRef>
            <a:fillRef idx="0">
              <a:schemeClr val="accent1"/>
            </a:fillRef>
            <a:effectRef idx="0">
              <a:schemeClr val="accent1"/>
            </a:effectRef>
            <a:fontRef idx="minor">
              <a:schemeClr val="lt1"/>
            </a:fontRef>
          </p:style>
        </p:cxnSp>
        <p:cxnSp>
          <p:nvCxnSpPr>
            <p:cNvPr id="34" name="Straight Connector 33"/>
            <p:cNvCxnSpPr/>
            <p:nvPr/>
          </p:nvCxnSpPr>
          <p:spPr>
            <a:xfrm>
              <a:off x="11996555" y="3733800"/>
              <a:ext cx="2084117" cy="0"/>
            </a:xfrm>
            <a:prstGeom prst="line">
              <a:avLst/>
            </a:prstGeom>
            <a:ln w="76200" cap="sq">
              <a:solidFill>
                <a:schemeClr val="bg1">
                  <a:lumMod val="85000"/>
                </a:schemeClr>
              </a:solidFill>
            </a:ln>
          </p:spPr>
          <p:style>
            <a:lnRef idx="1">
              <a:schemeClr val="accent1"/>
            </a:lnRef>
            <a:fillRef idx="0">
              <a:schemeClr val="accent1"/>
            </a:fillRef>
            <a:effectRef idx="0">
              <a:schemeClr val="accent1"/>
            </a:effectRef>
            <a:fontRef idx="minor">
              <a:schemeClr val="lt1"/>
            </a:fontRef>
          </p:style>
        </p:cxnSp>
      </p:grpSp>
      <p:sp>
        <p:nvSpPr>
          <p:cNvPr id="118" name="Title 117"/>
          <p:cNvSpPr>
            <a:spLocks noGrp="1"/>
          </p:cNvSpPr>
          <p:nvPr>
            <p:ph type="title"/>
          </p:nvPr>
        </p:nvSpPr>
        <p:spPr>
          <a:xfrm>
            <a:off x="685800" y="639763"/>
            <a:ext cx="13258800" cy="503237"/>
          </a:xfrm>
        </p:spPr>
        <p:txBody>
          <a:bodyPr>
            <a:noAutofit/>
          </a:bodyPr>
          <a:lstStyle/>
          <a:p>
            <a:r>
              <a:rPr lang="en-IN" altLang="en-US" sz="4000" dirty="0"/>
              <a:t>TestMagic</a:t>
            </a:r>
            <a:r>
              <a:rPr lang="en-IN" altLang="en-US" sz="4000" baseline="30000" dirty="0"/>
              <a:t>TM</a:t>
            </a:r>
            <a:r>
              <a:rPr lang="en-IN" altLang="en-US" sz="4000" dirty="0"/>
              <a:t> – Key Highlights</a:t>
            </a:r>
            <a:br>
              <a:rPr lang="en-IN" altLang="en-US" sz="4000" dirty="0"/>
            </a:br>
            <a:br>
              <a:rPr lang="en-US" altLang="en-US" sz="4000" dirty="0"/>
            </a:br>
            <a:br>
              <a:rPr lang="en-US" altLang="en-US" sz="4000" dirty="0"/>
            </a:br>
            <a:br>
              <a:rPr lang="en-US" altLang="en-US" sz="4000" dirty="0"/>
            </a:br>
            <a:r>
              <a:rPr lang="en-US" altLang="en-US" sz="4000" dirty="0"/>
              <a:t>  </a:t>
            </a:r>
          </a:p>
        </p:txBody>
      </p:sp>
      <p:grpSp>
        <p:nvGrpSpPr>
          <p:cNvPr id="36" name="Group 35"/>
          <p:cNvGrpSpPr/>
          <p:nvPr/>
        </p:nvGrpSpPr>
        <p:grpSpPr>
          <a:xfrm>
            <a:off x="11804439" y="2581234"/>
            <a:ext cx="2188475" cy="2546962"/>
            <a:chOff x="11804439" y="2401615"/>
            <a:chExt cx="2188475" cy="2546962"/>
          </a:xfrm>
        </p:grpSpPr>
        <p:cxnSp>
          <p:nvCxnSpPr>
            <p:cNvPr id="14" name="Straight Connector 13"/>
            <p:cNvCxnSpPr/>
            <p:nvPr/>
          </p:nvCxnSpPr>
          <p:spPr>
            <a:xfrm>
              <a:off x="11844155" y="3581400"/>
              <a:ext cx="2084117" cy="0"/>
            </a:xfrm>
            <a:prstGeom prst="line">
              <a:avLst/>
            </a:prstGeom>
            <a:ln w="76200" cap="sq"/>
          </p:spPr>
          <p:style>
            <a:lnRef idx="1">
              <a:schemeClr val="accent1"/>
            </a:lnRef>
            <a:fillRef idx="0">
              <a:schemeClr val="accent1"/>
            </a:fillRef>
            <a:effectRef idx="0">
              <a:schemeClr val="accent1"/>
            </a:effectRef>
            <a:fontRef idx="minor">
              <a:schemeClr val="lt1"/>
            </a:fontRef>
          </p:style>
        </p:cxnSp>
        <p:sp>
          <p:nvSpPr>
            <p:cNvPr id="20" name="Rectangle 19"/>
            <p:cNvSpPr/>
            <p:nvPr/>
          </p:nvSpPr>
          <p:spPr>
            <a:xfrm>
              <a:off x="11804439" y="3717471"/>
              <a:ext cx="2188475" cy="1231106"/>
            </a:xfrm>
            <a:prstGeom prst="rect">
              <a:avLst/>
            </a:prstGeom>
          </p:spPr>
          <p:txBody>
            <a:bodyPr wrap="square" lIns="0">
              <a:spAutoFit/>
            </a:bodyPr>
            <a:lstStyle/>
            <a:p>
              <a:pPr lvl="0" defTabSz="457200" fontAlgn="base">
                <a:spcBef>
                  <a:spcPts val="600"/>
                </a:spcBef>
                <a:spcAft>
                  <a:spcPct val="0"/>
                </a:spcAft>
                <a:defRPr/>
              </a:pPr>
              <a:r>
                <a:rPr lang="en-IN" altLang="en-US" sz="2300" b="1" dirty="0">
                  <a:solidFill>
                    <a:srgbClr val="000000">
                      <a:lumMod val="85000"/>
                      <a:lumOff val="15000"/>
                    </a:srgbClr>
                  </a:solidFill>
                  <a:latin typeface="Arial" pitchFamily="34" charset="0"/>
                  <a:cs typeface="Arial" panose="020B0604020202020204" pitchFamily="34" charset="0"/>
                </a:rPr>
                <a:t>Service Virtualization,</a:t>
              </a:r>
            </a:p>
            <a:p>
              <a:pPr lvl="0" defTabSz="457200" fontAlgn="base">
                <a:spcBef>
                  <a:spcPts val="600"/>
                </a:spcBef>
                <a:spcAft>
                  <a:spcPct val="0"/>
                </a:spcAft>
                <a:defRPr/>
              </a:pPr>
              <a:r>
                <a:rPr lang="en-IN" altLang="en-US" sz="2300" b="1" dirty="0">
                  <a:solidFill>
                    <a:srgbClr val="000000">
                      <a:lumMod val="85000"/>
                      <a:lumOff val="15000"/>
                    </a:srgbClr>
                  </a:solidFill>
                  <a:latin typeface="Arial" pitchFamily="34" charset="0"/>
                  <a:cs typeface="Arial" panose="020B0604020202020204" pitchFamily="34" charset="0"/>
                </a:rPr>
                <a:t>Self Healing</a:t>
              </a:r>
            </a:p>
          </p:txBody>
        </p:sp>
        <p:sp>
          <p:nvSpPr>
            <p:cNvPr id="22" name="Freeform 188"/>
            <p:cNvSpPr>
              <a:spLocks noChangeAspect="1" noEditPoints="1"/>
            </p:cNvSpPr>
            <p:nvPr/>
          </p:nvSpPr>
          <p:spPr bwMode="auto">
            <a:xfrm>
              <a:off x="11816770" y="2401615"/>
              <a:ext cx="1392760" cy="697203"/>
            </a:xfrm>
            <a:custGeom>
              <a:avLst/>
              <a:gdLst>
                <a:gd name="T0" fmla="*/ 1152 w 1152"/>
                <a:gd name="T1" fmla="*/ 288 h 576"/>
                <a:gd name="T2" fmla="*/ 576 w 1152"/>
                <a:gd name="T3" fmla="*/ 576 h 576"/>
                <a:gd name="T4" fmla="*/ 0 w 1152"/>
                <a:gd name="T5" fmla="*/ 288 h 576"/>
                <a:gd name="T6" fmla="*/ 576 w 1152"/>
                <a:gd name="T7" fmla="*/ 0 h 576"/>
                <a:gd name="T8" fmla="*/ 1152 w 1152"/>
                <a:gd name="T9" fmla="*/ 288 h 576"/>
                <a:gd name="T10" fmla="*/ 576 w 1152"/>
                <a:gd name="T11" fmla="*/ 96 h 576"/>
                <a:gd name="T12" fmla="*/ 384 w 1152"/>
                <a:gd name="T13" fmla="*/ 288 h 576"/>
                <a:gd name="T14" fmla="*/ 576 w 1152"/>
                <a:gd name="T15" fmla="*/ 480 h 576"/>
                <a:gd name="T16" fmla="*/ 768 w 1152"/>
                <a:gd name="T17" fmla="*/ 288 h 576"/>
                <a:gd name="T18" fmla="*/ 576 w 1152"/>
                <a:gd name="T19" fmla="*/ 9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576">
                  <a:moveTo>
                    <a:pt x="1152" y="288"/>
                  </a:moveTo>
                  <a:cubicBezTo>
                    <a:pt x="1021" y="464"/>
                    <a:pt x="812" y="576"/>
                    <a:pt x="576" y="576"/>
                  </a:cubicBezTo>
                  <a:cubicBezTo>
                    <a:pt x="340" y="576"/>
                    <a:pt x="131" y="464"/>
                    <a:pt x="0" y="288"/>
                  </a:cubicBezTo>
                  <a:cubicBezTo>
                    <a:pt x="131" y="112"/>
                    <a:pt x="340" y="0"/>
                    <a:pt x="576" y="0"/>
                  </a:cubicBezTo>
                  <a:cubicBezTo>
                    <a:pt x="812" y="0"/>
                    <a:pt x="1021" y="112"/>
                    <a:pt x="1152" y="288"/>
                  </a:cubicBezTo>
                  <a:close/>
                  <a:moveTo>
                    <a:pt x="576" y="96"/>
                  </a:moveTo>
                  <a:cubicBezTo>
                    <a:pt x="470" y="96"/>
                    <a:pt x="384" y="182"/>
                    <a:pt x="384" y="288"/>
                  </a:cubicBezTo>
                  <a:cubicBezTo>
                    <a:pt x="384" y="394"/>
                    <a:pt x="470" y="480"/>
                    <a:pt x="576" y="480"/>
                  </a:cubicBezTo>
                  <a:cubicBezTo>
                    <a:pt x="682" y="480"/>
                    <a:pt x="768" y="394"/>
                    <a:pt x="768" y="288"/>
                  </a:cubicBezTo>
                  <a:cubicBezTo>
                    <a:pt x="768" y="182"/>
                    <a:pt x="682" y="96"/>
                    <a:pt x="576"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35" name="Group 34"/>
          <p:cNvGrpSpPr/>
          <p:nvPr/>
        </p:nvGrpSpPr>
        <p:grpSpPr>
          <a:xfrm>
            <a:off x="9061015" y="2374697"/>
            <a:ext cx="2333745" cy="3599885"/>
            <a:chOff x="9061015" y="2195078"/>
            <a:chExt cx="2333745" cy="3599885"/>
          </a:xfrm>
        </p:grpSpPr>
        <p:cxnSp>
          <p:nvCxnSpPr>
            <p:cNvPr id="12" name="Straight Connector 11"/>
            <p:cNvCxnSpPr/>
            <p:nvPr/>
          </p:nvCxnSpPr>
          <p:spPr>
            <a:xfrm>
              <a:off x="9062732" y="3581400"/>
              <a:ext cx="2084117" cy="0"/>
            </a:xfrm>
            <a:prstGeom prst="line">
              <a:avLst/>
            </a:prstGeom>
            <a:ln w="76200" cap="sq"/>
          </p:spPr>
          <p:style>
            <a:lnRef idx="1">
              <a:schemeClr val="accent1"/>
            </a:lnRef>
            <a:fillRef idx="0">
              <a:schemeClr val="accent1"/>
            </a:fillRef>
            <a:effectRef idx="0">
              <a:schemeClr val="accent1"/>
            </a:effectRef>
            <a:fontRef idx="minor">
              <a:schemeClr val="lt1"/>
            </a:fontRef>
          </p:style>
        </p:cxnSp>
        <p:sp>
          <p:nvSpPr>
            <p:cNvPr id="19" name="Rectangle 18"/>
            <p:cNvSpPr/>
            <p:nvPr/>
          </p:nvSpPr>
          <p:spPr>
            <a:xfrm>
              <a:off x="9061015" y="3717471"/>
              <a:ext cx="2333745" cy="2077492"/>
            </a:xfrm>
            <a:prstGeom prst="rect">
              <a:avLst/>
            </a:prstGeom>
          </p:spPr>
          <p:txBody>
            <a:bodyPr wrap="square" lIns="0">
              <a:spAutoFit/>
            </a:bodyPr>
            <a:lstStyle/>
            <a:p>
              <a:pPr lvl="0" defTabSz="457200" fontAlgn="base">
                <a:spcBef>
                  <a:spcPts val="600"/>
                </a:spcBef>
                <a:spcAft>
                  <a:spcPct val="0"/>
                </a:spcAft>
                <a:defRPr/>
              </a:pPr>
              <a:r>
                <a:rPr lang="en-IN" altLang="en-US" sz="2300" b="1" dirty="0">
                  <a:solidFill>
                    <a:srgbClr val="000000">
                      <a:lumMod val="85000"/>
                      <a:lumOff val="15000"/>
                    </a:srgbClr>
                  </a:solidFill>
                  <a:latin typeface="Arial" pitchFamily="34" charset="0"/>
                  <a:cs typeface="Arial" panose="020B0604020202020204" pitchFamily="34" charset="0"/>
                </a:rPr>
                <a:t>STA</a:t>
              </a:r>
              <a:r>
                <a:rPr lang="en-IN" altLang="en-US" sz="1800" b="1" spc="-200" baseline="60000" dirty="0">
                  <a:solidFill>
                    <a:srgbClr val="000000">
                      <a:lumMod val="85000"/>
                      <a:lumOff val="15000"/>
                    </a:srgbClr>
                  </a:solidFill>
                  <a:latin typeface="Arial" pitchFamily="34" charset="0"/>
                  <a:cs typeface="Arial" panose="020B0604020202020204" pitchFamily="34" charset="0"/>
                </a:rPr>
                <a:t>A</a:t>
              </a:r>
              <a:r>
                <a:rPr lang="en-IN" altLang="en-US" sz="2300" b="1" dirty="0">
                  <a:solidFill>
                    <a:srgbClr val="000000">
                      <a:lumMod val="85000"/>
                      <a:lumOff val="15000"/>
                    </a:srgbClr>
                  </a:solidFill>
                  <a:latin typeface="Arial" pitchFamily="34" charset="0"/>
                  <a:cs typeface="Arial" panose="020B0604020202020204" pitchFamily="34" charset="0"/>
                </a:rPr>
                <a:t>M</a:t>
              </a:r>
              <a:r>
                <a:rPr lang="en-IN" altLang="en-US" sz="1800" b="1" spc="-200" baseline="60000" dirty="0">
                  <a:solidFill>
                    <a:srgbClr val="000000">
                      <a:lumMod val="85000"/>
                      <a:lumOff val="15000"/>
                    </a:srgbClr>
                  </a:solidFill>
                  <a:latin typeface="Arial" pitchFamily="34" charset="0"/>
                  <a:cs typeface="Arial" panose="020B0604020202020204" pitchFamily="34" charset="0"/>
                </a:rPr>
                <a:t>A</a:t>
              </a:r>
              <a:r>
                <a:rPr lang="en-IN" altLang="en-US" sz="2300" b="1" dirty="0">
                  <a:solidFill>
                    <a:srgbClr val="000000">
                      <a:lumMod val="85000"/>
                      <a:lumOff val="15000"/>
                    </a:srgbClr>
                  </a:solidFill>
                  <a:latin typeface="Arial" pitchFamily="34" charset="0"/>
                  <a:cs typeface="Arial" panose="020B0604020202020204" pitchFamily="34" charset="0"/>
                </a:rPr>
                <a:t>P </a:t>
              </a:r>
              <a:r>
                <a:rPr lang="en-IN" altLang="en-US" sz="1600" b="1" dirty="0">
                  <a:solidFill>
                    <a:srgbClr val="000000">
                      <a:lumMod val="85000"/>
                      <a:lumOff val="15000"/>
                    </a:srgbClr>
                  </a:solidFill>
                  <a:latin typeface="Arial" pitchFamily="34" charset="0"/>
                  <a:cs typeface="Arial" panose="020B0604020202020204" pitchFamily="34" charset="0"/>
                </a:rPr>
                <a:t>(Single Test Automation Across Multiple Access Points)</a:t>
              </a:r>
              <a:r>
                <a:rPr lang="en-IN" altLang="en-US" sz="2300" b="1" dirty="0">
                  <a:solidFill>
                    <a:srgbClr val="000000">
                      <a:lumMod val="85000"/>
                      <a:lumOff val="15000"/>
                    </a:srgbClr>
                  </a:solidFill>
                  <a:latin typeface="Arial" pitchFamily="34" charset="0"/>
                  <a:cs typeface="Arial" panose="020B0604020202020204" pitchFamily="34" charset="0"/>
                </a:rPr>
                <a:t>,</a:t>
              </a:r>
            </a:p>
            <a:p>
              <a:pPr lvl="0" defTabSz="457200" fontAlgn="base">
                <a:spcBef>
                  <a:spcPts val="600"/>
                </a:spcBef>
                <a:spcAft>
                  <a:spcPct val="0"/>
                </a:spcAft>
                <a:defRPr/>
              </a:pPr>
              <a:r>
                <a:rPr lang="en-IN" altLang="en-US" sz="2300" b="1" dirty="0">
                  <a:solidFill>
                    <a:srgbClr val="000000">
                      <a:lumMod val="85000"/>
                      <a:lumOff val="15000"/>
                    </a:srgbClr>
                  </a:solidFill>
                  <a:latin typeface="Arial" pitchFamily="34" charset="0"/>
                  <a:cs typeface="Arial" panose="020B0604020202020204" pitchFamily="34" charset="0"/>
                </a:rPr>
                <a:t>Prescriptive Analytics</a:t>
              </a:r>
            </a:p>
          </p:txBody>
        </p:sp>
        <p:sp>
          <p:nvSpPr>
            <p:cNvPr id="23" name="Freeform 95"/>
            <p:cNvSpPr>
              <a:spLocks noChangeAspect="1" noEditPoints="1"/>
            </p:cNvSpPr>
            <p:nvPr/>
          </p:nvSpPr>
          <p:spPr bwMode="auto">
            <a:xfrm>
              <a:off x="9061015" y="2195078"/>
              <a:ext cx="866756" cy="1110277"/>
            </a:xfrm>
            <a:custGeom>
              <a:avLst/>
              <a:gdLst>
                <a:gd name="T0" fmla="*/ 221 w 331"/>
                <a:gd name="T1" fmla="*/ 210 h 424"/>
                <a:gd name="T2" fmla="*/ 251 w 331"/>
                <a:gd name="T3" fmla="*/ 240 h 424"/>
                <a:gd name="T4" fmla="*/ 268 w 331"/>
                <a:gd name="T5" fmla="*/ 257 h 424"/>
                <a:gd name="T6" fmla="*/ 251 w 331"/>
                <a:gd name="T7" fmla="*/ 274 h 424"/>
                <a:gd name="T8" fmla="*/ 221 w 331"/>
                <a:gd name="T9" fmla="*/ 304 h 424"/>
                <a:gd name="T10" fmla="*/ 204 w 331"/>
                <a:gd name="T11" fmla="*/ 288 h 424"/>
                <a:gd name="T12" fmla="*/ 235 w 331"/>
                <a:gd name="T13" fmla="*/ 257 h 424"/>
                <a:gd name="T14" fmla="*/ 204 w 331"/>
                <a:gd name="T15" fmla="*/ 227 h 424"/>
                <a:gd name="T16" fmla="*/ 221 w 331"/>
                <a:gd name="T17" fmla="*/ 210 h 424"/>
                <a:gd name="T18" fmla="*/ 110 w 331"/>
                <a:gd name="T19" fmla="*/ 210 h 424"/>
                <a:gd name="T20" fmla="*/ 127 w 331"/>
                <a:gd name="T21" fmla="*/ 227 h 424"/>
                <a:gd name="T22" fmla="*/ 96 w 331"/>
                <a:gd name="T23" fmla="*/ 257 h 424"/>
                <a:gd name="T24" fmla="*/ 127 w 331"/>
                <a:gd name="T25" fmla="*/ 288 h 424"/>
                <a:gd name="T26" fmla="*/ 110 w 331"/>
                <a:gd name="T27" fmla="*/ 304 h 424"/>
                <a:gd name="T28" fmla="*/ 80 w 331"/>
                <a:gd name="T29" fmla="*/ 274 h 424"/>
                <a:gd name="T30" fmla="*/ 63 w 331"/>
                <a:gd name="T31" fmla="*/ 257 h 424"/>
                <a:gd name="T32" fmla="*/ 80 w 331"/>
                <a:gd name="T33" fmla="*/ 240 h 424"/>
                <a:gd name="T34" fmla="*/ 110 w 331"/>
                <a:gd name="T35" fmla="*/ 210 h 424"/>
                <a:gd name="T36" fmla="*/ 177 w 331"/>
                <a:gd name="T37" fmla="*/ 185 h 424"/>
                <a:gd name="T38" fmla="*/ 199 w 331"/>
                <a:gd name="T39" fmla="*/ 192 h 424"/>
                <a:gd name="T40" fmla="*/ 154 w 331"/>
                <a:gd name="T41" fmla="*/ 329 h 424"/>
                <a:gd name="T42" fmla="*/ 132 w 331"/>
                <a:gd name="T43" fmla="*/ 322 h 424"/>
                <a:gd name="T44" fmla="*/ 177 w 331"/>
                <a:gd name="T45" fmla="*/ 185 h 424"/>
                <a:gd name="T46" fmla="*/ 240 w 331"/>
                <a:gd name="T47" fmla="*/ 47 h 424"/>
                <a:gd name="T48" fmla="*/ 240 w 331"/>
                <a:gd name="T49" fmla="*/ 91 h 424"/>
                <a:gd name="T50" fmla="*/ 283 w 331"/>
                <a:gd name="T51" fmla="*/ 91 h 424"/>
                <a:gd name="T52" fmla="*/ 240 w 331"/>
                <a:gd name="T53" fmla="*/ 47 h 424"/>
                <a:gd name="T54" fmla="*/ 36 w 331"/>
                <a:gd name="T55" fmla="*/ 35 h 424"/>
                <a:gd name="T56" fmla="*/ 36 w 331"/>
                <a:gd name="T57" fmla="*/ 389 h 424"/>
                <a:gd name="T58" fmla="*/ 295 w 331"/>
                <a:gd name="T59" fmla="*/ 389 h 424"/>
                <a:gd name="T60" fmla="*/ 295 w 331"/>
                <a:gd name="T61" fmla="*/ 117 h 424"/>
                <a:gd name="T62" fmla="*/ 214 w 331"/>
                <a:gd name="T63" fmla="*/ 117 h 424"/>
                <a:gd name="T64" fmla="*/ 214 w 331"/>
                <a:gd name="T65" fmla="*/ 35 h 424"/>
                <a:gd name="T66" fmla="*/ 36 w 331"/>
                <a:gd name="T67" fmla="*/ 35 h 424"/>
                <a:gd name="T68" fmla="*/ 0 w 331"/>
                <a:gd name="T69" fmla="*/ 0 h 424"/>
                <a:gd name="T70" fmla="*/ 214 w 331"/>
                <a:gd name="T71" fmla="*/ 0 h 424"/>
                <a:gd name="T72" fmla="*/ 235 w 331"/>
                <a:gd name="T73" fmla="*/ 0 h 424"/>
                <a:gd name="T74" fmla="*/ 331 w 331"/>
                <a:gd name="T75" fmla="*/ 95 h 424"/>
                <a:gd name="T76" fmla="*/ 331 w 331"/>
                <a:gd name="T77" fmla="*/ 117 h 424"/>
                <a:gd name="T78" fmla="*/ 331 w 331"/>
                <a:gd name="T79" fmla="*/ 424 h 424"/>
                <a:gd name="T80" fmla="*/ 0 w 331"/>
                <a:gd name="T81" fmla="*/ 424 h 424"/>
                <a:gd name="T82" fmla="*/ 0 w 331"/>
                <a:gd name="T8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1" h="424">
                  <a:moveTo>
                    <a:pt x="221" y="210"/>
                  </a:moveTo>
                  <a:lnTo>
                    <a:pt x="251" y="240"/>
                  </a:lnTo>
                  <a:lnTo>
                    <a:pt x="268" y="257"/>
                  </a:lnTo>
                  <a:lnTo>
                    <a:pt x="251" y="274"/>
                  </a:lnTo>
                  <a:lnTo>
                    <a:pt x="221" y="304"/>
                  </a:lnTo>
                  <a:lnTo>
                    <a:pt x="204" y="288"/>
                  </a:lnTo>
                  <a:lnTo>
                    <a:pt x="235" y="257"/>
                  </a:lnTo>
                  <a:lnTo>
                    <a:pt x="204" y="227"/>
                  </a:lnTo>
                  <a:lnTo>
                    <a:pt x="221" y="210"/>
                  </a:lnTo>
                  <a:close/>
                  <a:moveTo>
                    <a:pt x="110" y="210"/>
                  </a:moveTo>
                  <a:lnTo>
                    <a:pt x="127" y="227"/>
                  </a:lnTo>
                  <a:lnTo>
                    <a:pt x="96" y="257"/>
                  </a:lnTo>
                  <a:lnTo>
                    <a:pt x="127" y="288"/>
                  </a:lnTo>
                  <a:lnTo>
                    <a:pt x="110" y="304"/>
                  </a:lnTo>
                  <a:lnTo>
                    <a:pt x="80" y="274"/>
                  </a:lnTo>
                  <a:lnTo>
                    <a:pt x="63" y="257"/>
                  </a:lnTo>
                  <a:lnTo>
                    <a:pt x="80" y="240"/>
                  </a:lnTo>
                  <a:lnTo>
                    <a:pt x="110" y="210"/>
                  </a:lnTo>
                  <a:close/>
                  <a:moveTo>
                    <a:pt x="177" y="185"/>
                  </a:moveTo>
                  <a:lnTo>
                    <a:pt x="199" y="192"/>
                  </a:lnTo>
                  <a:lnTo>
                    <a:pt x="154" y="329"/>
                  </a:lnTo>
                  <a:lnTo>
                    <a:pt x="132" y="322"/>
                  </a:lnTo>
                  <a:lnTo>
                    <a:pt x="177" y="185"/>
                  </a:lnTo>
                  <a:close/>
                  <a:moveTo>
                    <a:pt x="240" y="47"/>
                  </a:moveTo>
                  <a:lnTo>
                    <a:pt x="240" y="91"/>
                  </a:lnTo>
                  <a:lnTo>
                    <a:pt x="283" y="91"/>
                  </a:lnTo>
                  <a:lnTo>
                    <a:pt x="240" y="47"/>
                  </a:lnTo>
                  <a:close/>
                  <a:moveTo>
                    <a:pt x="36" y="35"/>
                  </a:moveTo>
                  <a:lnTo>
                    <a:pt x="36" y="389"/>
                  </a:lnTo>
                  <a:lnTo>
                    <a:pt x="295" y="389"/>
                  </a:lnTo>
                  <a:lnTo>
                    <a:pt x="295" y="117"/>
                  </a:lnTo>
                  <a:lnTo>
                    <a:pt x="214" y="117"/>
                  </a:lnTo>
                  <a:lnTo>
                    <a:pt x="214" y="35"/>
                  </a:lnTo>
                  <a:lnTo>
                    <a:pt x="36" y="35"/>
                  </a:lnTo>
                  <a:close/>
                  <a:moveTo>
                    <a:pt x="0" y="0"/>
                  </a:moveTo>
                  <a:lnTo>
                    <a:pt x="214" y="0"/>
                  </a:lnTo>
                  <a:lnTo>
                    <a:pt x="235" y="0"/>
                  </a:lnTo>
                  <a:lnTo>
                    <a:pt x="331" y="95"/>
                  </a:lnTo>
                  <a:lnTo>
                    <a:pt x="331" y="117"/>
                  </a:lnTo>
                  <a:lnTo>
                    <a:pt x="331" y="424"/>
                  </a:lnTo>
                  <a:lnTo>
                    <a:pt x="0" y="424"/>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p:cNvGrpSpPr/>
          <p:nvPr/>
        </p:nvGrpSpPr>
        <p:grpSpPr>
          <a:xfrm>
            <a:off x="3453545" y="2374697"/>
            <a:ext cx="2212469" cy="3030498"/>
            <a:chOff x="3453545" y="2195078"/>
            <a:chExt cx="2212469" cy="3030498"/>
          </a:xfrm>
        </p:grpSpPr>
        <p:cxnSp>
          <p:nvCxnSpPr>
            <p:cNvPr id="10" name="Straight Connector 9"/>
            <p:cNvCxnSpPr/>
            <p:nvPr/>
          </p:nvCxnSpPr>
          <p:spPr>
            <a:xfrm>
              <a:off x="3499884" y="3581400"/>
              <a:ext cx="2084117" cy="0"/>
            </a:xfrm>
            <a:prstGeom prst="line">
              <a:avLst/>
            </a:prstGeom>
            <a:ln w="76200" cap="sq"/>
          </p:spPr>
          <p:style>
            <a:lnRef idx="1">
              <a:schemeClr val="accent1"/>
            </a:lnRef>
            <a:fillRef idx="0">
              <a:schemeClr val="accent1"/>
            </a:fillRef>
            <a:effectRef idx="0">
              <a:schemeClr val="accent1"/>
            </a:effectRef>
            <a:fontRef idx="minor">
              <a:schemeClr val="lt1"/>
            </a:fontRef>
          </p:style>
        </p:cxnSp>
        <p:sp>
          <p:nvSpPr>
            <p:cNvPr id="17" name="Rectangle 16"/>
            <p:cNvSpPr/>
            <p:nvPr/>
          </p:nvSpPr>
          <p:spPr>
            <a:xfrm>
              <a:off x="3453545" y="3717471"/>
              <a:ext cx="2212469" cy="1508105"/>
            </a:xfrm>
            <a:prstGeom prst="rect">
              <a:avLst/>
            </a:prstGeom>
          </p:spPr>
          <p:txBody>
            <a:bodyPr wrap="square" lIns="0">
              <a:spAutoFit/>
            </a:bodyPr>
            <a:lstStyle/>
            <a:p>
              <a:pPr lvl="0" defTabSz="457200" fontAlgn="base">
                <a:spcBef>
                  <a:spcPts val="600"/>
                </a:spcBef>
                <a:spcAft>
                  <a:spcPct val="0"/>
                </a:spcAft>
                <a:defRPr/>
              </a:pPr>
              <a:r>
                <a:rPr lang="en-IN" altLang="en-US" sz="2300" b="1" dirty="0">
                  <a:solidFill>
                    <a:srgbClr val="000000">
                      <a:lumMod val="85000"/>
                      <a:lumOff val="15000"/>
                    </a:srgbClr>
                  </a:solidFill>
                  <a:latin typeface="Arial" pitchFamily="34" charset="0"/>
                  <a:cs typeface="Arial" panose="020B0604020202020204" pitchFamily="34" charset="0"/>
                </a:rPr>
                <a:t>Quickly deployable Test Automation</a:t>
              </a:r>
            </a:p>
          </p:txBody>
        </p:sp>
        <p:grpSp>
          <p:nvGrpSpPr>
            <p:cNvPr id="24" name="Group 278"/>
            <p:cNvGrpSpPr>
              <a:grpSpLocks noChangeAspect="1"/>
            </p:cNvGrpSpPr>
            <p:nvPr/>
          </p:nvGrpSpPr>
          <p:grpSpPr bwMode="auto">
            <a:xfrm>
              <a:off x="3453545" y="2195078"/>
              <a:ext cx="1032280" cy="1110277"/>
              <a:chOff x="5926" y="2140"/>
              <a:chExt cx="397" cy="427"/>
            </a:xfrm>
            <a:solidFill>
              <a:schemeClr val="tx1"/>
            </a:solidFill>
          </p:grpSpPr>
          <p:sp>
            <p:nvSpPr>
              <p:cNvPr id="25" name="Freeform 279"/>
              <p:cNvSpPr>
                <a:spLocks/>
              </p:cNvSpPr>
              <p:nvPr/>
            </p:nvSpPr>
            <p:spPr bwMode="auto">
              <a:xfrm>
                <a:off x="6120" y="2294"/>
                <a:ext cx="93" cy="139"/>
              </a:xfrm>
              <a:custGeom>
                <a:avLst/>
                <a:gdLst>
                  <a:gd name="T0" fmla="*/ 229 w 449"/>
                  <a:gd name="T1" fmla="*/ 0 h 668"/>
                  <a:gd name="T2" fmla="*/ 0 w 449"/>
                  <a:gd name="T3" fmla="*/ 0 h 668"/>
                  <a:gd name="T4" fmla="*/ 0 w 449"/>
                  <a:gd name="T5" fmla="*/ 668 h 668"/>
                  <a:gd name="T6" fmla="*/ 449 w 449"/>
                  <a:gd name="T7" fmla="*/ 668 h 668"/>
                  <a:gd name="T8" fmla="*/ 449 w 449"/>
                  <a:gd name="T9" fmla="*/ 447 h 668"/>
                  <a:gd name="T10" fmla="*/ 229 w 449"/>
                  <a:gd name="T11" fmla="*/ 447 h 668"/>
                  <a:gd name="T12" fmla="*/ 229 w 449"/>
                  <a:gd name="T13" fmla="*/ 0 h 668"/>
                </a:gdLst>
                <a:ahLst/>
                <a:cxnLst>
                  <a:cxn ang="0">
                    <a:pos x="T0" y="T1"/>
                  </a:cxn>
                  <a:cxn ang="0">
                    <a:pos x="T2" y="T3"/>
                  </a:cxn>
                  <a:cxn ang="0">
                    <a:pos x="T4" y="T5"/>
                  </a:cxn>
                  <a:cxn ang="0">
                    <a:pos x="T6" y="T7"/>
                  </a:cxn>
                  <a:cxn ang="0">
                    <a:pos x="T8" y="T9"/>
                  </a:cxn>
                  <a:cxn ang="0">
                    <a:pos x="T10" y="T11"/>
                  </a:cxn>
                  <a:cxn ang="0">
                    <a:pos x="T12" y="T13"/>
                  </a:cxn>
                </a:cxnLst>
                <a:rect l="0" t="0" r="r" b="b"/>
                <a:pathLst>
                  <a:path w="449" h="668">
                    <a:moveTo>
                      <a:pt x="229" y="0"/>
                    </a:moveTo>
                    <a:cubicBezTo>
                      <a:pt x="0" y="0"/>
                      <a:pt x="0" y="0"/>
                      <a:pt x="0" y="0"/>
                    </a:cubicBezTo>
                    <a:cubicBezTo>
                      <a:pt x="0" y="668"/>
                      <a:pt x="0" y="668"/>
                      <a:pt x="0" y="668"/>
                    </a:cubicBezTo>
                    <a:cubicBezTo>
                      <a:pt x="449" y="668"/>
                      <a:pt x="449" y="668"/>
                      <a:pt x="449" y="668"/>
                    </a:cubicBezTo>
                    <a:cubicBezTo>
                      <a:pt x="449" y="447"/>
                      <a:pt x="449" y="447"/>
                      <a:pt x="449" y="447"/>
                    </a:cubicBezTo>
                    <a:cubicBezTo>
                      <a:pt x="229" y="447"/>
                      <a:pt x="229" y="447"/>
                      <a:pt x="229" y="447"/>
                    </a:cubicBez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80"/>
              <p:cNvSpPr>
                <a:spLocks/>
              </p:cNvSpPr>
              <p:nvPr/>
            </p:nvSpPr>
            <p:spPr bwMode="auto">
              <a:xfrm>
                <a:off x="5926" y="2140"/>
                <a:ext cx="397" cy="427"/>
              </a:xfrm>
              <a:custGeom>
                <a:avLst/>
                <a:gdLst>
                  <a:gd name="T0" fmla="*/ 1906 w 1906"/>
                  <a:gd name="T1" fmla="*/ 588 h 2050"/>
                  <a:gd name="T2" fmla="*/ 1767 w 1906"/>
                  <a:gd name="T3" fmla="*/ 413 h 2050"/>
                  <a:gd name="T4" fmla="*/ 1615 w 1906"/>
                  <a:gd name="T5" fmla="*/ 534 h 2050"/>
                  <a:gd name="T6" fmla="*/ 1146 w 1906"/>
                  <a:gd name="T7" fmla="*/ 320 h 2050"/>
                  <a:gd name="T8" fmla="*/ 1146 w 1906"/>
                  <a:gd name="T9" fmla="*/ 227 h 2050"/>
                  <a:gd name="T10" fmla="*/ 1260 w 1906"/>
                  <a:gd name="T11" fmla="*/ 227 h 2050"/>
                  <a:gd name="T12" fmla="*/ 1260 w 1906"/>
                  <a:gd name="T13" fmla="*/ 0 h 2050"/>
                  <a:gd name="T14" fmla="*/ 806 w 1906"/>
                  <a:gd name="T15" fmla="*/ 0 h 2050"/>
                  <a:gd name="T16" fmla="*/ 806 w 1906"/>
                  <a:gd name="T17" fmla="*/ 227 h 2050"/>
                  <a:gd name="T18" fmla="*/ 920 w 1906"/>
                  <a:gd name="T19" fmla="*/ 227 h 2050"/>
                  <a:gd name="T20" fmla="*/ 920 w 1906"/>
                  <a:gd name="T21" fmla="*/ 320 h 2050"/>
                  <a:gd name="T22" fmla="*/ 208 w 1906"/>
                  <a:gd name="T23" fmla="*/ 917 h 2050"/>
                  <a:gd name="T24" fmla="*/ 428 w 1906"/>
                  <a:gd name="T25" fmla="*/ 917 h 2050"/>
                  <a:gd name="T26" fmla="*/ 1036 w 1906"/>
                  <a:gd name="T27" fmla="*/ 519 h 2050"/>
                  <a:gd name="T28" fmla="*/ 1698 w 1906"/>
                  <a:gd name="T29" fmla="*/ 1182 h 2050"/>
                  <a:gd name="T30" fmla="*/ 1036 w 1906"/>
                  <a:gd name="T31" fmla="*/ 1844 h 2050"/>
                  <a:gd name="T32" fmla="*/ 381 w 1906"/>
                  <a:gd name="T33" fmla="*/ 1282 h 2050"/>
                  <a:gd name="T34" fmla="*/ 486 w 1906"/>
                  <a:gd name="T35" fmla="*/ 1392 h 2050"/>
                  <a:gd name="T36" fmla="*/ 583 w 1906"/>
                  <a:gd name="T37" fmla="*/ 1295 h 2050"/>
                  <a:gd name="T38" fmla="*/ 292 w 1906"/>
                  <a:gd name="T39" fmla="*/ 1003 h 2050"/>
                  <a:gd name="T40" fmla="*/ 0 w 1906"/>
                  <a:gd name="T41" fmla="*/ 1295 h 2050"/>
                  <a:gd name="T42" fmla="*/ 97 w 1906"/>
                  <a:gd name="T43" fmla="*/ 1392 h 2050"/>
                  <a:gd name="T44" fmla="*/ 177 w 1906"/>
                  <a:gd name="T45" fmla="*/ 1312 h 2050"/>
                  <a:gd name="T46" fmla="*/ 1036 w 1906"/>
                  <a:gd name="T47" fmla="*/ 2050 h 2050"/>
                  <a:gd name="T48" fmla="*/ 1905 w 1906"/>
                  <a:gd name="T49" fmla="*/ 1182 h 2050"/>
                  <a:gd name="T50" fmla="*/ 1761 w 1906"/>
                  <a:gd name="T51" fmla="*/ 702 h 2050"/>
                  <a:gd name="T52" fmla="*/ 1906 w 1906"/>
                  <a:gd name="T53" fmla="*/ 588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6" h="2050">
                    <a:moveTo>
                      <a:pt x="1906" y="588"/>
                    </a:moveTo>
                    <a:cubicBezTo>
                      <a:pt x="1767" y="413"/>
                      <a:pt x="1767" y="413"/>
                      <a:pt x="1767" y="413"/>
                    </a:cubicBezTo>
                    <a:cubicBezTo>
                      <a:pt x="1676" y="486"/>
                      <a:pt x="1634" y="519"/>
                      <a:pt x="1615" y="534"/>
                    </a:cubicBezTo>
                    <a:cubicBezTo>
                      <a:pt x="1487" y="419"/>
                      <a:pt x="1325" y="342"/>
                      <a:pt x="1146" y="320"/>
                    </a:cubicBezTo>
                    <a:cubicBezTo>
                      <a:pt x="1146" y="227"/>
                      <a:pt x="1146" y="227"/>
                      <a:pt x="1146" y="227"/>
                    </a:cubicBezTo>
                    <a:cubicBezTo>
                      <a:pt x="1260" y="227"/>
                      <a:pt x="1260" y="227"/>
                      <a:pt x="1260" y="227"/>
                    </a:cubicBezTo>
                    <a:cubicBezTo>
                      <a:pt x="1260" y="0"/>
                      <a:pt x="1260" y="0"/>
                      <a:pt x="1260" y="0"/>
                    </a:cubicBezTo>
                    <a:cubicBezTo>
                      <a:pt x="806" y="0"/>
                      <a:pt x="806" y="0"/>
                      <a:pt x="806" y="0"/>
                    </a:cubicBezTo>
                    <a:cubicBezTo>
                      <a:pt x="806" y="227"/>
                      <a:pt x="806" y="227"/>
                      <a:pt x="806" y="227"/>
                    </a:cubicBezTo>
                    <a:cubicBezTo>
                      <a:pt x="920" y="227"/>
                      <a:pt x="920" y="227"/>
                      <a:pt x="920" y="227"/>
                    </a:cubicBezTo>
                    <a:cubicBezTo>
                      <a:pt x="920" y="277"/>
                      <a:pt x="920" y="305"/>
                      <a:pt x="920" y="320"/>
                    </a:cubicBezTo>
                    <a:cubicBezTo>
                      <a:pt x="584" y="365"/>
                      <a:pt x="308" y="602"/>
                      <a:pt x="208" y="917"/>
                    </a:cubicBezTo>
                    <a:cubicBezTo>
                      <a:pt x="428" y="917"/>
                      <a:pt x="428" y="917"/>
                      <a:pt x="428" y="917"/>
                    </a:cubicBezTo>
                    <a:cubicBezTo>
                      <a:pt x="530" y="683"/>
                      <a:pt x="764" y="519"/>
                      <a:pt x="1036" y="519"/>
                    </a:cubicBezTo>
                    <a:cubicBezTo>
                      <a:pt x="1402" y="519"/>
                      <a:pt x="1698" y="816"/>
                      <a:pt x="1698" y="1182"/>
                    </a:cubicBezTo>
                    <a:cubicBezTo>
                      <a:pt x="1698" y="1547"/>
                      <a:pt x="1402" y="1844"/>
                      <a:pt x="1036" y="1844"/>
                    </a:cubicBezTo>
                    <a:cubicBezTo>
                      <a:pt x="704" y="1844"/>
                      <a:pt x="429" y="1600"/>
                      <a:pt x="381" y="1282"/>
                    </a:cubicBezTo>
                    <a:cubicBezTo>
                      <a:pt x="486" y="1392"/>
                      <a:pt x="486" y="1392"/>
                      <a:pt x="486" y="1392"/>
                    </a:cubicBezTo>
                    <a:cubicBezTo>
                      <a:pt x="583" y="1295"/>
                      <a:pt x="583" y="1295"/>
                      <a:pt x="583" y="1295"/>
                    </a:cubicBezTo>
                    <a:cubicBezTo>
                      <a:pt x="292" y="1003"/>
                      <a:pt x="292" y="1003"/>
                      <a:pt x="292" y="1003"/>
                    </a:cubicBezTo>
                    <a:cubicBezTo>
                      <a:pt x="0" y="1295"/>
                      <a:pt x="0" y="1295"/>
                      <a:pt x="0" y="1295"/>
                    </a:cubicBezTo>
                    <a:cubicBezTo>
                      <a:pt x="97" y="1392"/>
                      <a:pt x="97" y="1392"/>
                      <a:pt x="97" y="1392"/>
                    </a:cubicBezTo>
                    <a:cubicBezTo>
                      <a:pt x="133" y="1357"/>
                      <a:pt x="158" y="1331"/>
                      <a:pt x="177" y="1312"/>
                    </a:cubicBezTo>
                    <a:cubicBezTo>
                      <a:pt x="240" y="1730"/>
                      <a:pt x="601" y="2050"/>
                      <a:pt x="1036" y="2050"/>
                    </a:cubicBezTo>
                    <a:cubicBezTo>
                      <a:pt x="1516" y="2050"/>
                      <a:pt x="1905" y="1661"/>
                      <a:pt x="1905" y="1182"/>
                    </a:cubicBezTo>
                    <a:cubicBezTo>
                      <a:pt x="1905" y="1004"/>
                      <a:pt x="1852" y="840"/>
                      <a:pt x="1761" y="702"/>
                    </a:cubicBezTo>
                    <a:lnTo>
                      <a:pt x="1906"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grpSp>
        <p:nvGrpSpPr>
          <p:cNvPr id="16" name="Group 15"/>
          <p:cNvGrpSpPr/>
          <p:nvPr/>
        </p:nvGrpSpPr>
        <p:grpSpPr>
          <a:xfrm>
            <a:off x="687146" y="2267857"/>
            <a:ext cx="2188475" cy="3491281"/>
            <a:chOff x="687146" y="2088238"/>
            <a:chExt cx="2188475" cy="3491281"/>
          </a:xfrm>
        </p:grpSpPr>
        <p:cxnSp>
          <p:nvCxnSpPr>
            <p:cNvPr id="3" name="Straight Connector 2"/>
            <p:cNvCxnSpPr/>
            <p:nvPr/>
          </p:nvCxnSpPr>
          <p:spPr>
            <a:xfrm>
              <a:off x="718460" y="3581400"/>
              <a:ext cx="2084117" cy="0"/>
            </a:xfrm>
            <a:prstGeom prst="line">
              <a:avLst/>
            </a:prstGeom>
            <a:ln w="76200" cap="sq"/>
          </p:spPr>
          <p:style>
            <a:lnRef idx="1">
              <a:schemeClr val="accent1"/>
            </a:lnRef>
            <a:fillRef idx="0">
              <a:schemeClr val="accent1"/>
            </a:fillRef>
            <a:effectRef idx="0">
              <a:schemeClr val="accent1"/>
            </a:effectRef>
            <a:fontRef idx="minor">
              <a:schemeClr val="lt1"/>
            </a:fontRef>
          </p:style>
        </p:cxnSp>
        <p:sp>
          <p:nvSpPr>
            <p:cNvPr id="6" name="Rectangle 5"/>
            <p:cNvSpPr/>
            <p:nvPr/>
          </p:nvSpPr>
          <p:spPr>
            <a:xfrm>
              <a:off x="687146" y="3717471"/>
              <a:ext cx="2188475" cy="1862048"/>
            </a:xfrm>
            <a:prstGeom prst="rect">
              <a:avLst/>
            </a:prstGeom>
          </p:spPr>
          <p:txBody>
            <a:bodyPr wrap="square" lIns="0">
              <a:spAutoFit/>
            </a:bodyPr>
            <a:lstStyle/>
            <a:p>
              <a:pPr lvl="0" defTabSz="457200" fontAlgn="base">
                <a:spcBef>
                  <a:spcPts val="600"/>
                </a:spcBef>
                <a:spcAft>
                  <a:spcPct val="0"/>
                </a:spcAft>
                <a:defRPr/>
              </a:pPr>
              <a:r>
                <a:rPr lang="en-IN" altLang="en-US" sz="2300" b="1" dirty="0">
                  <a:solidFill>
                    <a:srgbClr val="000000">
                      <a:lumMod val="85000"/>
                      <a:lumOff val="15000"/>
                    </a:srgbClr>
                  </a:solidFill>
                  <a:latin typeface="Arial" pitchFamily="34" charset="0"/>
                  <a:cs typeface="Arial" panose="020B0604020202020204" pitchFamily="34" charset="0"/>
                </a:rPr>
                <a:t>Scriptless Test Automation &amp; Monitoring using AI / ML and RPA</a:t>
              </a:r>
              <a:endParaRPr lang="en-IN" altLang="en-US" sz="2300" dirty="0">
                <a:solidFill>
                  <a:srgbClr val="000000">
                    <a:lumMod val="85000"/>
                    <a:lumOff val="15000"/>
                  </a:srgbClr>
                </a:solidFill>
                <a:latin typeface="Arial" pitchFamily="34" charset="0"/>
                <a:cs typeface="Arial" panose="020B0604020202020204" pitchFamily="34" charset="0"/>
              </a:endParaRPr>
            </a:p>
          </p:txBody>
        </p:sp>
        <p:sp>
          <p:nvSpPr>
            <p:cNvPr id="27" name="Freeform 31"/>
            <p:cNvSpPr>
              <a:spLocks noChangeAspect="1" noEditPoints="1"/>
            </p:cNvSpPr>
            <p:nvPr/>
          </p:nvSpPr>
          <p:spPr bwMode="auto">
            <a:xfrm>
              <a:off x="694908" y="2088238"/>
              <a:ext cx="1101238" cy="1323956"/>
            </a:xfrm>
            <a:custGeom>
              <a:avLst/>
              <a:gdLst>
                <a:gd name="T0" fmla="*/ 293 w 679"/>
                <a:gd name="T1" fmla="*/ 407 h 814"/>
                <a:gd name="T2" fmla="*/ 387 w 679"/>
                <a:gd name="T3" fmla="*/ 407 h 814"/>
                <a:gd name="T4" fmla="*/ 480 w 679"/>
                <a:gd name="T5" fmla="*/ 431 h 814"/>
                <a:gd name="T6" fmla="*/ 443 w 679"/>
                <a:gd name="T7" fmla="*/ 384 h 814"/>
                <a:gd name="T8" fmla="*/ 456 w 679"/>
                <a:gd name="T9" fmla="*/ 324 h 814"/>
                <a:gd name="T10" fmla="*/ 396 w 679"/>
                <a:gd name="T11" fmla="*/ 318 h 814"/>
                <a:gd name="T12" fmla="*/ 363 w 679"/>
                <a:gd name="T13" fmla="*/ 267 h 814"/>
                <a:gd name="T14" fmla="*/ 316 w 679"/>
                <a:gd name="T15" fmla="*/ 304 h 814"/>
                <a:gd name="T16" fmla="*/ 257 w 679"/>
                <a:gd name="T17" fmla="*/ 291 h 814"/>
                <a:gd name="T18" fmla="*/ 250 w 679"/>
                <a:gd name="T19" fmla="*/ 351 h 814"/>
                <a:gd name="T20" fmla="*/ 199 w 679"/>
                <a:gd name="T21" fmla="*/ 384 h 814"/>
                <a:gd name="T22" fmla="*/ 237 w 679"/>
                <a:gd name="T23" fmla="*/ 431 h 814"/>
                <a:gd name="T24" fmla="*/ 224 w 679"/>
                <a:gd name="T25" fmla="*/ 490 h 814"/>
                <a:gd name="T26" fmla="*/ 284 w 679"/>
                <a:gd name="T27" fmla="*/ 496 h 814"/>
                <a:gd name="T28" fmla="*/ 316 w 679"/>
                <a:gd name="T29" fmla="*/ 548 h 814"/>
                <a:gd name="T30" fmla="*/ 363 w 679"/>
                <a:gd name="T31" fmla="*/ 510 h 814"/>
                <a:gd name="T32" fmla="*/ 422 w 679"/>
                <a:gd name="T33" fmla="*/ 523 h 814"/>
                <a:gd name="T34" fmla="*/ 429 w 679"/>
                <a:gd name="T35" fmla="*/ 463 h 814"/>
                <a:gd name="T36" fmla="*/ 480 w 679"/>
                <a:gd name="T37" fmla="*/ 431 h 814"/>
                <a:gd name="T38" fmla="*/ 269 w 679"/>
                <a:gd name="T39" fmla="*/ 407 h 814"/>
                <a:gd name="T40" fmla="*/ 410 w 679"/>
                <a:gd name="T41" fmla="*/ 407 h 814"/>
                <a:gd name="T42" fmla="*/ 557 w 679"/>
                <a:gd name="T43" fmla="*/ 147 h 814"/>
                <a:gd name="T44" fmla="*/ 589 w 679"/>
                <a:gd name="T45" fmla="*/ 408 h 814"/>
                <a:gd name="T46" fmla="*/ 306 w 679"/>
                <a:gd name="T47" fmla="*/ 655 h 814"/>
                <a:gd name="T48" fmla="*/ 190 w 679"/>
                <a:gd name="T49" fmla="*/ 699 h 814"/>
                <a:gd name="T50" fmla="*/ 306 w 679"/>
                <a:gd name="T51" fmla="*/ 746 h 814"/>
                <a:gd name="T52" fmla="*/ 679 w 679"/>
                <a:gd name="T53" fmla="*/ 408 h 814"/>
                <a:gd name="T54" fmla="*/ 91 w 679"/>
                <a:gd name="T55" fmla="*/ 408 h 814"/>
                <a:gd name="T56" fmla="*/ 363 w 679"/>
                <a:gd name="T57" fmla="*/ 160 h 814"/>
                <a:gd name="T58" fmla="*/ 479 w 679"/>
                <a:gd name="T59" fmla="*/ 116 h 814"/>
                <a:gd name="T60" fmla="*/ 451 w 679"/>
                <a:gd name="T61" fmla="*/ 87 h 814"/>
                <a:gd name="T62" fmla="*/ 363 w 679"/>
                <a:gd name="T63" fmla="*/ 0 h 814"/>
                <a:gd name="T64" fmla="*/ 340 w 679"/>
                <a:gd name="T65" fmla="*/ 68 h 814"/>
                <a:gd name="T66" fmla="*/ 116 w 679"/>
                <a:gd name="T67" fmla="*/ 663 h 814"/>
                <a:gd name="T68" fmla="*/ 91 w 679"/>
                <a:gd name="T69" fmla="*/ 40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9" h="814">
                  <a:moveTo>
                    <a:pt x="340" y="360"/>
                  </a:moveTo>
                  <a:cubicBezTo>
                    <a:pt x="314" y="360"/>
                    <a:pt x="293" y="381"/>
                    <a:pt x="293" y="407"/>
                  </a:cubicBezTo>
                  <a:cubicBezTo>
                    <a:pt x="293" y="433"/>
                    <a:pt x="314" y="454"/>
                    <a:pt x="340" y="454"/>
                  </a:cubicBezTo>
                  <a:cubicBezTo>
                    <a:pt x="366" y="454"/>
                    <a:pt x="387" y="433"/>
                    <a:pt x="387" y="407"/>
                  </a:cubicBezTo>
                  <a:cubicBezTo>
                    <a:pt x="387" y="381"/>
                    <a:pt x="366" y="360"/>
                    <a:pt x="340" y="360"/>
                  </a:cubicBezTo>
                  <a:close/>
                  <a:moveTo>
                    <a:pt x="480" y="431"/>
                  </a:moveTo>
                  <a:cubicBezTo>
                    <a:pt x="480" y="384"/>
                    <a:pt x="480" y="384"/>
                    <a:pt x="480" y="384"/>
                  </a:cubicBezTo>
                  <a:cubicBezTo>
                    <a:pt x="443" y="384"/>
                    <a:pt x="443" y="384"/>
                    <a:pt x="443" y="384"/>
                  </a:cubicBezTo>
                  <a:cubicBezTo>
                    <a:pt x="440" y="372"/>
                    <a:pt x="435" y="361"/>
                    <a:pt x="429" y="351"/>
                  </a:cubicBezTo>
                  <a:cubicBezTo>
                    <a:pt x="456" y="324"/>
                    <a:pt x="456" y="324"/>
                    <a:pt x="456" y="324"/>
                  </a:cubicBezTo>
                  <a:cubicBezTo>
                    <a:pt x="422" y="291"/>
                    <a:pt x="422" y="291"/>
                    <a:pt x="422" y="291"/>
                  </a:cubicBezTo>
                  <a:cubicBezTo>
                    <a:pt x="396" y="318"/>
                    <a:pt x="396" y="318"/>
                    <a:pt x="396" y="318"/>
                  </a:cubicBezTo>
                  <a:cubicBezTo>
                    <a:pt x="386" y="312"/>
                    <a:pt x="375" y="307"/>
                    <a:pt x="363" y="304"/>
                  </a:cubicBezTo>
                  <a:cubicBezTo>
                    <a:pt x="363" y="267"/>
                    <a:pt x="363" y="267"/>
                    <a:pt x="363" y="267"/>
                  </a:cubicBezTo>
                  <a:cubicBezTo>
                    <a:pt x="316" y="267"/>
                    <a:pt x="316" y="267"/>
                    <a:pt x="316" y="267"/>
                  </a:cubicBezTo>
                  <a:cubicBezTo>
                    <a:pt x="316" y="304"/>
                    <a:pt x="316" y="304"/>
                    <a:pt x="316" y="304"/>
                  </a:cubicBezTo>
                  <a:cubicBezTo>
                    <a:pt x="305" y="307"/>
                    <a:pt x="294" y="312"/>
                    <a:pt x="284" y="318"/>
                  </a:cubicBezTo>
                  <a:cubicBezTo>
                    <a:pt x="257" y="291"/>
                    <a:pt x="257" y="291"/>
                    <a:pt x="257" y="291"/>
                  </a:cubicBezTo>
                  <a:cubicBezTo>
                    <a:pt x="224" y="324"/>
                    <a:pt x="224" y="324"/>
                    <a:pt x="224" y="324"/>
                  </a:cubicBezTo>
                  <a:cubicBezTo>
                    <a:pt x="250" y="351"/>
                    <a:pt x="250" y="351"/>
                    <a:pt x="250" y="351"/>
                  </a:cubicBezTo>
                  <a:cubicBezTo>
                    <a:pt x="244" y="361"/>
                    <a:pt x="240" y="372"/>
                    <a:pt x="237" y="384"/>
                  </a:cubicBezTo>
                  <a:cubicBezTo>
                    <a:pt x="199" y="384"/>
                    <a:pt x="199" y="384"/>
                    <a:pt x="199" y="384"/>
                  </a:cubicBezTo>
                  <a:cubicBezTo>
                    <a:pt x="199" y="431"/>
                    <a:pt x="199" y="431"/>
                    <a:pt x="199" y="431"/>
                  </a:cubicBezTo>
                  <a:cubicBezTo>
                    <a:pt x="237" y="431"/>
                    <a:pt x="237" y="431"/>
                    <a:pt x="237" y="431"/>
                  </a:cubicBezTo>
                  <a:cubicBezTo>
                    <a:pt x="240" y="442"/>
                    <a:pt x="244" y="453"/>
                    <a:pt x="250" y="463"/>
                  </a:cubicBezTo>
                  <a:cubicBezTo>
                    <a:pt x="224" y="490"/>
                    <a:pt x="224" y="490"/>
                    <a:pt x="224" y="490"/>
                  </a:cubicBezTo>
                  <a:cubicBezTo>
                    <a:pt x="257" y="523"/>
                    <a:pt x="257" y="523"/>
                    <a:pt x="257" y="523"/>
                  </a:cubicBezTo>
                  <a:cubicBezTo>
                    <a:pt x="284" y="496"/>
                    <a:pt x="284" y="496"/>
                    <a:pt x="284" y="496"/>
                  </a:cubicBezTo>
                  <a:cubicBezTo>
                    <a:pt x="294" y="503"/>
                    <a:pt x="305" y="507"/>
                    <a:pt x="316" y="510"/>
                  </a:cubicBezTo>
                  <a:cubicBezTo>
                    <a:pt x="316" y="548"/>
                    <a:pt x="316" y="548"/>
                    <a:pt x="316" y="548"/>
                  </a:cubicBezTo>
                  <a:cubicBezTo>
                    <a:pt x="363" y="548"/>
                    <a:pt x="363" y="548"/>
                    <a:pt x="363" y="548"/>
                  </a:cubicBezTo>
                  <a:cubicBezTo>
                    <a:pt x="363" y="510"/>
                    <a:pt x="363" y="510"/>
                    <a:pt x="363" y="510"/>
                  </a:cubicBezTo>
                  <a:cubicBezTo>
                    <a:pt x="375" y="507"/>
                    <a:pt x="386" y="503"/>
                    <a:pt x="396" y="496"/>
                  </a:cubicBezTo>
                  <a:cubicBezTo>
                    <a:pt x="422" y="523"/>
                    <a:pt x="422" y="523"/>
                    <a:pt x="422" y="523"/>
                  </a:cubicBezTo>
                  <a:cubicBezTo>
                    <a:pt x="456" y="490"/>
                    <a:pt x="456" y="490"/>
                    <a:pt x="456" y="490"/>
                  </a:cubicBezTo>
                  <a:cubicBezTo>
                    <a:pt x="429" y="463"/>
                    <a:pt x="429" y="463"/>
                    <a:pt x="429" y="463"/>
                  </a:cubicBezTo>
                  <a:cubicBezTo>
                    <a:pt x="435" y="453"/>
                    <a:pt x="440" y="442"/>
                    <a:pt x="443" y="431"/>
                  </a:cubicBezTo>
                  <a:lnTo>
                    <a:pt x="480" y="431"/>
                  </a:lnTo>
                  <a:close/>
                  <a:moveTo>
                    <a:pt x="340" y="477"/>
                  </a:moveTo>
                  <a:cubicBezTo>
                    <a:pt x="301" y="477"/>
                    <a:pt x="269" y="446"/>
                    <a:pt x="269" y="407"/>
                  </a:cubicBezTo>
                  <a:cubicBezTo>
                    <a:pt x="269" y="368"/>
                    <a:pt x="301" y="337"/>
                    <a:pt x="340" y="337"/>
                  </a:cubicBezTo>
                  <a:cubicBezTo>
                    <a:pt x="379" y="337"/>
                    <a:pt x="410" y="368"/>
                    <a:pt x="410" y="407"/>
                  </a:cubicBezTo>
                  <a:cubicBezTo>
                    <a:pt x="410" y="446"/>
                    <a:pt x="379" y="477"/>
                    <a:pt x="340" y="477"/>
                  </a:cubicBezTo>
                  <a:close/>
                  <a:moveTo>
                    <a:pt x="557" y="147"/>
                  </a:moveTo>
                  <a:cubicBezTo>
                    <a:pt x="493" y="212"/>
                    <a:pt x="493" y="212"/>
                    <a:pt x="493" y="212"/>
                  </a:cubicBezTo>
                  <a:cubicBezTo>
                    <a:pt x="551" y="257"/>
                    <a:pt x="589" y="328"/>
                    <a:pt x="589" y="408"/>
                  </a:cubicBezTo>
                  <a:cubicBezTo>
                    <a:pt x="589" y="546"/>
                    <a:pt x="477" y="657"/>
                    <a:pt x="340" y="657"/>
                  </a:cubicBezTo>
                  <a:cubicBezTo>
                    <a:pt x="328" y="657"/>
                    <a:pt x="317" y="656"/>
                    <a:pt x="306" y="655"/>
                  </a:cubicBezTo>
                  <a:cubicBezTo>
                    <a:pt x="306" y="583"/>
                    <a:pt x="306" y="583"/>
                    <a:pt x="306" y="583"/>
                  </a:cubicBezTo>
                  <a:cubicBezTo>
                    <a:pt x="190" y="699"/>
                    <a:pt x="190" y="699"/>
                    <a:pt x="190" y="699"/>
                  </a:cubicBezTo>
                  <a:cubicBezTo>
                    <a:pt x="306" y="814"/>
                    <a:pt x="306" y="814"/>
                    <a:pt x="306" y="814"/>
                  </a:cubicBezTo>
                  <a:cubicBezTo>
                    <a:pt x="306" y="746"/>
                    <a:pt x="306" y="746"/>
                    <a:pt x="306" y="746"/>
                  </a:cubicBezTo>
                  <a:cubicBezTo>
                    <a:pt x="317" y="747"/>
                    <a:pt x="328" y="748"/>
                    <a:pt x="340" y="748"/>
                  </a:cubicBezTo>
                  <a:cubicBezTo>
                    <a:pt x="527" y="748"/>
                    <a:pt x="679" y="596"/>
                    <a:pt x="679" y="408"/>
                  </a:cubicBezTo>
                  <a:cubicBezTo>
                    <a:pt x="679" y="303"/>
                    <a:pt x="632" y="209"/>
                    <a:pt x="557" y="147"/>
                  </a:cubicBezTo>
                  <a:close/>
                  <a:moveTo>
                    <a:pt x="91" y="408"/>
                  </a:moveTo>
                  <a:cubicBezTo>
                    <a:pt x="91" y="270"/>
                    <a:pt x="202" y="159"/>
                    <a:pt x="340" y="159"/>
                  </a:cubicBezTo>
                  <a:cubicBezTo>
                    <a:pt x="348" y="159"/>
                    <a:pt x="356" y="159"/>
                    <a:pt x="363" y="160"/>
                  </a:cubicBezTo>
                  <a:cubicBezTo>
                    <a:pt x="363" y="231"/>
                    <a:pt x="363" y="231"/>
                    <a:pt x="363" y="231"/>
                  </a:cubicBezTo>
                  <a:cubicBezTo>
                    <a:pt x="479" y="116"/>
                    <a:pt x="479" y="116"/>
                    <a:pt x="479" y="116"/>
                  </a:cubicBezTo>
                  <a:cubicBezTo>
                    <a:pt x="451" y="87"/>
                    <a:pt x="451" y="87"/>
                    <a:pt x="451" y="87"/>
                  </a:cubicBezTo>
                  <a:cubicBezTo>
                    <a:pt x="451" y="87"/>
                    <a:pt x="451" y="87"/>
                    <a:pt x="451" y="87"/>
                  </a:cubicBezTo>
                  <a:cubicBezTo>
                    <a:pt x="451" y="87"/>
                    <a:pt x="450" y="87"/>
                    <a:pt x="450" y="87"/>
                  </a:cubicBezTo>
                  <a:cubicBezTo>
                    <a:pt x="363" y="0"/>
                    <a:pt x="363" y="0"/>
                    <a:pt x="363" y="0"/>
                  </a:cubicBezTo>
                  <a:cubicBezTo>
                    <a:pt x="363" y="69"/>
                    <a:pt x="363" y="69"/>
                    <a:pt x="363" y="69"/>
                  </a:cubicBezTo>
                  <a:cubicBezTo>
                    <a:pt x="356" y="69"/>
                    <a:pt x="348" y="68"/>
                    <a:pt x="340" y="68"/>
                  </a:cubicBezTo>
                  <a:cubicBezTo>
                    <a:pt x="152" y="68"/>
                    <a:pt x="0" y="220"/>
                    <a:pt x="0" y="408"/>
                  </a:cubicBezTo>
                  <a:cubicBezTo>
                    <a:pt x="0" y="510"/>
                    <a:pt x="45" y="601"/>
                    <a:pt x="116" y="663"/>
                  </a:cubicBezTo>
                  <a:cubicBezTo>
                    <a:pt x="180" y="599"/>
                    <a:pt x="180" y="599"/>
                    <a:pt x="180" y="599"/>
                  </a:cubicBezTo>
                  <a:cubicBezTo>
                    <a:pt x="125" y="553"/>
                    <a:pt x="91" y="485"/>
                    <a:pt x="91" y="4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29" name="Group 28"/>
          <p:cNvGrpSpPr/>
          <p:nvPr/>
        </p:nvGrpSpPr>
        <p:grpSpPr>
          <a:xfrm>
            <a:off x="6269277" y="2489402"/>
            <a:ext cx="2261111" cy="2915793"/>
            <a:chOff x="6269277" y="2309783"/>
            <a:chExt cx="2261111" cy="2915793"/>
          </a:xfrm>
        </p:grpSpPr>
        <p:cxnSp>
          <p:nvCxnSpPr>
            <p:cNvPr id="11" name="Straight Connector 10"/>
            <p:cNvCxnSpPr/>
            <p:nvPr/>
          </p:nvCxnSpPr>
          <p:spPr>
            <a:xfrm>
              <a:off x="6281308" y="3581400"/>
              <a:ext cx="2084117" cy="0"/>
            </a:xfrm>
            <a:prstGeom prst="line">
              <a:avLst/>
            </a:prstGeom>
            <a:ln w="76200" cap="sq"/>
          </p:spPr>
          <p:style>
            <a:lnRef idx="1">
              <a:schemeClr val="accent1"/>
            </a:lnRef>
            <a:fillRef idx="0">
              <a:schemeClr val="accent1"/>
            </a:fillRef>
            <a:effectRef idx="0">
              <a:schemeClr val="accent1"/>
            </a:effectRef>
            <a:fontRef idx="minor">
              <a:schemeClr val="lt1"/>
            </a:fontRef>
          </p:style>
        </p:cxnSp>
        <p:sp>
          <p:nvSpPr>
            <p:cNvPr id="18" name="Rectangle 17"/>
            <p:cNvSpPr/>
            <p:nvPr/>
          </p:nvSpPr>
          <p:spPr>
            <a:xfrm>
              <a:off x="6269278" y="3717471"/>
              <a:ext cx="2261110" cy="1508105"/>
            </a:xfrm>
            <a:prstGeom prst="rect">
              <a:avLst/>
            </a:prstGeom>
          </p:spPr>
          <p:txBody>
            <a:bodyPr wrap="square" lIns="0">
              <a:spAutoFit/>
            </a:bodyPr>
            <a:lstStyle/>
            <a:p>
              <a:pPr lvl="0" defTabSz="457200" fontAlgn="base">
                <a:spcBef>
                  <a:spcPts val="600"/>
                </a:spcBef>
                <a:spcAft>
                  <a:spcPct val="0"/>
                </a:spcAft>
                <a:defRPr/>
              </a:pPr>
              <a:r>
                <a:rPr lang="en-IN" altLang="en-US" sz="2300" b="1" dirty="0">
                  <a:solidFill>
                    <a:srgbClr val="000000">
                      <a:lumMod val="85000"/>
                      <a:lumOff val="15000"/>
                    </a:srgbClr>
                  </a:solidFill>
                  <a:latin typeface="Arial" pitchFamily="34" charset="0"/>
                  <a:cs typeface="Arial" panose="020B0604020202020204" pitchFamily="34" charset="0"/>
                </a:rPr>
                <a:t>Single platform for entire E2E Testing and RPA </a:t>
              </a:r>
            </a:p>
          </p:txBody>
        </p:sp>
        <p:sp>
          <p:nvSpPr>
            <p:cNvPr id="28" name="Freeform 5"/>
            <p:cNvSpPr>
              <a:spLocks noChangeAspect="1" noEditPoints="1"/>
            </p:cNvSpPr>
            <p:nvPr/>
          </p:nvSpPr>
          <p:spPr bwMode="auto">
            <a:xfrm>
              <a:off x="6269277" y="2309783"/>
              <a:ext cx="1160223" cy="880866"/>
            </a:xfrm>
            <a:custGeom>
              <a:avLst/>
              <a:gdLst>
                <a:gd name="T0" fmla="*/ 0 w 569"/>
                <a:gd name="T1" fmla="*/ 0 h 432"/>
                <a:gd name="T2" fmla="*/ 0 w 569"/>
                <a:gd name="T3" fmla="*/ 432 h 432"/>
                <a:gd name="T4" fmla="*/ 569 w 569"/>
                <a:gd name="T5" fmla="*/ 432 h 432"/>
                <a:gd name="T6" fmla="*/ 569 w 569"/>
                <a:gd name="T7" fmla="*/ 0 h 432"/>
                <a:gd name="T8" fmla="*/ 0 w 569"/>
                <a:gd name="T9" fmla="*/ 0 h 432"/>
                <a:gd name="T10" fmla="*/ 496 w 569"/>
                <a:gd name="T11" fmla="*/ 49 h 432"/>
                <a:gd name="T12" fmla="*/ 520 w 569"/>
                <a:gd name="T13" fmla="*/ 98 h 432"/>
                <a:gd name="T14" fmla="*/ 472 w 569"/>
                <a:gd name="T15" fmla="*/ 98 h 432"/>
                <a:gd name="T16" fmla="*/ 496 w 569"/>
                <a:gd name="T17" fmla="*/ 49 h 432"/>
                <a:gd name="T18" fmla="*/ 403 w 569"/>
                <a:gd name="T19" fmla="*/ 49 h 432"/>
                <a:gd name="T20" fmla="*/ 423 w 569"/>
                <a:gd name="T21" fmla="*/ 98 h 432"/>
                <a:gd name="T22" fmla="*/ 379 w 569"/>
                <a:gd name="T23" fmla="*/ 98 h 432"/>
                <a:gd name="T24" fmla="*/ 403 w 569"/>
                <a:gd name="T25" fmla="*/ 49 h 432"/>
                <a:gd name="T26" fmla="*/ 306 w 569"/>
                <a:gd name="T27" fmla="*/ 49 h 432"/>
                <a:gd name="T28" fmla="*/ 331 w 569"/>
                <a:gd name="T29" fmla="*/ 98 h 432"/>
                <a:gd name="T30" fmla="*/ 282 w 569"/>
                <a:gd name="T31" fmla="*/ 98 h 432"/>
                <a:gd name="T32" fmla="*/ 306 w 569"/>
                <a:gd name="T33" fmla="*/ 49 h 432"/>
                <a:gd name="T34" fmla="*/ 520 w 569"/>
                <a:gd name="T35" fmla="*/ 383 h 432"/>
                <a:gd name="T36" fmla="*/ 49 w 569"/>
                <a:gd name="T37" fmla="*/ 383 h 432"/>
                <a:gd name="T38" fmla="*/ 49 w 569"/>
                <a:gd name="T39" fmla="*/ 142 h 432"/>
                <a:gd name="T40" fmla="*/ 520 w 569"/>
                <a:gd name="T41" fmla="*/ 142 h 432"/>
                <a:gd name="T42" fmla="*/ 520 w 569"/>
                <a:gd name="T43" fmla="*/ 38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9" h="432">
                  <a:moveTo>
                    <a:pt x="0" y="0"/>
                  </a:moveTo>
                  <a:lnTo>
                    <a:pt x="0" y="432"/>
                  </a:lnTo>
                  <a:lnTo>
                    <a:pt x="569" y="432"/>
                  </a:lnTo>
                  <a:lnTo>
                    <a:pt x="569" y="0"/>
                  </a:lnTo>
                  <a:lnTo>
                    <a:pt x="0" y="0"/>
                  </a:lnTo>
                  <a:close/>
                  <a:moveTo>
                    <a:pt x="496" y="49"/>
                  </a:moveTo>
                  <a:lnTo>
                    <a:pt x="520" y="98"/>
                  </a:lnTo>
                  <a:lnTo>
                    <a:pt x="472" y="98"/>
                  </a:lnTo>
                  <a:lnTo>
                    <a:pt x="496" y="49"/>
                  </a:lnTo>
                  <a:close/>
                  <a:moveTo>
                    <a:pt x="403" y="49"/>
                  </a:moveTo>
                  <a:lnTo>
                    <a:pt x="423" y="98"/>
                  </a:lnTo>
                  <a:lnTo>
                    <a:pt x="379" y="98"/>
                  </a:lnTo>
                  <a:lnTo>
                    <a:pt x="403" y="49"/>
                  </a:lnTo>
                  <a:close/>
                  <a:moveTo>
                    <a:pt x="306" y="49"/>
                  </a:moveTo>
                  <a:lnTo>
                    <a:pt x="331" y="98"/>
                  </a:lnTo>
                  <a:lnTo>
                    <a:pt x="282" y="98"/>
                  </a:lnTo>
                  <a:lnTo>
                    <a:pt x="306" y="49"/>
                  </a:lnTo>
                  <a:close/>
                  <a:moveTo>
                    <a:pt x="520" y="383"/>
                  </a:moveTo>
                  <a:lnTo>
                    <a:pt x="49" y="383"/>
                  </a:lnTo>
                  <a:lnTo>
                    <a:pt x="49" y="142"/>
                  </a:lnTo>
                  <a:lnTo>
                    <a:pt x="520" y="142"/>
                  </a:lnTo>
                  <a:lnTo>
                    <a:pt x="520" y="3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3450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98D28B2-D4BC-4531-A6B1-DFCC627E3626}"/>
              </a:ext>
            </a:extLst>
          </p:cNvPr>
          <p:cNvGrpSpPr>
            <a:grpSpLocks noChangeAspect="1"/>
          </p:cNvGrpSpPr>
          <p:nvPr/>
        </p:nvGrpSpPr>
        <p:grpSpPr>
          <a:xfrm>
            <a:off x="1483303" y="1616527"/>
            <a:ext cx="1793297" cy="1413687"/>
            <a:chOff x="1048743" y="1280506"/>
            <a:chExt cx="2212029" cy="2011680"/>
          </a:xfrm>
        </p:grpSpPr>
        <p:sp>
          <p:nvSpPr>
            <p:cNvPr id="20" name="Diamond 19">
              <a:extLst>
                <a:ext uri="{FF2B5EF4-FFF2-40B4-BE49-F238E27FC236}">
                  <a16:creationId xmlns:a16="http://schemas.microsoft.com/office/drawing/2014/main" id="{6E65901C-A781-41BA-A94C-65FC802CF358}"/>
                </a:ext>
              </a:extLst>
            </p:cNvPr>
            <p:cNvSpPr>
              <a:spLocks noChangeAspect="1"/>
            </p:cNvSpPr>
            <p:nvPr/>
          </p:nvSpPr>
          <p:spPr>
            <a:xfrm>
              <a:off x="1048743" y="1280506"/>
              <a:ext cx="2212029" cy="2011680"/>
            </a:xfrm>
            <a:prstGeom prst="diamond">
              <a:avLst/>
            </a:prstGeom>
            <a:solidFill>
              <a:schemeClr val="accent6">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b="1"/>
            </a:p>
          </p:txBody>
        </p:sp>
        <p:pic>
          <p:nvPicPr>
            <p:cNvPr id="25" name="Picture 24">
              <a:extLst>
                <a:ext uri="{FF2B5EF4-FFF2-40B4-BE49-F238E27FC236}">
                  <a16:creationId xmlns:a16="http://schemas.microsoft.com/office/drawing/2014/main" id="{DD1CC761-D91A-4FC6-A38F-5E32411BCE1E}"/>
                </a:ext>
              </a:extLst>
            </p:cNvPr>
            <p:cNvPicPr>
              <a:picLocks noChangeAspect="1"/>
            </p:cNvPicPr>
            <p:nvPr/>
          </p:nvPicPr>
          <p:blipFill>
            <a:blip r:embed="rId3"/>
            <a:stretch>
              <a:fillRect/>
            </a:stretch>
          </p:blipFill>
          <p:spPr>
            <a:xfrm>
              <a:off x="1755240" y="1828800"/>
              <a:ext cx="785552" cy="822960"/>
            </a:xfrm>
            <a:prstGeom prst="rect">
              <a:avLst/>
            </a:prstGeom>
          </p:spPr>
        </p:pic>
      </p:grpSp>
      <p:sp>
        <p:nvSpPr>
          <p:cNvPr id="30" name="TextBox 29">
            <a:extLst>
              <a:ext uri="{FF2B5EF4-FFF2-40B4-BE49-F238E27FC236}">
                <a16:creationId xmlns:a16="http://schemas.microsoft.com/office/drawing/2014/main" id="{364C2748-764E-45A0-B4EB-F973A4130B9A}"/>
              </a:ext>
            </a:extLst>
          </p:cNvPr>
          <p:cNvSpPr txBox="1"/>
          <p:nvPr/>
        </p:nvSpPr>
        <p:spPr>
          <a:xfrm>
            <a:off x="913412" y="2985817"/>
            <a:ext cx="3002745" cy="323165"/>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AI in Test Automation Creation</a:t>
            </a:r>
          </a:p>
        </p:txBody>
      </p:sp>
      <p:sp>
        <p:nvSpPr>
          <p:cNvPr id="34" name="TextBox 33">
            <a:extLst>
              <a:ext uri="{FF2B5EF4-FFF2-40B4-BE49-F238E27FC236}">
                <a16:creationId xmlns:a16="http://schemas.microsoft.com/office/drawing/2014/main" id="{B2A665EC-2B72-41BD-B41D-05BD0B478973}"/>
              </a:ext>
            </a:extLst>
          </p:cNvPr>
          <p:cNvSpPr txBox="1"/>
          <p:nvPr/>
        </p:nvSpPr>
        <p:spPr>
          <a:xfrm>
            <a:off x="779628" y="4953000"/>
            <a:ext cx="3140604" cy="323165"/>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AI in Test Automation Execution</a:t>
            </a:r>
          </a:p>
        </p:txBody>
      </p:sp>
      <p:sp>
        <p:nvSpPr>
          <p:cNvPr id="41" name="Diamond 40">
            <a:extLst>
              <a:ext uri="{FF2B5EF4-FFF2-40B4-BE49-F238E27FC236}">
                <a16:creationId xmlns:a16="http://schemas.microsoft.com/office/drawing/2014/main" id="{1B26BE38-F57A-40D9-B7B4-0FB0B207BE6C}"/>
              </a:ext>
            </a:extLst>
          </p:cNvPr>
          <p:cNvSpPr>
            <a:spLocks noChangeAspect="1"/>
          </p:cNvSpPr>
          <p:nvPr/>
        </p:nvSpPr>
        <p:spPr>
          <a:xfrm>
            <a:off x="1453280" y="3544109"/>
            <a:ext cx="1793297" cy="1413687"/>
          </a:xfrm>
          <a:prstGeom prst="diamond">
            <a:avLst/>
          </a:prstGeom>
          <a:solidFill>
            <a:schemeClr val="accent5">
              <a:lumMod val="40000"/>
              <a:lumOff val="6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28" name="Picture 27" descr="A close up of a logo&#10;&#10;Description automatically generated">
            <a:extLst>
              <a:ext uri="{FF2B5EF4-FFF2-40B4-BE49-F238E27FC236}">
                <a16:creationId xmlns:a16="http://schemas.microsoft.com/office/drawing/2014/main" id="{1BACDC2D-CE07-423C-A80B-BD4D20FD7F7E}"/>
              </a:ext>
            </a:extLst>
          </p:cNvPr>
          <p:cNvPicPr>
            <a:picLocks noChangeAspect="1"/>
          </p:cNvPicPr>
          <p:nvPr/>
        </p:nvPicPr>
        <p:blipFill>
          <a:blip r:embed="rId4"/>
          <a:stretch>
            <a:fillRect/>
          </a:stretch>
        </p:blipFill>
        <p:spPr>
          <a:xfrm>
            <a:off x="2053206" y="3958186"/>
            <a:ext cx="533400" cy="495300"/>
          </a:xfrm>
          <a:prstGeom prst="rect">
            <a:avLst/>
          </a:prstGeom>
        </p:spPr>
      </p:pic>
      <p:sp>
        <p:nvSpPr>
          <p:cNvPr id="44" name="TextBox 43">
            <a:extLst>
              <a:ext uri="{FF2B5EF4-FFF2-40B4-BE49-F238E27FC236}">
                <a16:creationId xmlns:a16="http://schemas.microsoft.com/office/drawing/2014/main" id="{B5507B38-4F48-4378-BC1B-34BF676795CB}"/>
              </a:ext>
            </a:extLst>
          </p:cNvPr>
          <p:cNvSpPr txBox="1"/>
          <p:nvPr/>
        </p:nvSpPr>
        <p:spPr>
          <a:xfrm>
            <a:off x="581575" y="6934200"/>
            <a:ext cx="3685625" cy="323165"/>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AI in Execution Reporting &amp; Analysis</a:t>
            </a:r>
          </a:p>
        </p:txBody>
      </p:sp>
      <p:sp>
        <p:nvSpPr>
          <p:cNvPr id="46" name="Diamond 45">
            <a:extLst>
              <a:ext uri="{FF2B5EF4-FFF2-40B4-BE49-F238E27FC236}">
                <a16:creationId xmlns:a16="http://schemas.microsoft.com/office/drawing/2014/main" id="{6DEB5FEF-3DF8-4236-976D-AFAF3C690234}"/>
              </a:ext>
            </a:extLst>
          </p:cNvPr>
          <p:cNvSpPr>
            <a:spLocks noChangeAspect="1"/>
          </p:cNvSpPr>
          <p:nvPr/>
        </p:nvSpPr>
        <p:spPr>
          <a:xfrm>
            <a:off x="1483303" y="5410200"/>
            <a:ext cx="1793297" cy="1413687"/>
          </a:xfrm>
          <a:prstGeom prst="diamond">
            <a:avLst/>
          </a:prstGeom>
          <a:solidFill>
            <a:schemeClr val="accent4">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b="1"/>
          </a:p>
        </p:txBody>
      </p:sp>
      <p:pic>
        <p:nvPicPr>
          <p:cNvPr id="36" name="Picture 35" descr="A picture containing table, drawing&#10;&#10;Description automatically generated">
            <a:extLst>
              <a:ext uri="{FF2B5EF4-FFF2-40B4-BE49-F238E27FC236}">
                <a16:creationId xmlns:a16="http://schemas.microsoft.com/office/drawing/2014/main" id="{158D985B-062E-40B9-A408-79A09BC2DFDF}"/>
              </a:ext>
            </a:extLst>
          </p:cNvPr>
          <p:cNvPicPr>
            <a:picLocks noChangeAspect="1"/>
          </p:cNvPicPr>
          <p:nvPr/>
        </p:nvPicPr>
        <p:blipFill>
          <a:blip r:embed="rId5"/>
          <a:stretch>
            <a:fillRect/>
          </a:stretch>
        </p:blipFill>
        <p:spPr>
          <a:xfrm>
            <a:off x="2036348" y="5799612"/>
            <a:ext cx="676275" cy="590550"/>
          </a:xfrm>
          <a:prstGeom prst="rect">
            <a:avLst/>
          </a:prstGeom>
        </p:spPr>
      </p:pic>
      <p:grpSp>
        <p:nvGrpSpPr>
          <p:cNvPr id="96" name="Group 95"/>
          <p:cNvGrpSpPr/>
          <p:nvPr/>
        </p:nvGrpSpPr>
        <p:grpSpPr>
          <a:xfrm>
            <a:off x="8493755" y="1517599"/>
            <a:ext cx="385013" cy="386318"/>
            <a:chOff x="7385847" y="943243"/>
            <a:chExt cx="609360" cy="611425"/>
          </a:xfrm>
          <a:solidFill>
            <a:schemeClr val="bg1"/>
          </a:solidFill>
        </p:grpSpPr>
        <p:sp>
          <p:nvSpPr>
            <p:cNvPr id="97" name="Freeform 22"/>
            <p:cNvSpPr>
              <a:spLocks noEditPoints="1"/>
            </p:cNvSpPr>
            <p:nvPr/>
          </p:nvSpPr>
          <p:spPr bwMode="auto">
            <a:xfrm flipH="1">
              <a:off x="7385847" y="943243"/>
              <a:ext cx="609360" cy="611425"/>
            </a:xfrm>
            <a:custGeom>
              <a:avLst/>
              <a:gdLst>
                <a:gd name="T0" fmla="*/ 76 w 125"/>
                <a:gd name="T1" fmla="*/ 0 h 125"/>
                <a:gd name="T2" fmla="*/ 27 w 125"/>
                <a:gd name="T3" fmla="*/ 49 h 125"/>
                <a:gd name="T4" fmla="*/ 34 w 125"/>
                <a:gd name="T5" fmla="*/ 73 h 125"/>
                <a:gd name="T6" fmla="*/ 5 w 125"/>
                <a:gd name="T7" fmla="*/ 102 h 125"/>
                <a:gd name="T8" fmla="*/ 5 w 125"/>
                <a:gd name="T9" fmla="*/ 120 h 125"/>
                <a:gd name="T10" fmla="*/ 24 w 125"/>
                <a:gd name="T11" fmla="*/ 120 h 125"/>
                <a:gd name="T12" fmla="*/ 52 w 125"/>
                <a:gd name="T13" fmla="*/ 92 h 125"/>
                <a:gd name="T14" fmla="*/ 76 w 125"/>
                <a:gd name="T15" fmla="*/ 98 h 125"/>
                <a:gd name="T16" fmla="*/ 125 w 125"/>
                <a:gd name="T17" fmla="*/ 49 h 125"/>
                <a:gd name="T18" fmla="*/ 76 w 125"/>
                <a:gd name="T19" fmla="*/ 0 h 125"/>
                <a:gd name="T20" fmla="*/ 76 w 125"/>
                <a:gd name="T21" fmla="*/ 85 h 125"/>
                <a:gd name="T22" fmla="*/ 40 w 125"/>
                <a:gd name="T23" fmla="*/ 49 h 125"/>
                <a:gd name="T24" fmla="*/ 76 w 125"/>
                <a:gd name="T25" fmla="*/ 13 h 125"/>
                <a:gd name="T26" fmla="*/ 112 w 125"/>
                <a:gd name="T27" fmla="*/ 49 h 125"/>
                <a:gd name="T28" fmla="*/ 76 w 125"/>
                <a:gd name="T2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5">
                  <a:moveTo>
                    <a:pt x="76" y="0"/>
                  </a:moveTo>
                  <a:cubicBezTo>
                    <a:pt x="49" y="0"/>
                    <a:pt x="27" y="22"/>
                    <a:pt x="27" y="49"/>
                  </a:cubicBezTo>
                  <a:cubicBezTo>
                    <a:pt x="27" y="58"/>
                    <a:pt x="30" y="66"/>
                    <a:pt x="34" y="73"/>
                  </a:cubicBezTo>
                  <a:cubicBezTo>
                    <a:pt x="5" y="102"/>
                    <a:pt x="5" y="102"/>
                    <a:pt x="5" y="102"/>
                  </a:cubicBezTo>
                  <a:cubicBezTo>
                    <a:pt x="0" y="107"/>
                    <a:pt x="0" y="115"/>
                    <a:pt x="5" y="120"/>
                  </a:cubicBezTo>
                  <a:cubicBezTo>
                    <a:pt x="10" y="125"/>
                    <a:pt x="19" y="125"/>
                    <a:pt x="24" y="120"/>
                  </a:cubicBezTo>
                  <a:cubicBezTo>
                    <a:pt x="52" y="92"/>
                    <a:pt x="52" y="92"/>
                    <a:pt x="52" y="92"/>
                  </a:cubicBezTo>
                  <a:cubicBezTo>
                    <a:pt x="59" y="96"/>
                    <a:pt x="68" y="98"/>
                    <a:pt x="76" y="98"/>
                  </a:cubicBezTo>
                  <a:cubicBezTo>
                    <a:pt x="103" y="98"/>
                    <a:pt x="125" y="76"/>
                    <a:pt x="125" y="49"/>
                  </a:cubicBezTo>
                  <a:cubicBezTo>
                    <a:pt x="125" y="22"/>
                    <a:pt x="103" y="0"/>
                    <a:pt x="76" y="0"/>
                  </a:cubicBezTo>
                  <a:close/>
                  <a:moveTo>
                    <a:pt x="76" y="85"/>
                  </a:moveTo>
                  <a:cubicBezTo>
                    <a:pt x="56" y="85"/>
                    <a:pt x="40" y="69"/>
                    <a:pt x="40" y="49"/>
                  </a:cubicBezTo>
                  <a:cubicBezTo>
                    <a:pt x="40" y="29"/>
                    <a:pt x="56" y="13"/>
                    <a:pt x="76" y="13"/>
                  </a:cubicBezTo>
                  <a:cubicBezTo>
                    <a:pt x="96" y="13"/>
                    <a:pt x="112" y="29"/>
                    <a:pt x="112" y="49"/>
                  </a:cubicBezTo>
                  <a:cubicBezTo>
                    <a:pt x="112" y="69"/>
                    <a:pt x="96" y="85"/>
                    <a:pt x="76"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11956" tIns="55979" rIns="111956" bIns="55979" numCol="1" anchor="t" anchorCtr="0" compatLnSpc="1">
              <a:prstTxWarp prst="textNoShape">
                <a:avLst/>
              </a:prstTxWarp>
            </a:bodyPr>
            <a:lstStyle/>
            <a:p>
              <a:endParaRPr lang="en-US" sz="2939">
                <a:solidFill>
                  <a:schemeClr val="bg1"/>
                </a:solidFill>
              </a:endParaRPr>
            </a:p>
          </p:txBody>
        </p:sp>
        <p:sp>
          <p:nvSpPr>
            <p:cNvPr id="98" name="Freeform 23"/>
            <p:cNvSpPr>
              <a:spLocks/>
            </p:cNvSpPr>
            <p:nvPr/>
          </p:nvSpPr>
          <p:spPr bwMode="auto">
            <a:xfrm>
              <a:off x="7472603" y="1089903"/>
              <a:ext cx="307779" cy="210694"/>
            </a:xfrm>
            <a:custGeom>
              <a:avLst/>
              <a:gdLst>
                <a:gd name="T0" fmla="*/ 58 w 63"/>
                <a:gd name="T1" fmla="*/ 0 h 43"/>
                <a:gd name="T2" fmla="*/ 36 w 63"/>
                <a:gd name="T3" fmla="*/ 25 h 43"/>
                <a:gd name="T4" fmla="*/ 17 w 63"/>
                <a:gd name="T5" fmla="*/ 4 h 43"/>
                <a:gd name="T6" fmla="*/ 0 w 63"/>
                <a:gd name="T7" fmla="*/ 20 h 43"/>
                <a:gd name="T8" fmla="*/ 3 w 63"/>
                <a:gd name="T9" fmla="*/ 33 h 43"/>
                <a:gd name="T10" fmla="*/ 17 w 63"/>
                <a:gd name="T11" fmla="*/ 21 h 43"/>
                <a:gd name="T12" fmla="*/ 36 w 63"/>
                <a:gd name="T13" fmla="*/ 43 h 43"/>
                <a:gd name="T14" fmla="*/ 63 w 63"/>
                <a:gd name="T15" fmla="*/ 12 h 43"/>
                <a:gd name="T16" fmla="*/ 58 w 63"/>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3">
                  <a:moveTo>
                    <a:pt x="58" y="0"/>
                  </a:moveTo>
                  <a:cubicBezTo>
                    <a:pt x="36" y="25"/>
                    <a:pt x="36" y="25"/>
                    <a:pt x="36" y="25"/>
                  </a:cubicBezTo>
                  <a:cubicBezTo>
                    <a:pt x="17" y="4"/>
                    <a:pt x="17" y="4"/>
                    <a:pt x="17" y="4"/>
                  </a:cubicBezTo>
                  <a:cubicBezTo>
                    <a:pt x="0" y="20"/>
                    <a:pt x="0" y="20"/>
                    <a:pt x="0" y="20"/>
                  </a:cubicBezTo>
                  <a:cubicBezTo>
                    <a:pt x="0" y="24"/>
                    <a:pt x="1" y="29"/>
                    <a:pt x="3" y="33"/>
                  </a:cubicBezTo>
                  <a:cubicBezTo>
                    <a:pt x="17" y="21"/>
                    <a:pt x="17" y="21"/>
                    <a:pt x="17" y="21"/>
                  </a:cubicBezTo>
                  <a:cubicBezTo>
                    <a:pt x="36" y="43"/>
                    <a:pt x="36" y="43"/>
                    <a:pt x="36" y="43"/>
                  </a:cubicBezTo>
                  <a:cubicBezTo>
                    <a:pt x="63" y="12"/>
                    <a:pt x="63" y="12"/>
                    <a:pt x="63" y="12"/>
                  </a:cubicBezTo>
                  <a:cubicBezTo>
                    <a:pt x="62" y="7"/>
                    <a:pt x="60" y="3"/>
                    <a:pt x="5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11956" tIns="55979" rIns="111956" bIns="55979" numCol="1" anchor="t" anchorCtr="0" compatLnSpc="1">
              <a:prstTxWarp prst="textNoShape">
                <a:avLst/>
              </a:prstTxWarp>
            </a:bodyPr>
            <a:lstStyle/>
            <a:p>
              <a:endParaRPr lang="en-US" sz="2939">
                <a:solidFill>
                  <a:schemeClr val="bg1"/>
                </a:solidFill>
              </a:endParaRPr>
            </a:p>
          </p:txBody>
        </p:sp>
      </p:grpSp>
      <p:pic>
        <p:nvPicPr>
          <p:cNvPr id="13" name="Picture 12">
            <a:extLst>
              <a:ext uri="{FF2B5EF4-FFF2-40B4-BE49-F238E27FC236}">
                <a16:creationId xmlns:a16="http://schemas.microsoft.com/office/drawing/2014/main" id="{9682606D-1C26-4AB8-BAEC-39B19B03AE7B}"/>
              </a:ext>
            </a:extLst>
          </p:cNvPr>
          <p:cNvPicPr>
            <a:picLocks noChangeAspect="1"/>
          </p:cNvPicPr>
          <p:nvPr/>
        </p:nvPicPr>
        <p:blipFill>
          <a:blip r:embed="rId6"/>
          <a:stretch>
            <a:fillRect/>
          </a:stretch>
        </p:blipFill>
        <p:spPr>
          <a:xfrm>
            <a:off x="6408318" y="1659997"/>
            <a:ext cx="587830" cy="731520"/>
          </a:xfrm>
          <a:prstGeom prst="rect">
            <a:avLst/>
          </a:prstGeom>
        </p:spPr>
      </p:pic>
      <p:pic>
        <p:nvPicPr>
          <p:cNvPr id="17" name="Picture 16" descr="A picture containing clock&#10;&#10;Description automatically generated">
            <a:extLst>
              <a:ext uri="{FF2B5EF4-FFF2-40B4-BE49-F238E27FC236}">
                <a16:creationId xmlns:a16="http://schemas.microsoft.com/office/drawing/2014/main" id="{56BC383F-8B80-459D-BDFF-8AED521331AC}"/>
              </a:ext>
            </a:extLst>
          </p:cNvPr>
          <p:cNvPicPr>
            <a:picLocks noChangeAspect="1"/>
          </p:cNvPicPr>
          <p:nvPr/>
        </p:nvPicPr>
        <p:blipFill>
          <a:blip r:embed="rId7"/>
          <a:stretch>
            <a:fillRect/>
          </a:stretch>
        </p:blipFill>
        <p:spPr>
          <a:xfrm>
            <a:off x="10707568" y="1668970"/>
            <a:ext cx="704425" cy="731520"/>
          </a:xfrm>
          <a:prstGeom prst="rect">
            <a:avLst/>
          </a:prstGeom>
        </p:spPr>
      </p:pic>
      <p:sp>
        <p:nvSpPr>
          <p:cNvPr id="21" name="TextBox 20">
            <a:extLst>
              <a:ext uri="{FF2B5EF4-FFF2-40B4-BE49-F238E27FC236}">
                <a16:creationId xmlns:a16="http://schemas.microsoft.com/office/drawing/2014/main" id="{9F0A860A-E174-40D5-AA99-0FDA8C1A68BA}"/>
              </a:ext>
            </a:extLst>
          </p:cNvPr>
          <p:cNvSpPr txBox="1"/>
          <p:nvPr/>
        </p:nvSpPr>
        <p:spPr>
          <a:xfrm>
            <a:off x="5659441" y="2522410"/>
            <a:ext cx="2029723" cy="323165"/>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Object Identification</a:t>
            </a:r>
          </a:p>
        </p:txBody>
      </p:sp>
      <p:sp>
        <p:nvSpPr>
          <p:cNvPr id="22" name="TextBox 21">
            <a:extLst>
              <a:ext uri="{FF2B5EF4-FFF2-40B4-BE49-F238E27FC236}">
                <a16:creationId xmlns:a16="http://schemas.microsoft.com/office/drawing/2014/main" id="{8C70F351-5269-437C-800C-82510815DB3C}"/>
              </a:ext>
            </a:extLst>
          </p:cNvPr>
          <p:cNvSpPr txBox="1"/>
          <p:nvPr/>
        </p:nvSpPr>
        <p:spPr>
          <a:xfrm>
            <a:off x="7918115" y="2486410"/>
            <a:ext cx="2149948"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Discover Application </a:t>
            </a:r>
          </a:p>
          <a:p>
            <a:pPr algn="ctr" defTabSz="1097280">
              <a:defRPr/>
            </a:pPr>
            <a:r>
              <a:rPr lang="en-US" sz="1500" b="1" kern="0" dirty="0">
                <a:solidFill>
                  <a:srgbClr val="E7E6E6">
                    <a:lumMod val="50000"/>
                  </a:srgbClr>
                </a:solidFill>
                <a:latin typeface="Arial"/>
              </a:rPr>
              <a:t>Under Test</a:t>
            </a:r>
          </a:p>
        </p:txBody>
      </p:sp>
      <p:sp>
        <p:nvSpPr>
          <p:cNvPr id="23" name="TextBox 22">
            <a:extLst>
              <a:ext uri="{FF2B5EF4-FFF2-40B4-BE49-F238E27FC236}">
                <a16:creationId xmlns:a16="http://schemas.microsoft.com/office/drawing/2014/main" id="{09D0000B-E9E0-4F05-BBB8-7AAAAD1714A1}"/>
              </a:ext>
            </a:extLst>
          </p:cNvPr>
          <p:cNvSpPr txBox="1"/>
          <p:nvPr/>
        </p:nvSpPr>
        <p:spPr>
          <a:xfrm>
            <a:off x="10445630" y="2437240"/>
            <a:ext cx="1148071"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Test Case </a:t>
            </a:r>
          </a:p>
          <a:p>
            <a:pPr algn="ctr" defTabSz="1097280">
              <a:defRPr/>
            </a:pPr>
            <a:r>
              <a:rPr lang="en-US" sz="1500" b="1" kern="0" dirty="0">
                <a:solidFill>
                  <a:srgbClr val="E7E6E6">
                    <a:lumMod val="50000"/>
                  </a:srgbClr>
                </a:solidFill>
                <a:latin typeface="Arial"/>
              </a:rPr>
              <a:t>Authoring</a:t>
            </a:r>
          </a:p>
        </p:txBody>
      </p:sp>
      <p:sp>
        <p:nvSpPr>
          <p:cNvPr id="57" name="Rectangle 56">
            <a:extLst>
              <a:ext uri="{FF2B5EF4-FFF2-40B4-BE49-F238E27FC236}">
                <a16:creationId xmlns:a16="http://schemas.microsoft.com/office/drawing/2014/main" id="{2EDF305B-B333-4B31-AA58-84BA1A973C1F}"/>
              </a:ext>
            </a:extLst>
          </p:cNvPr>
          <p:cNvSpPr/>
          <p:nvPr/>
        </p:nvSpPr>
        <p:spPr>
          <a:xfrm>
            <a:off x="12739031" y="1576358"/>
            <a:ext cx="842383" cy="731520"/>
          </a:xfrm>
          <a:prstGeom prst="rect">
            <a:avLst/>
          </a:prstGeom>
          <a:solidFill>
            <a:srgbClr val="70AD47">
              <a:lumMod val="75000"/>
            </a:srgbClr>
          </a:solidFill>
          <a:ln w="6350" cap="sq" cmpd="sng" algn="ctr">
            <a:noFill/>
            <a:prstDash val="solid"/>
          </a:ln>
          <a:effectLst/>
        </p:spPr>
        <p:txBody>
          <a:bodyPr rtlCol="0" anchor="ctr"/>
          <a:lstStyle/>
          <a:p>
            <a:pPr algn="ctr" defTabSz="1097280">
              <a:defRPr/>
            </a:pPr>
            <a:endParaRPr lang="en-US" sz="2160" kern="0">
              <a:solidFill>
                <a:prstClr val="white"/>
              </a:solidFill>
              <a:latin typeface="Arial"/>
            </a:endParaRPr>
          </a:p>
        </p:txBody>
      </p:sp>
      <p:pic>
        <p:nvPicPr>
          <p:cNvPr id="58" name="Picture 57">
            <a:extLst>
              <a:ext uri="{FF2B5EF4-FFF2-40B4-BE49-F238E27FC236}">
                <a16:creationId xmlns:a16="http://schemas.microsoft.com/office/drawing/2014/main" id="{358A969C-8F00-419C-ACE5-BA74088306CB}"/>
              </a:ext>
            </a:extLst>
          </p:cNvPr>
          <p:cNvPicPr>
            <a:picLocks noChangeAspect="1"/>
          </p:cNvPicPr>
          <p:nvPr/>
        </p:nvPicPr>
        <p:blipFill>
          <a:blip r:embed="rId8"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12931352" y="1737855"/>
            <a:ext cx="377158" cy="365760"/>
          </a:xfrm>
          <a:prstGeom prst="rect">
            <a:avLst/>
          </a:prstGeom>
        </p:spPr>
      </p:pic>
      <p:sp>
        <p:nvSpPr>
          <p:cNvPr id="59" name="TextBox 58">
            <a:extLst>
              <a:ext uri="{FF2B5EF4-FFF2-40B4-BE49-F238E27FC236}">
                <a16:creationId xmlns:a16="http://schemas.microsoft.com/office/drawing/2014/main" id="{31EC387F-019F-468A-9C62-AC0CC0993E2D}"/>
              </a:ext>
            </a:extLst>
          </p:cNvPr>
          <p:cNvSpPr txBox="1"/>
          <p:nvPr/>
        </p:nvSpPr>
        <p:spPr>
          <a:xfrm>
            <a:off x="12536368" y="2417159"/>
            <a:ext cx="1408232"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Computer </a:t>
            </a:r>
          </a:p>
          <a:p>
            <a:pPr algn="ctr" defTabSz="1097280">
              <a:defRPr/>
            </a:pPr>
            <a:r>
              <a:rPr lang="en-US" sz="1500" b="1" kern="0" dirty="0">
                <a:solidFill>
                  <a:srgbClr val="E7E6E6">
                    <a:lumMod val="50000"/>
                  </a:srgbClr>
                </a:solidFill>
                <a:latin typeface="Arial"/>
              </a:rPr>
              <a:t>Vision</a:t>
            </a:r>
          </a:p>
        </p:txBody>
      </p:sp>
      <p:grpSp>
        <p:nvGrpSpPr>
          <p:cNvPr id="49" name="Group 48">
            <a:extLst>
              <a:ext uri="{FF2B5EF4-FFF2-40B4-BE49-F238E27FC236}">
                <a16:creationId xmlns:a16="http://schemas.microsoft.com/office/drawing/2014/main" id="{0C5E3FB8-99E1-4270-A484-926539370746}"/>
              </a:ext>
            </a:extLst>
          </p:cNvPr>
          <p:cNvGrpSpPr/>
          <p:nvPr/>
        </p:nvGrpSpPr>
        <p:grpSpPr>
          <a:xfrm>
            <a:off x="5958975" y="3517902"/>
            <a:ext cx="8291439" cy="1494990"/>
            <a:chOff x="5943600" y="3381810"/>
            <a:chExt cx="8291439" cy="1494990"/>
          </a:xfrm>
        </p:grpSpPr>
        <p:pic>
          <p:nvPicPr>
            <p:cNvPr id="51" name="Picture 50">
              <a:extLst>
                <a:ext uri="{FF2B5EF4-FFF2-40B4-BE49-F238E27FC236}">
                  <a16:creationId xmlns:a16="http://schemas.microsoft.com/office/drawing/2014/main" id="{942E94D0-8621-484B-BC16-D13EA431ABC9}"/>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07853" y="3538725"/>
              <a:ext cx="673907" cy="653541"/>
            </a:xfrm>
            <a:prstGeom prst="rect">
              <a:avLst/>
            </a:prstGeom>
          </p:spPr>
        </p:pic>
        <p:sp>
          <p:nvSpPr>
            <p:cNvPr id="53" name="TextBox 52">
              <a:extLst>
                <a:ext uri="{FF2B5EF4-FFF2-40B4-BE49-F238E27FC236}">
                  <a16:creationId xmlns:a16="http://schemas.microsoft.com/office/drawing/2014/main" id="{49E092DD-D13A-4165-B45E-EA311E32CF52}"/>
                </a:ext>
              </a:extLst>
            </p:cNvPr>
            <p:cNvSpPr txBox="1"/>
            <p:nvPr/>
          </p:nvSpPr>
          <p:spPr>
            <a:xfrm>
              <a:off x="5943600" y="4322291"/>
              <a:ext cx="1457457"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Auto Load </a:t>
              </a:r>
            </a:p>
            <a:p>
              <a:pPr algn="ctr" defTabSz="1097280">
                <a:defRPr/>
              </a:pPr>
              <a:r>
                <a:rPr lang="en-US" sz="1500" b="1" kern="0" dirty="0">
                  <a:solidFill>
                    <a:srgbClr val="E7E6E6">
                      <a:lumMod val="50000"/>
                    </a:srgbClr>
                  </a:solidFill>
                  <a:latin typeface="Arial"/>
                </a:rPr>
                <a:t>Balancer</a:t>
              </a:r>
            </a:p>
          </p:txBody>
        </p:sp>
        <p:sp>
          <p:nvSpPr>
            <p:cNvPr id="54" name="TextBox 53">
              <a:extLst>
                <a:ext uri="{FF2B5EF4-FFF2-40B4-BE49-F238E27FC236}">
                  <a16:creationId xmlns:a16="http://schemas.microsoft.com/office/drawing/2014/main" id="{7468A668-BFE1-4794-9486-AE8A3044B37E}"/>
                </a:ext>
              </a:extLst>
            </p:cNvPr>
            <p:cNvSpPr txBox="1"/>
            <p:nvPr/>
          </p:nvSpPr>
          <p:spPr>
            <a:xfrm>
              <a:off x="8202108" y="4362122"/>
              <a:ext cx="1262524" cy="323166"/>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Auto Syn</a:t>
              </a:r>
            </a:p>
          </p:txBody>
        </p:sp>
        <p:grpSp>
          <p:nvGrpSpPr>
            <p:cNvPr id="43" name="Group 42">
              <a:extLst>
                <a:ext uri="{FF2B5EF4-FFF2-40B4-BE49-F238E27FC236}">
                  <a16:creationId xmlns:a16="http://schemas.microsoft.com/office/drawing/2014/main" id="{816C8EF8-6E82-4D28-921A-68DA62AD9533}"/>
                </a:ext>
              </a:extLst>
            </p:cNvPr>
            <p:cNvGrpSpPr/>
            <p:nvPr/>
          </p:nvGrpSpPr>
          <p:grpSpPr>
            <a:xfrm>
              <a:off x="8305800" y="3381810"/>
              <a:ext cx="1055140" cy="980312"/>
              <a:chOff x="8479397" y="3381810"/>
              <a:chExt cx="1055140" cy="980312"/>
            </a:xfrm>
          </p:grpSpPr>
          <p:pic>
            <p:nvPicPr>
              <p:cNvPr id="55" name="Picture 54">
                <a:extLst>
                  <a:ext uri="{FF2B5EF4-FFF2-40B4-BE49-F238E27FC236}">
                    <a16:creationId xmlns:a16="http://schemas.microsoft.com/office/drawing/2014/main" id="{C7B9652E-CFE6-4CF6-B1AA-CE843BDF5D59}"/>
                  </a:ext>
                </a:extLst>
              </p:cNvPr>
              <p:cNvPicPr>
                <a:picLocks noChangeAspect="1"/>
              </p:cNvPicPr>
              <p:nvPr/>
            </p:nvPicPr>
            <p:blipFill>
              <a:blip r:embed="rId10"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8479397" y="3381810"/>
                <a:ext cx="1055140" cy="980312"/>
              </a:xfrm>
              <a:prstGeom prst="rect">
                <a:avLst/>
              </a:prstGeom>
            </p:spPr>
          </p:pic>
          <p:pic>
            <p:nvPicPr>
              <p:cNvPr id="56" name="Picture 55">
                <a:extLst>
                  <a:ext uri="{FF2B5EF4-FFF2-40B4-BE49-F238E27FC236}">
                    <a16:creationId xmlns:a16="http://schemas.microsoft.com/office/drawing/2014/main" id="{6C6E8DF5-A815-4353-BA98-CBA37E17CBD4}"/>
                  </a:ext>
                </a:extLst>
              </p:cNvPr>
              <p:cNvPicPr>
                <a:picLocks noChangeAspect="1"/>
              </p:cNvPicPr>
              <p:nvPr/>
            </p:nvPicPr>
            <p:blipFill>
              <a:blip r:embed="rId11"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8842171" y="3733186"/>
                <a:ext cx="311366" cy="289285"/>
              </a:xfrm>
              <a:prstGeom prst="rect">
                <a:avLst/>
              </a:prstGeom>
            </p:spPr>
          </p:pic>
        </p:grpSp>
        <p:sp>
          <p:nvSpPr>
            <p:cNvPr id="60" name="TextBox 59">
              <a:extLst>
                <a:ext uri="{FF2B5EF4-FFF2-40B4-BE49-F238E27FC236}">
                  <a16:creationId xmlns:a16="http://schemas.microsoft.com/office/drawing/2014/main" id="{06DF7881-26C5-4BAD-8677-09C8A93BB926}"/>
                </a:ext>
              </a:extLst>
            </p:cNvPr>
            <p:cNvSpPr txBox="1"/>
            <p:nvPr/>
          </p:nvSpPr>
          <p:spPr>
            <a:xfrm>
              <a:off x="12344400" y="4322802"/>
              <a:ext cx="1890639"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STA</a:t>
              </a:r>
              <a:r>
                <a:rPr lang="en-US" sz="1500" b="1" kern="0" baseline="30000" dirty="0">
                  <a:solidFill>
                    <a:srgbClr val="E7E6E6">
                      <a:lumMod val="50000"/>
                    </a:srgbClr>
                  </a:solidFill>
                  <a:latin typeface="Arial"/>
                </a:rPr>
                <a:t>A</a:t>
              </a:r>
              <a:r>
                <a:rPr lang="en-US" sz="1500" b="1" kern="0" dirty="0">
                  <a:solidFill>
                    <a:srgbClr val="E7E6E6">
                      <a:lumMod val="50000"/>
                    </a:srgbClr>
                  </a:solidFill>
                  <a:latin typeface="Arial"/>
                </a:rPr>
                <a:t>M</a:t>
              </a:r>
              <a:r>
                <a:rPr lang="en-US" sz="1500" b="1" kern="0" baseline="30000" dirty="0">
                  <a:solidFill>
                    <a:srgbClr val="E7E6E6">
                      <a:lumMod val="50000"/>
                    </a:srgbClr>
                  </a:solidFill>
                  <a:latin typeface="Arial"/>
                </a:rPr>
                <a:t>A</a:t>
              </a:r>
              <a:r>
                <a:rPr lang="en-US" sz="1500" b="1" kern="0" dirty="0">
                  <a:solidFill>
                    <a:srgbClr val="E7E6E6">
                      <a:lumMod val="50000"/>
                    </a:srgbClr>
                  </a:solidFill>
                  <a:latin typeface="Arial"/>
                </a:rPr>
                <a:t>P </a:t>
              </a:r>
            </a:p>
            <a:p>
              <a:pPr algn="ctr" defTabSz="1097280">
                <a:defRPr/>
              </a:pPr>
              <a:r>
                <a:rPr lang="en-US" sz="1500" b="1" kern="0" dirty="0">
                  <a:solidFill>
                    <a:srgbClr val="E7E6E6">
                      <a:lumMod val="50000"/>
                    </a:srgbClr>
                  </a:solidFill>
                  <a:latin typeface="Arial"/>
                </a:rPr>
                <a:t>And iAutoHeal</a:t>
              </a:r>
            </a:p>
          </p:txBody>
        </p:sp>
        <p:pic>
          <p:nvPicPr>
            <p:cNvPr id="61" name="Picture 60">
              <a:extLst>
                <a:ext uri="{FF2B5EF4-FFF2-40B4-BE49-F238E27FC236}">
                  <a16:creationId xmlns:a16="http://schemas.microsoft.com/office/drawing/2014/main" id="{261BCA52-88A0-4E66-9E3A-69B41BE45DED}"/>
                </a:ext>
              </a:extLst>
            </p:cNvPr>
            <p:cNvPicPr>
              <a:picLocks noChangeAspect="1"/>
            </p:cNvPicPr>
            <p:nvPr/>
          </p:nvPicPr>
          <p:blipFill>
            <a:blip r:embed="rId12">
              <a:duotone>
                <a:srgbClr val="70AD47">
                  <a:shade val="45000"/>
                  <a:satMod val="135000"/>
                </a:srgbClr>
                <a:prstClr val="white"/>
              </a:duotone>
              <a:extLst>
                <a:ext uri="{BEBA8EAE-BF5A-486C-A8C5-ECC9F3942E4B}">
                  <a14:imgProps xmlns:a14="http://schemas.microsoft.com/office/drawing/2010/main">
                    <a14:imgLayer r:embed="rId13">
                      <a14:imgEffect>
                        <a14:artisticPhotocopy/>
                      </a14:imgEffect>
                    </a14:imgLayer>
                  </a14:imgProps>
                </a:ext>
              </a:extLst>
            </a:blip>
            <a:stretch>
              <a:fillRect/>
            </a:stretch>
          </p:blipFill>
          <p:spPr>
            <a:xfrm>
              <a:off x="12859481" y="3429000"/>
              <a:ext cx="643559" cy="816927"/>
            </a:xfrm>
            <a:prstGeom prst="rect">
              <a:avLst/>
            </a:prstGeom>
          </p:spPr>
        </p:pic>
        <p:sp>
          <p:nvSpPr>
            <p:cNvPr id="62" name="TextBox 61">
              <a:extLst>
                <a:ext uri="{FF2B5EF4-FFF2-40B4-BE49-F238E27FC236}">
                  <a16:creationId xmlns:a16="http://schemas.microsoft.com/office/drawing/2014/main" id="{D1833162-B781-487E-BBFB-CB7DF35B0281}"/>
                </a:ext>
              </a:extLst>
            </p:cNvPr>
            <p:cNvSpPr txBox="1"/>
            <p:nvPr/>
          </p:nvSpPr>
          <p:spPr>
            <a:xfrm>
              <a:off x="9882324" y="4335662"/>
              <a:ext cx="2428175" cy="323166"/>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Exception Handling</a:t>
              </a:r>
            </a:p>
          </p:txBody>
        </p:sp>
        <p:pic>
          <p:nvPicPr>
            <p:cNvPr id="63" name="Picture 62">
              <a:extLst>
                <a:ext uri="{FF2B5EF4-FFF2-40B4-BE49-F238E27FC236}">
                  <a16:creationId xmlns:a16="http://schemas.microsoft.com/office/drawing/2014/main" id="{BBD1EB24-427A-49C9-ADE5-7E5681EC3540}"/>
                </a:ext>
              </a:extLst>
            </p:cNvPr>
            <p:cNvPicPr>
              <a:picLocks noChangeAspect="1"/>
            </p:cNvPicPr>
            <p:nvPr/>
          </p:nvPicPr>
          <p:blipFill>
            <a:blip r:embed="rId14">
              <a:duotone>
                <a:schemeClr val="accent1">
                  <a:shade val="45000"/>
                  <a:satMod val="135000"/>
                </a:schemeClr>
                <a:prstClr val="white"/>
              </a:duotone>
            </a:blip>
            <a:stretch>
              <a:fillRect/>
            </a:stretch>
          </p:blipFill>
          <p:spPr>
            <a:xfrm>
              <a:off x="10507747" y="3523446"/>
              <a:ext cx="896702" cy="731520"/>
            </a:xfrm>
            <a:prstGeom prst="rect">
              <a:avLst/>
            </a:prstGeom>
          </p:spPr>
        </p:pic>
      </p:grpSp>
      <p:grpSp>
        <p:nvGrpSpPr>
          <p:cNvPr id="106" name="Group 105">
            <a:extLst>
              <a:ext uri="{FF2B5EF4-FFF2-40B4-BE49-F238E27FC236}">
                <a16:creationId xmlns:a16="http://schemas.microsoft.com/office/drawing/2014/main" id="{EB3D6F2D-2F6E-438F-A93E-23E44CA2FA4C}"/>
              </a:ext>
            </a:extLst>
          </p:cNvPr>
          <p:cNvGrpSpPr/>
          <p:nvPr/>
        </p:nvGrpSpPr>
        <p:grpSpPr>
          <a:xfrm>
            <a:off x="5570965" y="5472686"/>
            <a:ext cx="8789382" cy="1644450"/>
            <a:chOff x="5536218" y="5354315"/>
            <a:chExt cx="8789382" cy="1644450"/>
          </a:xfrm>
        </p:grpSpPr>
        <p:pic>
          <p:nvPicPr>
            <p:cNvPr id="70" name="Picture 69">
              <a:extLst>
                <a:ext uri="{FF2B5EF4-FFF2-40B4-BE49-F238E27FC236}">
                  <a16:creationId xmlns:a16="http://schemas.microsoft.com/office/drawing/2014/main" id="{03A16229-0F30-4F2D-85E0-54BD46AFD6B1}"/>
                </a:ext>
              </a:extLst>
            </p:cNvPr>
            <p:cNvPicPr>
              <a:picLocks noChangeAspect="1"/>
            </p:cNvPicPr>
            <p:nvPr/>
          </p:nvPicPr>
          <p:blipFill>
            <a:blip r:embed="rId15">
              <a:duotone>
                <a:srgbClr val="4472C4">
                  <a:shade val="45000"/>
                  <a:satMod val="135000"/>
                </a:srgbClr>
                <a:prstClr val="white"/>
              </a:duotone>
              <a:extLst>
                <a:ext uri="{BEBA8EAE-BF5A-486C-A8C5-ECC9F3942E4B}">
                  <a14:imgProps xmlns:a14="http://schemas.microsoft.com/office/drawing/2010/main">
                    <a14:imgLayer r:embed="rId16">
                      <a14:imgEffect>
                        <a14:artisticPhotocopy/>
                      </a14:imgEffect>
                    </a14:imgLayer>
                  </a14:imgProps>
                </a:ext>
              </a:extLst>
            </a:blip>
            <a:stretch>
              <a:fillRect/>
            </a:stretch>
          </p:blipFill>
          <p:spPr>
            <a:xfrm>
              <a:off x="6324600" y="5410200"/>
              <a:ext cx="820123" cy="734933"/>
            </a:xfrm>
            <a:prstGeom prst="rect">
              <a:avLst/>
            </a:prstGeom>
          </p:spPr>
        </p:pic>
        <p:sp>
          <p:nvSpPr>
            <p:cNvPr id="71" name="TextBox 70">
              <a:extLst>
                <a:ext uri="{FF2B5EF4-FFF2-40B4-BE49-F238E27FC236}">
                  <a16:creationId xmlns:a16="http://schemas.microsoft.com/office/drawing/2014/main" id="{48AB76EC-B25C-44F8-B984-3A7EFEB5CE6A}"/>
                </a:ext>
              </a:extLst>
            </p:cNvPr>
            <p:cNvSpPr txBox="1"/>
            <p:nvPr/>
          </p:nvSpPr>
          <p:spPr>
            <a:xfrm>
              <a:off x="5536218" y="6230035"/>
              <a:ext cx="2356735" cy="323165"/>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Perspective Analytics  </a:t>
              </a:r>
            </a:p>
          </p:txBody>
        </p:sp>
        <p:pic>
          <p:nvPicPr>
            <p:cNvPr id="103" name="Picture 102">
              <a:extLst>
                <a:ext uri="{FF2B5EF4-FFF2-40B4-BE49-F238E27FC236}">
                  <a16:creationId xmlns:a16="http://schemas.microsoft.com/office/drawing/2014/main" id="{695D5C12-6639-4A09-A9B6-A650B12355BD}"/>
                </a:ext>
              </a:extLst>
            </p:cNvPr>
            <p:cNvPicPr>
              <a:picLocks noChangeAspect="1"/>
            </p:cNvPicPr>
            <p:nvPr/>
          </p:nvPicPr>
          <p:blipFill>
            <a:blip r:embed="rId17">
              <a:duotone>
                <a:schemeClr val="accent1">
                  <a:shade val="45000"/>
                  <a:satMod val="135000"/>
                </a:schemeClr>
                <a:prstClr val="white"/>
              </a:duotone>
            </a:blip>
            <a:stretch>
              <a:fillRect/>
            </a:stretch>
          </p:blipFill>
          <p:spPr>
            <a:xfrm>
              <a:off x="12453035" y="5472686"/>
              <a:ext cx="867618" cy="548640"/>
            </a:xfrm>
            <a:prstGeom prst="rect">
              <a:avLst/>
            </a:prstGeom>
          </p:spPr>
        </p:pic>
        <p:sp>
          <p:nvSpPr>
            <p:cNvPr id="74" name="TextBox 73">
              <a:extLst>
                <a:ext uri="{FF2B5EF4-FFF2-40B4-BE49-F238E27FC236}">
                  <a16:creationId xmlns:a16="http://schemas.microsoft.com/office/drawing/2014/main" id="{A390663D-294B-4682-863F-1FE25CF0CE5E}"/>
                </a:ext>
              </a:extLst>
            </p:cNvPr>
            <p:cNvSpPr txBox="1"/>
            <p:nvPr/>
          </p:nvSpPr>
          <p:spPr>
            <a:xfrm>
              <a:off x="11481553" y="6174678"/>
              <a:ext cx="2844047" cy="784830"/>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Discover Application </a:t>
              </a:r>
            </a:p>
            <a:p>
              <a:pPr algn="ctr" defTabSz="1097280">
                <a:defRPr/>
              </a:pPr>
              <a:r>
                <a:rPr lang="en-US" sz="1500" b="1" kern="0" dirty="0">
                  <a:solidFill>
                    <a:srgbClr val="E7E6E6">
                      <a:lumMod val="50000"/>
                    </a:srgbClr>
                  </a:solidFill>
                  <a:latin typeface="Arial"/>
                </a:rPr>
                <a:t>Stability </a:t>
              </a:r>
            </a:p>
            <a:p>
              <a:pPr algn="ctr" defTabSz="1097280">
                <a:defRPr/>
              </a:pPr>
              <a:r>
                <a:rPr lang="en-US" sz="1500" b="1" kern="0" dirty="0">
                  <a:solidFill>
                    <a:srgbClr val="E7E6E6">
                      <a:lumMod val="50000"/>
                    </a:srgbClr>
                  </a:solidFill>
                  <a:latin typeface="Arial"/>
                </a:rPr>
                <a:t>based on Execution Analysis</a:t>
              </a:r>
            </a:p>
          </p:txBody>
        </p:sp>
        <p:pic>
          <p:nvPicPr>
            <p:cNvPr id="105" name="Picture 104" descr="A close up of a logo&#10;&#10;Description automatically generated">
              <a:extLst>
                <a:ext uri="{FF2B5EF4-FFF2-40B4-BE49-F238E27FC236}">
                  <a16:creationId xmlns:a16="http://schemas.microsoft.com/office/drawing/2014/main" id="{11F99319-9100-472A-A8FF-61941D2B43BD}"/>
                </a:ext>
              </a:extLst>
            </p:cNvPr>
            <p:cNvPicPr>
              <a:picLocks noChangeAspect="1"/>
            </p:cNvPicPr>
            <p:nvPr/>
          </p:nvPicPr>
          <p:blipFill>
            <a:blip r:embed="rId18"/>
            <a:stretch>
              <a:fillRect/>
            </a:stretch>
          </p:blipFill>
          <p:spPr>
            <a:xfrm>
              <a:off x="9063006" y="5354315"/>
              <a:ext cx="862538" cy="731520"/>
            </a:xfrm>
            <a:prstGeom prst="rect">
              <a:avLst/>
            </a:prstGeom>
          </p:spPr>
        </p:pic>
        <p:sp>
          <p:nvSpPr>
            <p:cNvPr id="77" name="TextBox 76">
              <a:extLst>
                <a:ext uri="{FF2B5EF4-FFF2-40B4-BE49-F238E27FC236}">
                  <a16:creationId xmlns:a16="http://schemas.microsoft.com/office/drawing/2014/main" id="{2141FE4C-CC2A-43DD-B7D9-035577FC3E56}"/>
                </a:ext>
              </a:extLst>
            </p:cNvPr>
            <p:cNvSpPr txBox="1"/>
            <p:nvPr/>
          </p:nvSpPr>
          <p:spPr>
            <a:xfrm>
              <a:off x="8169801" y="6213935"/>
              <a:ext cx="3031599" cy="784830"/>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Auto Blocking and Unblocking </a:t>
              </a:r>
            </a:p>
            <a:p>
              <a:pPr algn="ctr" defTabSz="1097280">
                <a:defRPr/>
              </a:pPr>
              <a:r>
                <a:rPr lang="en-US" sz="1500" b="1" kern="0" dirty="0">
                  <a:solidFill>
                    <a:srgbClr val="E7E6E6">
                      <a:lumMod val="50000"/>
                    </a:srgbClr>
                  </a:solidFill>
                  <a:latin typeface="Arial"/>
                </a:rPr>
                <a:t>Test Case based </a:t>
              </a:r>
            </a:p>
            <a:p>
              <a:pPr algn="ctr" defTabSz="1097280">
                <a:defRPr/>
              </a:pPr>
              <a:r>
                <a:rPr lang="en-US" sz="1500" b="1" kern="0" dirty="0">
                  <a:solidFill>
                    <a:srgbClr val="E7E6E6">
                      <a:lumMod val="50000"/>
                    </a:srgbClr>
                  </a:solidFill>
                  <a:latin typeface="Arial"/>
                </a:rPr>
                <a:t>on Defect Report Analysis</a:t>
              </a:r>
            </a:p>
          </p:txBody>
        </p:sp>
      </p:grpSp>
      <p:sp>
        <p:nvSpPr>
          <p:cNvPr id="107" name="Arrow: Right 106">
            <a:extLst>
              <a:ext uri="{FF2B5EF4-FFF2-40B4-BE49-F238E27FC236}">
                <a16:creationId xmlns:a16="http://schemas.microsoft.com/office/drawing/2014/main" id="{91ECDED4-1EEF-4632-ACCF-79E1BD1362EF}"/>
              </a:ext>
            </a:extLst>
          </p:cNvPr>
          <p:cNvSpPr/>
          <p:nvPr/>
        </p:nvSpPr>
        <p:spPr>
          <a:xfrm>
            <a:off x="4248470" y="1992999"/>
            <a:ext cx="978408" cy="48463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C0395BF9-5AB8-445D-BC95-C7A430F5D3D9}"/>
              </a:ext>
            </a:extLst>
          </p:cNvPr>
          <p:cNvSpPr/>
          <p:nvPr/>
        </p:nvSpPr>
        <p:spPr>
          <a:xfrm>
            <a:off x="4261682" y="3911183"/>
            <a:ext cx="978408" cy="484632"/>
          </a:xfrm>
          <a:prstGeom prst="rightArrow">
            <a:avLst/>
          </a:prstGeom>
          <a:solidFill>
            <a:srgbClr val="EF6F0E"/>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94520DBB-4D4E-4E3E-BC8C-8E597CB85113}"/>
              </a:ext>
            </a:extLst>
          </p:cNvPr>
          <p:cNvSpPr/>
          <p:nvPr/>
        </p:nvSpPr>
        <p:spPr>
          <a:xfrm>
            <a:off x="4248470" y="5811344"/>
            <a:ext cx="978408" cy="484632"/>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FDE2707E-868F-4616-AD0D-E8947B33B820}"/>
              </a:ext>
            </a:extLst>
          </p:cNvPr>
          <p:cNvGrpSpPr/>
          <p:nvPr/>
        </p:nvGrpSpPr>
        <p:grpSpPr>
          <a:xfrm>
            <a:off x="8599124" y="1726475"/>
            <a:ext cx="1038936" cy="765126"/>
            <a:chOff x="918653" y="754221"/>
            <a:chExt cx="1038936" cy="765126"/>
          </a:xfrm>
        </p:grpSpPr>
        <p:pic>
          <p:nvPicPr>
            <p:cNvPr id="83" name="Picture 82">
              <a:extLst>
                <a:ext uri="{FF2B5EF4-FFF2-40B4-BE49-F238E27FC236}">
                  <a16:creationId xmlns:a16="http://schemas.microsoft.com/office/drawing/2014/main" id="{4BB091FD-FB9A-4032-AD19-DFA2007BEFED}"/>
                </a:ext>
              </a:extLst>
            </p:cNvPr>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00253" y="794155"/>
              <a:ext cx="394317" cy="394317"/>
            </a:xfrm>
            <a:prstGeom prst="rect">
              <a:avLst/>
            </a:prstGeom>
          </p:spPr>
        </p:pic>
        <p:pic>
          <p:nvPicPr>
            <p:cNvPr id="84" name="Picture 83">
              <a:extLst>
                <a:ext uri="{FF2B5EF4-FFF2-40B4-BE49-F238E27FC236}">
                  <a16:creationId xmlns:a16="http://schemas.microsoft.com/office/drawing/2014/main" id="{04CF168D-436D-4617-9D3D-F7D0218F2DC8}"/>
                </a:ext>
              </a:extLst>
            </p:cNvPr>
            <p:cNvPicPr>
              <a:picLocks noChangeAspect="1"/>
            </p:cNvPicPr>
            <p:nvPr/>
          </p:nvPicPr>
          <p:blipFill>
            <a:blip r:embed="rId1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8653" y="754221"/>
              <a:ext cx="765124" cy="765126"/>
            </a:xfrm>
            <a:prstGeom prst="rect">
              <a:avLst/>
            </a:prstGeom>
          </p:spPr>
        </p:pic>
        <p:sp>
          <p:nvSpPr>
            <p:cNvPr id="85" name="Oval 84">
              <a:extLst>
                <a:ext uri="{FF2B5EF4-FFF2-40B4-BE49-F238E27FC236}">
                  <a16:creationId xmlns:a16="http://schemas.microsoft.com/office/drawing/2014/main" id="{ABDBDBAC-4AB5-489D-BF2F-895CE133D1A5}"/>
                </a:ext>
              </a:extLst>
            </p:cNvPr>
            <p:cNvSpPr/>
            <p:nvPr/>
          </p:nvSpPr>
          <p:spPr>
            <a:xfrm>
              <a:off x="1469378" y="814823"/>
              <a:ext cx="373649" cy="3736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a:extLst>
                <a:ext uri="{FF2B5EF4-FFF2-40B4-BE49-F238E27FC236}">
                  <a16:creationId xmlns:a16="http://schemas.microsoft.com/office/drawing/2014/main" id="{3CAF1D2A-45AF-472A-BCC9-0A528D2442C1}"/>
                </a:ext>
              </a:extLst>
            </p:cNvPr>
            <p:cNvPicPr>
              <a:picLocks noChangeAspect="1"/>
            </p:cNvPicPr>
            <p:nvPr/>
          </p:nvPicPr>
          <p:blipFill>
            <a:blip r:embed="rId2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69378" y="814823"/>
              <a:ext cx="488211" cy="488211"/>
            </a:xfrm>
            <a:prstGeom prst="rect">
              <a:avLst/>
            </a:prstGeom>
          </p:spPr>
        </p:pic>
      </p:grpSp>
      <p:sp>
        <p:nvSpPr>
          <p:cNvPr id="52" name="Title 117">
            <a:extLst>
              <a:ext uri="{FF2B5EF4-FFF2-40B4-BE49-F238E27FC236}">
                <a16:creationId xmlns:a16="http://schemas.microsoft.com/office/drawing/2014/main" id="{D8FDF4FC-9421-475F-BADD-0BE8D51CA62A}"/>
              </a:ext>
            </a:extLst>
          </p:cNvPr>
          <p:cNvSpPr txBox="1">
            <a:spLocks/>
          </p:cNvSpPr>
          <p:nvPr/>
        </p:nvSpPr>
        <p:spPr>
          <a:xfrm>
            <a:off x="685800" y="639763"/>
            <a:ext cx="13258800" cy="503237"/>
          </a:xfrm>
          <a:prstGeom prst="rect">
            <a:avLst/>
          </a:prstGeom>
        </p:spPr>
        <p:txBody>
          <a:bodyPr vert="horz" lIns="0" tIns="0" rIns="0" bIns="0" rtlCol="0" anchor="t" anchorCtr="0">
            <a:noAutofit/>
          </a:bodyPr>
          <a:lstStyle>
            <a:lvl1pPr algn="l" defTabSz="1463040" rtl="0" eaLnBrk="1" latinLnBrk="0" hangingPunct="1">
              <a:lnSpc>
                <a:spcPct val="85000"/>
              </a:lnSpc>
              <a:spcBef>
                <a:spcPct val="0"/>
              </a:spcBef>
              <a:buNone/>
              <a:defRPr sz="4000" b="1" kern="1200">
                <a:solidFill>
                  <a:srgbClr val="EF6F0E"/>
                </a:solidFill>
                <a:latin typeface="+mj-lt"/>
                <a:ea typeface="+mj-ea"/>
                <a:cs typeface="+mj-cs"/>
              </a:defRPr>
            </a:lvl1pPr>
          </a:lstStyle>
          <a:p>
            <a:r>
              <a:rPr lang="en-GB" dirty="0">
                <a:cs typeface="Arial" pitchFamily="34" charset="0"/>
              </a:rPr>
              <a:t>TestMagic</a:t>
            </a:r>
            <a:r>
              <a:rPr lang="en-GB" baseline="30000" dirty="0">
                <a:cs typeface="Arial" pitchFamily="34" charset="0"/>
              </a:rPr>
              <a:t>TM</a:t>
            </a:r>
            <a:r>
              <a:rPr lang="en-GB" dirty="0">
                <a:cs typeface="Arial" pitchFamily="34" charset="0"/>
              </a:rPr>
              <a:t> </a:t>
            </a:r>
            <a:r>
              <a:rPr lang="en-US" altLang="en-US" dirty="0">
                <a:cs typeface="Arial" pitchFamily="34" charset="0"/>
              </a:rPr>
              <a:t>– AI/ML Capabilities</a:t>
            </a:r>
            <a:br>
              <a:rPr lang="en-US" altLang="en-US" dirty="0">
                <a:solidFill>
                  <a:srgbClr val="FF6600"/>
                </a:solidFill>
                <a:cs typeface="Arial" pitchFamily="34" charset="0"/>
              </a:rPr>
            </a:br>
            <a:br>
              <a:rPr lang="en-IN" altLang="en-US" dirty="0"/>
            </a:br>
            <a:br>
              <a:rPr lang="en-IN" altLang="en-US" dirty="0"/>
            </a:br>
            <a:br>
              <a:rPr lang="en-US" altLang="en-US" dirty="0"/>
            </a:br>
            <a:br>
              <a:rPr lang="en-US" altLang="en-US" dirty="0"/>
            </a:br>
            <a:br>
              <a:rPr lang="en-US" altLang="en-US" dirty="0"/>
            </a:br>
            <a:r>
              <a:rPr lang="en-US" altLang="en-US" dirty="0"/>
              <a:t>  </a:t>
            </a:r>
          </a:p>
        </p:txBody>
      </p:sp>
    </p:spTree>
    <p:extLst>
      <p:ext uri="{BB962C8B-B14F-4D97-AF65-F5344CB8AC3E}">
        <p14:creationId xmlns:p14="http://schemas.microsoft.com/office/powerpoint/2010/main" val="327182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6761F50-A5D1-4E76-89FF-0D67E5F42370}"/>
              </a:ext>
            </a:extLst>
          </p:cNvPr>
          <p:cNvGrpSpPr/>
          <p:nvPr/>
        </p:nvGrpSpPr>
        <p:grpSpPr>
          <a:xfrm>
            <a:off x="838200" y="1693841"/>
            <a:ext cx="12526542" cy="5072812"/>
            <a:chOff x="838200" y="1693841"/>
            <a:chExt cx="12526542" cy="5072812"/>
          </a:xfrm>
        </p:grpSpPr>
        <p:grpSp>
          <p:nvGrpSpPr>
            <p:cNvPr id="96" name="Group 95"/>
            <p:cNvGrpSpPr/>
            <p:nvPr/>
          </p:nvGrpSpPr>
          <p:grpSpPr>
            <a:xfrm>
              <a:off x="8530387" y="1693841"/>
              <a:ext cx="385013" cy="386318"/>
              <a:chOff x="7385847" y="943243"/>
              <a:chExt cx="609360" cy="611425"/>
            </a:xfrm>
            <a:solidFill>
              <a:schemeClr val="bg1"/>
            </a:solidFill>
          </p:grpSpPr>
          <p:sp>
            <p:nvSpPr>
              <p:cNvPr id="97" name="Freeform 22"/>
              <p:cNvSpPr>
                <a:spLocks noEditPoints="1"/>
              </p:cNvSpPr>
              <p:nvPr/>
            </p:nvSpPr>
            <p:spPr bwMode="auto">
              <a:xfrm flipH="1">
                <a:off x="7385847" y="943243"/>
                <a:ext cx="609360" cy="611425"/>
              </a:xfrm>
              <a:custGeom>
                <a:avLst/>
                <a:gdLst>
                  <a:gd name="T0" fmla="*/ 76 w 125"/>
                  <a:gd name="T1" fmla="*/ 0 h 125"/>
                  <a:gd name="T2" fmla="*/ 27 w 125"/>
                  <a:gd name="T3" fmla="*/ 49 h 125"/>
                  <a:gd name="T4" fmla="*/ 34 w 125"/>
                  <a:gd name="T5" fmla="*/ 73 h 125"/>
                  <a:gd name="T6" fmla="*/ 5 w 125"/>
                  <a:gd name="T7" fmla="*/ 102 h 125"/>
                  <a:gd name="T8" fmla="*/ 5 w 125"/>
                  <a:gd name="T9" fmla="*/ 120 h 125"/>
                  <a:gd name="T10" fmla="*/ 24 w 125"/>
                  <a:gd name="T11" fmla="*/ 120 h 125"/>
                  <a:gd name="T12" fmla="*/ 52 w 125"/>
                  <a:gd name="T13" fmla="*/ 92 h 125"/>
                  <a:gd name="T14" fmla="*/ 76 w 125"/>
                  <a:gd name="T15" fmla="*/ 98 h 125"/>
                  <a:gd name="T16" fmla="*/ 125 w 125"/>
                  <a:gd name="T17" fmla="*/ 49 h 125"/>
                  <a:gd name="T18" fmla="*/ 76 w 125"/>
                  <a:gd name="T19" fmla="*/ 0 h 125"/>
                  <a:gd name="T20" fmla="*/ 76 w 125"/>
                  <a:gd name="T21" fmla="*/ 85 h 125"/>
                  <a:gd name="T22" fmla="*/ 40 w 125"/>
                  <a:gd name="T23" fmla="*/ 49 h 125"/>
                  <a:gd name="T24" fmla="*/ 76 w 125"/>
                  <a:gd name="T25" fmla="*/ 13 h 125"/>
                  <a:gd name="T26" fmla="*/ 112 w 125"/>
                  <a:gd name="T27" fmla="*/ 49 h 125"/>
                  <a:gd name="T28" fmla="*/ 76 w 125"/>
                  <a:gd name="T29"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5">
                    <a:moveTo>
                      <a:pt x="76" y="0"/>
                    </a:moveTo>
                    <a:cubicBezTo>
                      <a:pt x="49" y="0"/>
                      <a:pt x="27" y="22"/>
                      <a:pt x="27" y="49"/>
                    </a:cubicBezTo>
                    <a:cubicBezTo>
                      <a:pt x="27" y="58"/>
                      <a:pt x="30" y="66"/>
                      <a:pt x="34" y="73"/>
                    </a:cubicBezTo>
                    <a:cubicBezTo>
                      <a:pt x="5" y="102"/>
                      <a:pt x="5" y="102"/>
                      <a:pt x="5" y="102"/>
                    </a:cubicBezTo>
                    <a:cubicBezTo>
                      <a:pt x="0" y="107"/>
                      <a:pt x="0" y="115"/>
                      <a:pt x="5" y="120"/>
                    </a:cubicBezTo>
                    <a:cubicBezTo>
                      <a:pt x="10" y="125"/>
                      <a:pt x="19" y="125"/>
                      <a:pt x="24" y="120"/>
                    </a:cubicBezTo>
                    <a:cubicBezTo>
                      <a:pt x="52" y="92"/>
                      <a:pt x="52" y="92"/>
                      <a:pt x="52" y="92"/>
                    </a:cubicBezTo>
                    <a:cubicBezTo>
                      <a:pt x="59" y="96"/>
                      <a:pt x="68" y="98"/>
                      <a:pt x="76" y="98"/>
                    </a:cubicBezTo>
                    <a:cubicBezTo>
                      <a:pt x="103" y="98"/>
                      <a:pt x="125" y="76"/>
                      <a:pt x="125" y="49"/>
                    </a:cubicBezTo>
                    <a:cubicBezTo>
                      <a:pt x="125" y="22"/>
                      <a:pt x="103" y="0"/>
                      <a:pt x="76" y="0"/>
                    </a:cubicBezTo>
                    <a:close/>
                    <a:moveTo>
                      <a:pt x="76" y="85"/>
                    </a:moveTo>
                    <a:cubicBezTo>
                      <a:pt x="56" y="85"/>
                      <a:pt x="40" y="69"/>
                      <a:pt x="40" y="49"/>
                    </a:cubicBezTo>
                    <a:cubicBezTo>
                      <a:pt x="40" y="29"/>
                      <a:pt x="56" y="13"/>
                      <a:pt x="76" y="13"/>
                    </a:cubicBezTo>
                    <a:cubicBezTo>
                      <a:pt x="96" y="13"/>
                      <a:pt x="112" y="29"/>
                      <a:pt x="112" y="49"/>
                    </a:cubicBezTo>
                    <a:cubicBezTo>
                      <a:pt x="112" y="69"/>
                      <a:pt x="96" y="85"/>
                      <a:pt x="76"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11956" tIns="55979" rIns="111956" bIns="55979" numCol="1" anchor="t" anchorCtr="0" compatLnSpc="1">
                <a:prstTxWarp prst="textNoShape">
                  <a:avLst/>
                </a:prstTxWarp>
              </a:bodyPr>
              <a:lstStyle/>
              <a:p>
                <a:endParaRPr lang="en-US" sz="2939">
                  <a:solidFill>
                    <a:schemeClr val="bg1"/>
                  </a:solidFill>
                </a:endParaRPr>
              </a:p>
            </p:txBody>
          </p:sp>
          <p:sp>
            <p:nvSpPr>
              <p:cNvPr id="98" name="Freeform 23"/>
              <p:cNvSpPr>
                <a:spLocks/>
              </p:cNvSpPr>
              <p:nvPr/>
            </p:nvSpPr>
            <p:spPr bwMode="auto">
              <a:xfrm>
                <a:off x="7472603" y="1089903"/>
                <a:ext cx="307779" cy="210694"/>
              </a:xfrm>
              <a:custGeom>
                <a:avLst/>
                <a:gdLst>
                  <a:gd name="T0" fmla="*/ 58 w 63"/>
                  <a:gd name="T1" fmla="*/ 0 h 43"/>
                  <a:gd name="T2" fmla="*/ 36 w 63"/>
                  <a:gd name="T3" fmla="*/ 25 h 43"/>
                  <a:gd name="T4" fmla="*/ 17 w 63"/>
                  <a:gd name="T5" fmla="*/ 4 h 43"/>
                  <a:gd name="T6" fmla="*/ 0 w 63"/>
                  <a:gd name="T7" fmla="*/ 20 h 43"/>
                  <a:gd name="T8" fmla="*/ 3 w 63"/>
                  <a:gd name="T9" fmla="*/ 33 h 43"/>
                  <a:gd name="T10" fmla="*/ 17 w 63"/>
                  <a:gd name="T11" fmla="*/ 21 h 43"/>
                  <a:gd name="T12" fmla="*/ 36 w 63"/>
                  <a:gd name="T13" fmla="*/ 43 h 43"/>
                  <a:gd name="T14" fmla="*/ 63 w 63"/>
                  <a:gd name="T15" fmla="*/ 12 h 43"/>
                  <a:gd name="T16" fmla="*/ 58 w 63"/>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3">
                    <a:moveTo>
                      <a:pt x="58" y="0"/>
                    </a:moveTo>
                    <a:cubicBezTo>
                      <a:pt x="36" y="25"/>
                      <a:pt x="36" y="25"/>
                      <a:pt x="36" y="25"/>
                    </a:cubicBezTo>
                    <a:cubicBezTo>
                      <a:pt x="17" y="4"/>
                      <a:pt x="17" y="4"/>
                      <a:pt x="17" y="4"/>
                    </a:cubicBezTo>
                    <a:cubicBezTo>
                      <a:pt x="0" y="20"/>
                      <a:pt x="0" y="20"/>
                      <a:pt x="0" y="20"/>
                    </a:cubicBezTo>
                    <a:cubicBezTo>
                      <a:pt x="0" y="24"/>
                      <a:pt x="1" y="29"/>
                      <a:pt x="3" y="33"/>
                    </a:cubicBezTo>
                    <a:cubicBezTo>
                      <a:pt x="17" y="21"/>
                      <a:pt x="17" y="21"/>
                      <a:pt x="17" y="21"/>
                    </a:cubicBezTo>
                    <a:cubicBezTo>
                      <a:pt x="36" y="43"/>
                      <a:pt x="36" y="43"/>
                      <a:pt x="36" y="43"/>
                    </a:cubicBezTo>
                    <a:cubicBezTo>
                      <a:pt x="63" y="12"/>
                      <a:pt x="63" y="12"/>
                      <a:pt x="63" y="12"/>
                    </a:cubicBezTo>
                    <a:cubicBezTo>
                      <a:pt x="62" y="7"/>
                      <a:pt x="60" y="3"/>
                      <a:pt x="5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11956" tIns="55979" rIns="111956" bIns="55979" numCol="1" anchor="t" anchorCtr="0" compatLnSpc="1">
                <a:prstTxWarp prst="textNoShape">
                  <a:avLst/>
                </a:prstTxWarp>
              </a:bodyPr>
              <a:lstStyle/>
              <a:p>
                <a:endParaRPr lang="en-US" sz="2939">
                  <a:solidFill>
                    <a:schemeClr val="bg1"/>
                  </a:solidFill>
                </a:endParaRPr>
              </a:p>
            </p:txBody>
          </p:sp>
        </p:grpSp>
        <p:pic>
          <p:nvPicPr>
            <p:cNvPr id="44" name="Picture 43">
              <a:extLst>
                <a:ext uri="{FF2B5EF4-FFF2-40B4-BE49-F238E27FC236}">
                  <a16:creationId xmlns:a16="http://schemas.microsoft.com/office/drawing/2014/main" id="{A838F5F3-60B1-4362-B981-C7651C18CC57}"/>
                </a:ext>
              </a:extLst>
            </p:cNvPr>
            <p:cNvPicPr>
              <a:picLocks noChangeAspect="1"/>
            </p:cNvPicPr>
            <p:nvPr/>
          </p:nvPicPr>
          <p:blipFill>
            <a:blip r:embed="rId3" cstate="print">
              <a:grayscl/>
              <a:extLst>
                <a:ext uri="{BEBA8EAE-BF5A-486C-A8C5-ECC9F3942E4B}">
                  <a14:imgProps xmlns:a14="http://schemas.microsoft.com/office/drawing/2010/main">
                    <a14:imgLayer r:embed="rId4">
                      <a14:imgEffect>
                        <a14:brightnessContrast bright="70000" contrast="100000"/>
                      </a14:imgEffect>
                    </a14:imgLayer>
                  </a14:imgProps>
                </a:ext>
                <a:ext uri="{28A0092B-C50C-407E-A947-70E740481C1C}">
                  <a14:useLocalDpi xmlns:a14="http://schemas.microsoft.com/office/drawing/2010/main" val="0"/>
                </a:ext>
              </a:extLst>
            </a:blip>
            <a:stretch>
              <a:fillRect/>
            </a:stretch>
          </p:blipFill>
          <p:spPr>
            <a:xfrm>
              <a:off x="1632580" y="1847648"/>
              <a:ext cx="673907" cy="653541"/>
            </a:xfrm>
            <a:prstGeom prst="rect">
              <a:avLst/>
            </a:prstGeom>
          </p:spPr>
        </p:pic>
        <p:pic>
          <p:nvPicPr>
            <p:cNvPr id="45" name="Picture 44">
              <a:extLst>
                <a:ext uri="{FF2B5EF4-FFF2-40B4-BE49-F238E27FC236}">
                  <a16:creationId xmlns:a16="http://schemas.microsoft.com/office/drawing/2014/main" id="{F085D28F-4D38-43C6-BB4E-371A454BD7FB}"/>
                </a:ext>
              </a:extLst>
            </p:cNvPr>
            <p:cNvPicPr>
              <a:picLocks noChangeAspect="1"/>
            </p:cNvPicPr>
            <p:nvPr/>
          </p:nvPicPr>
          <p:blipFill>
            <a:blip r:embed="rId5"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4199547" y="1794603"/>
              <a:ext cx="758145" cy="735234"/>
            </a:xfrm>
            <a:prstGeom prst="rect">
              <a:avLst/>
            </a:prstGeom>
          </p:spPr>
        </p:pic>
        <p:sp>
          <p:nvSpPr>
            <p:cNvPr id="47" name="TextBox 46">
              <a:extLst>
                <a:ext uri="{FF2B5EF4-FFF2-40B4-BE49-F238E27FC236}">
                  <a16:creationId xmlns:a16="http://schemas.microsoft.com/office/drawing/2014/main" id="{A57E1498-23B4-4CD2-B2CE-F857229744B4}"/>
                </a:ext>
              </a:extLst>
            </p:cNvPr>
            <p:cNvSpPr txBox="1"/>
            <p:nvPr/>
          </p:nvSpPr>
          <p:spPr>
            <a:xfrm>
              <a:off x="1201432" y="2594501"/>
              <a:ext cx="1914267" cy="323166"/>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Single Sign-On</a:t>
              </a:r>
            </a:p>
          </p:txBody>
        </p:sp>
        <p:sp>
          <p:nvSpPr>
            <p:cNvPr id="48" name="TextBox 47">
              <a:extLst>
                <a:ext uri="{FF2B5EF4-FFF2-40B4-BE49-F238E27FC236}">
                  <a16:creationId xmlns:a16="http://schemas.microsoft.com/office/drawing/2014/main" id="{B8EA1EB7-4D65-4A63-A8E1-ED5B084D4AB8}"/>
                </a:ext>
              </a:extLst>
            </p:cNvPr>
            <p:cNvSpPr txBox="1"/>
            <p:nvPr/>
          </p:nvSpPr>
          <p:spPr>
            <a:xfrm>
              <a:off x="3462163" y="2599577"/>
              <a:ext cx="2108270" cy="323166"/>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Test Data Encryption</a:t>
              </a:r>
            </a:p>
          </p:txBody>
        </p:sp>
        <p:sp>
          <p:nvSpPr>
            <p:cNvPr id="49" name="TextBox 48">
              <a:extLst>
                <a:ext uri="{FF2B5EF4-FFF2-40B4-BE49-F238E27FC236}">
                  <a16:creationId xmlns:a16="http://schemas.microsoft.com/office/drawing/2014/main" id="{547DDF92-F2F0-4BA8-B6CA-147816998B3C}"/>
                </a:ext>
              </a:extLst>
            </p:cNvPr>
            <p:cNvSpPr txBox="1"/>
            <p:nvPr/>
          </p:nvSpPr>
          <p:spPr>
            <a:xfrm>
              <a:off x="10936567" y="2644300"/>
              <a:ext cx="2428175" cy="323166"/>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Exception Handling</a:t>
              </a:r>
            </a:p>
          </p:txBody>
        </p:sp>
        <p:pic>
          <p:nvPicPr>
            <p:cNvPr id="50" name="Picture 49">
              <a:extLst>
                <a:ext uri="{FF2B5EF4-FFF2-40B4-BE49-F238E27FC236}">
                  <a16:creationId xmlns:a16="http://schemas.microsoft.com/office/drawing/2014/main" id="{E691336F-C142-4807-9822-686B064B4815}"/>
                </a:ext>
              </a:extLst>
            </p:cNvPr>
            <p:cNvPicPr>
              <a:picLocks noChangeAspect="1"/>
            </p:cNvPicPr>
            <p:nvPr/>
          </p:nvPicPr>
          <p:blipFill>
            <a:blip r:embed="rId6">
              <a:duotone>
                <a:srgbClr val="ED7D31">
                  <a:shade val="45000"/>
                  <a:satMod val="135000"/>
                </a:srgbClr>
                <a:prstClr val="white"/>
              </a:duotone>
              <a:extLst>
                <a:ext uri="{BEBA8EAE-BF5A-486C-A8C5-ECC9F3942E4B}">
                  <a14:imgProps xmlns:a14="http://schemas.microsoft.com/office/drawing/2010/main">
                    <a14:imgLayer r:embed="rId7">
                      <a14:imgEffect>
                        <a14:artisticPaintStrokes/>
                      </a14:imgEffect>
                      <a14:imgEffect>
                        <a14:colorTemperature colorTemp="11200"/>
                      </a14:imgEffect>
                    </a14:imgLayer>
                  </a14:imgProps>
                </a:ext>
              </a:extLst>
            </a:blip>
            <a:stretch>
              <a:fillRect/>
            </a:stretch>
          </p:blipFill>
          <p:spPr>
            <a:xfrm>
              <a:off x="6439210" y="1737361"/>
              <a:ext cx="689740" cy="735234"/>
            </a:xfrm>
            <a:prstGeom prst="rect">
              <a:avLst/>
            </a:prstGeom>
          </p:spPr>
        </p:pic>
        <p:sp>
          <p:nvSpPr>
            <p:cNvPr id="51" name="TextBox 50">
              <a:extLst>
                <a:ext uri="{FF2B5EF4-FFF2-40B4-BE49-F238E27FC236}">
                  <a16:creationId xmlns:a16="http://schemas.microsoft.com/office/drawing/2014/main" id="{AED44F4B-D790-4566-A5D3-656667851A3C}"/>
                </a:ext>
              </a:extLst>
            </p:cNvPr>
            <p:cNvSpPr txBox="1"/>
            <p:nvPr/>
          </p:nvSpPr>
          <p:spPr>
            <a:xfrm>
              <a:off x="5952538" y="2561342"/>
              <a:ext cx="1928048"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Inbuilt Version </a:t>
              </a:r>
            </a:p>
            <a:p>
              <a:pPr algn="ctr" defTabSz="1097280">
                <a:defRPr/>
              </a:pPr>
              <a:r>
                <a:rPr lang="en-US" sz="1500" b="1" kern="0" dirty="0">
                  <a:solidFill>
                    <a:srgbClr val="E7E6E6">
                      <a:lumMod val="50000"/>
                    </a:srgbClr>
                  </a:solidFill>
                  <a:latin typeface="Arial"/>
                </a:rPr>
                <a:t>Management</a:t>
              </a:r>
            </a:p>
          </p:txBody>
        </p:sp>
        <p:grpSp>
          <p:nvGrpSpPr>
            <p:cNvPr id="52" name="Group 51">
              <a:extLst>
                <a:ext uri="{FF2B5EF4-FFF2-40B4-BE49-F238E27FC236}">
                  <a16:creationId xmlns:a16="http://schemas.microsoft.com/office/drawing/2014/main" id="{55A7280E-2B07-4FFC-9A85-602DE29B6954}"/>
                </a:ext>
              </a:extLst>
            </p:cNvPr>
            <p:cNvGrpSpPr/>
            <p:nvPr/>
          </p:nvGrpSpPr>
          <p:grpSpPr>
            <a:xfrm>
              <a:off x="4051910" y="3471880"/>
              <a:ext cx="842383" cy="816927"/>
              <a:chOff x="5320084" y="3560787"/>
              <a:chExt cx="1263154" cy="1263154"/>
            </a:xfrm>
          </p:grpSpPr>
          <p:sp>
            <p:nvSpPr>
              <p:cNvPr id="79" name="Rectangle 78">
                <a:extLst>
                  <a:ext uri="{FF2B5EF4-FFF2-40B4-BE49-F238E27FC236}">
                    <a16:creationId xmlns:a16="http://schemas.microsoft.com/office/drawing/2014/main" id="{306D3885-AD1A-41F7-9B98-9A95D55A3744}"/>
                  </a:ext>
                </a:extLst>
              </p:cNvPr>
              <p:cNvSpPr/>
              <p:nvPr/>
            </p:nvSpPr>
            <p:spPr>
              <a:xfrm>
                <a:off x="5320084" y="3560787"/>
                <a:ext cx="1263154" cy="1263154"/>
              </a:xfrm>
              <a:prstGeom prst="rect">
                <a:avLst/>
              </a:prstGeom>
              <a:solidFill>
                <a:srgbClr val="70AD47">
                  <a:lumMod val="75000"/>
                </a:srgbClr>
              </a:solidFill>
              <a:ln w="6350" cap="sq" cmpd="sng" algn="ctr">
                <a:noFill/>
                <a:prstDash val="solid"/>
              </a:ln>
              <a:effectLst/>
            </p:spPr>
            <p:txBody>
              <a:bodyPr rtlCol="0" anchor="ctr"/>
              <a:lstStyle/>
              <a:p>
                <a:pPr algn="ctr" defTabSz="1097280">
                  <a:defRPr/>
                </a:pPr>
                <a:endParaRPr lang="en-US" sz="2160" kern="0">
                  <a:solidFill>
                    <a:prstClr val="white"/>
                  </a:solidFill>
                  <a:latin typeface="Arial"/>
                </a:endParaRPr>
              </a:p>
            </p:txBody>
          </p:sp>
          <p:pic>
            <p:nvPicPr>
              <p:cNvPr id="80" name="Picture 79">
                <a:extLst>
                  <a:ext uri="{FF2B5EF4-FFF2-40B4-BE49-F238E27FC236}">
                    <a16:creationId xmlns:a16="http://schemas.microsoft.com/office/drawing/2014/main" id="{C4F2A892-5C73-413E-8B41-4C6E2EF2A8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92989" y="3849424"/>
                <a:ext cx="933591" cy="933591"/>
              </a:xfrm>
              <a:prstGeom prst="rect">
                <a:avLst/>
              </a:prstGeom>
            </p:spPr>
          </p:pic>
          <p:pic>
            <p:nvPicPr>
              <p:cNvPr id="81" name="Picture 80">
                <a:extLst>
                  <a:ext uri="{FF2B5EF4-FFF2-40B4-BE49-F238E27FC236}">
                    <a16:creationId xmlns:a16="http://schemas.microsoft.com/office/drawing/2014/main" id="{83D4B555-9B15-4C70-B2A9-A6121A0AC7DE}"/>
                  </a:ext>
                </a:extLst>
              </p:cNvPr>
              <p:cNvPicPr>
                <a:picLocks noChangeAspect="1"/>
              </p:cNvPicPr>
              <p:nvPr/>
            </p:nvPicPr>
            <p:blipFill>
              <a:blip r:embed="rId9"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5608470" y="3810498"/>
                <a:ext cx="705570" cy="705570"/>
              </a:xfrm>
              <a:prstGeom prst="rect">
                <a:avLst/>
              </a:prstGeom>
            </p:spPr>
          </p:pic>
        </p:grpSp>
        <p:pic>
          <p:nvPicPr>
            <p:cNvPr id="53" name="Picture 52">
              <a:extLst>
                <a:ext uri="{FF2B5EF4-FFF2-40B4-BE49-F238E27FC236}">
                  <a16:creationId xmlns:a16="http://schemas.microsoft.com/office/drawing/2014/main" id="{5CA8C2B8-E8A8-4F6B-B2C4-59F6E9663723}"/>
                </a:ext>
              </a:extLst>
            </p:cNvPr>
            <p:cNvPicPr>
              <a:picLocks noChangeAspect="1"/>
            </p:cNvPicPr>
            <p:nvPr/>
          </p:nvPicPr>
          <p:blipFill>
            <a:blip r:embed="rId10" cstate="print">
              <a:duotone>
                <a:prstClr val="black"/>
                <a:srgbClr val="4472C4">
                  <a:tint val="45000"/>
                  <a:satMod val="400000"/>
                </a:srgbClr>
              </a:duotone>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624629" y="3418749"/>
              <a:ext cx="926622" cy="898620"/>
            </a:xfrm>
            <a:prstGeom prst="rect">
              <a:avLst/>
            </a:prstGeom>
          </p:spPr>
        </p:pic>
        <p:pic>
          <p:nvPicPr>
            <p:cNvPr id="54" name="Picture 53">
              <a:extLst>
                <a:ext uri="{FF2B5EF4-FFF2-40B4-BE49-F238E27FC236}">
                  <a16:creationId xmlns:a16="http://schemas.microsoft.com/office/drawing/2014/main" id="{3A413851-7817-48E1-92D5-CF6146FB5390}"/>
                </a:ext>
              </a:extLst>
            </p:cNvPr>
            <p:cNvPicPr>
              <a:picLocks noChangeAspect="1"/>
            </p:cNvPicPr>
            <p:nvPr/>
          </p:nvPicPr>
          <p:blipFill>
            <a:blip r:embed="rId12">
              <a:duotone>
                <a:prstClr val="black"/>
                <a:srgbClr val="ED7D31">
                  <a:tint val="45000"/>
                  <a:satMod val="400000"/>
                </a:srgbClr>
              </a:duotone>
              <a:extLst>
                <a:ext uri="{BEBA8EAE-BF5A-486C-A8C5-ECC9F3942E4B}">
                  <a14:imgProps xmlns:a14="http://schemas.microsoft.com/office/drawing/2010/main">
                    <a14:imgLayer r:embed="rId13">
                      <a14:imgEffect>
                        <a14:artisticPastelsSmooth/>
                      </a14:imgEffect>
                    </a14:imgLayer>
                  </a14:imgProps>
                </a:ext>
                <a:ext uri="{28A0092B-C50C-407E-A947-70E740481C1C}">
                  <a14:useLocalDpi xmlns:a14="http://schemas.microsoft.com/office/drawing/2010/main" val="0"/>
                </a:ext>
              </a:extLst>
            </a:blip>
            <a:stretch>
              <a:fillRect/>
            </a:stretch>
          </p:blipFill>
          <p:spPr>
            <a:xfrm>
              <a:off x="6661378" y="3548459"/>
              <a:ext cx="499503" cy="484408"/>
            </a:xfrm>
            <a:prstGeom prst="rect">
              <a:avLst/>
            </a:prstGeom>
          </p:spPr>
        </p:pic>
        <p:sp>
          <p:nvSpPr>
            <p:cNvPr id="55" name="TextBox 54">
              <a:extLst>
                <a:ext uri="{FF2B5EF4-FFF2-40B4-BE49-F238E27FC236}">
                  <a16:creationId xmlns:a16="http://schemas.microsoft.com/office/drawing/2014/main" id="{2F7BF06A-EC22-40CD-892C-A59B3E73A2FD}"/>
                </a:ext>
              </a:extLst>
            </p:cNvPr>
            <p:cNvSpPr txBox="1"/>
            <p:nvPr/>
          </p:nvSpPr>
          <p:spPr>
            <a:xfrm>
              <a:off x="3849247" y="4356885"/>
              <a:ext cx="1408232"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Computer </a:t>
              </a:r>
            </a:p>
            <a:p>
              <a:pPr algn="ctr" defTabSz="1097280">
                <a:defRPr/>
              </a:pPr>
              <a:r>
                <a:rPr lang="en-US" sz="1500" b="1" kern="0" dirty="0">
                  <a:solidFill>
                    <a:srgbClr val="E7E6E6">
                      <a:lumMod val="50000"/>
                    </a:srgbClr>
                  </a:solidFill>
                  <a:latin typeface="Arial"/>
                </a:rPr>
                <a:t>Vision</a:t>
              </a:r>
            </a:p>
          </p:txBody>
        </p:sp>
        <p:sp>
          <p:nvSpPr>
            <p:cNvPr id="56" name="TextBox 55">
              <a:extLst>
                <a:ext uri="{FF2B5EF4-FFF2-40B4-BE49-F238E27FC236}">
                  <a16:creationId xmlns:a16="http://schemas.microsoft.com/office/drawing/2014/main" id="{AAD0F41F-18AB-4669-98A5-087774553816}"/>
                </a:ext>
              </a:extLst>
            </p:cNvPr>
            <p:cNvSpPr txBox="1"/>
            <p:nvPr/>
          </p:nvSpPr>
          <p:spPr>
            <a:xfrm>
              <a:off x="11205336" y="4288806"/>
              <a:ext cx="1890639"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STA</a:t>
              </a:r>
              <a:r>
                <a:rPr lang="en-US" sz="1500" b="1" kern="0" baseline="30000" dirty="0">
                  <a:solidFill>
                    <a:srgbClr val="E7E6E6">
                      <a:lumMod val="50000"/>
                    </a:srgbClr>
                  </a:solidFill>
                  <a:latin typeface="Arial"/>
                </a:rPr>
                <a:t>A</a:t>
              </a:r>
              <a:r>
                <a:rPr lang="en-US" sz="1500" b="1" kern="0" dirty="0">
                  <a:solidFill>
                    <a:srgbClr val="E7E6E6">
                      <a:lumMod val="50000"/>
                    </a:srgbClr>
                  </a:solidFill>
                  <a:latin typeface="Arial"/>
                </a:rPr>
                <a:t>M</a:t>
              </a:r>
              <a:r>
                <a:rPr lang="en-US" sz="1500" b="1" kern="0" baseline="30000" dirty="0">
                  <a:solidFill>
                    <a:srgbClr val="E7E6E6">
                      <a:lumMod val="50000"/>
                    </a:srgbClr>
                  </a:solidFill>
                  <a:latin typeface="Arial"/>
                </a:rPr>
                <a:t>A</a:t>
              </a:r>
              <a:r>
                <a:rPr lang="en-US" sz="1500" b="1" kern="0" dirty="0">
                  <a:solidFill>
                    <a:srgbClr val="E7E6E6">
                      <a:lumMod val="50000"/>
                    </a:srgbClr>
                  </a:solidFill>
                  <a:latin typeface="Arial"/>
                </a:rPr>
                <a:t>P </a:t>
              </a:r>
            </a:p>
            <a:p>
              <a:pPr algn="ctr" defTabSz="1097280">
                <a:defRPr/>
              </a:pPr>
              <a:r>
                <a:rPr lang="en-US" sz="1500" b="1" kern="0" dirty="0">
                  <a:solidFill>
                    <a:srgbClr val="E7E6E6">
                      <a:lumMod val="50000"/>
                    </a:srgbClr>
                  </a:solidFill>
                  <a:latin typeface="Arial"/>
                </a:rPr>
                <a:t>And iAutoHeal</a:t>
              </a:r>
            </a:p>
          </p:txBody>
        </p:sp>
        <p:sp>
          <p:nvSpPr>
            <p:cNvPr id="57" name="TextBox 56">
              <a:extLst>
                <a:ext uri="{FF2B5EF4-FFF2-40B4-BE49-F238E27FC236}">
                  <a16:creationId xmlns:a16="http://schemas.microsoft.com/office/drawing/2014/main" id="{005A2347-A584-467E-8A03-441D023D34AA}"/>
                </a:ext>
              </a:extLst>
            </p:cNvPr>
            <p:cNvSpPr txBox="1"/>
            <p:nvPr/>
          </p:nvSpPr>
          <p:spPr>
            <a:xfrm>
              <a:off x="1315536" y="4365091"/>
              <a:ext cx="1551968"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OCR</a:t>
              </a:r>
            </a:p>
            <a:p>
              <a:pPr algn="ctr" defTabSz="1097280">
                <a:defRPr/>
              </a:pPr>
              <a:r>
                <a:rPr lang="en-US" sz="1500" b="1" kern="0" dirty="0">
                  <a:solidFill>
                    <a:srgbClr val="E7E6E6">
                      <a:lumMod val="50000"/>
                    </a:srgbClr>
                  </a:solidFill>
                  <a:latin typeface="Arial"/>
                </a:rPr>
                <a:t>Capabilities</a:t>
              </a:r>
            </a:p>
          </p:txBody>
        </p:sp>
        <p:sp>
          <p:nvSpPr>
            <p:cNvPr id="58" name="TextBox 57">
              <a:extLst>
                <a:ext uri="{FF2B5EF4-FFF2-40B4-BE49-F238E27FC236}">
                  <a16:creationId xmlns:a16="http://schemas.microsoft.com/office/drawing/2014/main" id="{6935F8E3-E24B-4371-A104-50F31752FC4D}"/>
                </a:ext>
              </a:extLst>
            </p:cNvPr>
            <p:cNvSpPr txBox="1"/>
            <p:nvPr/>
          </p:nvSpPr>
          <p:spPr>
            <a:xfrm>
              <a:off x="5725090" y="4357298"/>
              <a:ext cx="2615231"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Mouse and Keyboard</a:t>
              </a:r>
            </a:p>
            <a:p>
              <a:pPr algn="ctr" defTabSz="1097280">
                <a:defRPr/>
              </a:pPr>
              <a:r>
                <a:rPr lang="en-US" sz="1500" b="1" kern="0" dirty="0">
                  <a:solidFill>
                    <a:srgbClr val="E7E6E6">
                      <a:lumMod val="50000"/>
                    </a:srgbClr>
                  </a:solidFill>
                  <a:latin typeface="Arial"/>
                </a:rPr>
                <a:t>Automation </a:t>
              </a:r>
            </a:p>
          </p:txBody>
        </p:sp>
        <p:sp>
          <p:nvSpPr>
            <p:cNvPr id="59" name="TextBox 58">
              <a:extLst>
                <a:ext uri="{FF2B5EF4-FFF2-40B4-BE49-F238E27FC236}">
                  <a16:creationId xmlns:a16="http://schemas.microsoft.com/office/drawing/2014/main" id="{31F7D1B0-EE42-4659-BA33-6CE0F8112C0D}"/>
                </a:ext>
              </a:extLst>
            </p:cNvPr>
            <p:cNvSpPr txBox="1"/>
            <p:nvPr/>
          </p:nvSpPr>
          <p:spPr>
            <a:xfrm>
              <a:off x="8669607" y="2573797"/>
              <a:ext cx="1762652" cy="784830"/>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Operational </a:t>
              </a:r>
            </a:p>
            <a:p>
              <a:pPr algn="ctr" defTabSz="1097280">
                <a:defRPr/>
              </a:pPr>
              <a:r>
                <a:rPr lang="en-US" sz="1500" b="1" kern="0" dirty="0">
                  <a:solidFill>
                    <a:srgbClr val="E7E6E6">
                      <a:lumMod val="50000"/>
                    </a:srgbClr>
                  </a:solidFill>
                  <a:latin typeface="Arial"/>
                </a:rPr>
                <a:t>and Business</a:t>
              </a:r>
            </a:p>
            <a:p>
              <a:pPr algn="ctr" defTabSz="1097280">
                <a:defRPr/>
              </a:pPr>
              <a:r>
                <a:rPr lang="en-US" sz="1500" b="1" kern="0" dirty="0">
                  <a:solidFill>
                    <a:srgbClr val="E7E6E6">
                      <a:lumMod val="50000"/>
                    </a:srgbClr>
                  </a:solidFill>
                  <a:latin typeface="Arial"/>
                </a:rPr>
                <a:t>Analytics </a:t>
              </a:r>
            </a:p>
          </p:txBody>
        </p:sp>
        <p:pic>
          <p:nvPicPr>
            <p:cNvPr id="60" name="Picture 59">
              <a:extLst>
                <a:ext uri="{FF2B5EF4-FFF2-40B4-BE49-F238E27FC236}">
                  <a16:creationId xmlns:a16="http://schemas.microsoft.com/office/drawing/2014/main" id="{64164885-7AC3-470E-AAE9-32026F9C0512}"/>
                </a:ext>
              </a:extLst>
            </p:cNvPr>
            <p:cNvPicPr>
              <a:picLocks noChangeAspect="1"/>
            </p:cNvPicPr>
            <p:nvPr/>
          </p:nvPicPr>
          <p:blipFill>
            <a:blip r:embed="rId14">
              <a:duotone>
                <a:srgbClr val="70AD47">
                  <a:shade val="45000"/>
                  <a:satMod val="135000"/>
                </a:srgbClr>
                <a:prstClr val="white"/>
              </a:duotone>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720417" y="3481303"/>
              <a:ext cx="643559" cy="816927"/>
            </a:xfrm>
            <a:prstGeom prst="rect">
              <a:avLst/>
            </a:prstGeom>
          </p:spPr>
        </p:pic>
        <p:pic>
          <p:nvPicPr>
            <p:cNvPr id="61" name="Picture 60">
              <a:extLst>
                <a:ext uri="{FF2B5EF4-FFF2-40B4-BE49-F238E27FC236}">
                  <a16:creationId xmlns:a16="http://schemas.microsoft.com/office/drawing/2014/main" id="{8554E6C8-83A3-4AC7-8F81-133B99A4643B}"/>
                </a:ext>
              </a:extLst>
            </p:cNvPr>
            <p:cNvPicPr>
              <a:picLocks noChangeAspect="1"/>
            </p:cNvPicPr>
            <p:nvPr/>
          </p:nvPicPr>
          <p:blipFill>
            <a:blip r:embed="rId16">
              <a:duotone>
                <a:srgbClr val="4472C4">
                  <a:shade val="45000"/>
                  <a:satMod val="135000"/>
                </a:srgbClr>
                <a:prstClr val="white"/>
              </a:duotone>
              <a:extLst>
                <a:ext uri="{BEBA8EAE-BF5A-486C-A8C5-ECC9F3942E4B}">
                  <a14:imgProps xmlns:a14="http://schemas.microsoft.com/office/drawing/2010/main">
                    <a14:imgLayer r:embed="rId17">
                      <a14:imgEffect>
                        <a14:artisticPhotocopy/>
                      </a14:imgEffect>
                    </a14:imgLayer>
                  </a14:imgProps>
                </a:ext>
              </a:extLst>
            </a:blip>
            <a:stretch>
              <a:fillRect/>
            </a:stretch>
          </p:blipFill>
          <p:spPr>
            <a:xfrm>
              <a:off x="9022623" y="1782893"/>
              <a:ext cx="693212" cy="621205"/>
            </a:xfrm>
            <a:prstGeom prst="rect">
              <a:avLst/>
            </a:prstGeom>
          </p:spPr>
        </p:pic>
        <p:pic>
          <p:nvPicPr>
            <p:cNvPr id="62" name="Picture 61">
              <a:extLst>
                <a:ext uri="{FF2B5EF4-FFF2-40B4-BE49-F238E27FC236}">
                  <a16:creationId xmlns:a16="http://schemas.microsoft.com/office/drawing/2014/main" id="{8DD2F2D3-CDBC-450F-847C-0F732A60EB7E}"/>
                </a:ext>
              </a:extLst>
            </p:cNvPr>
            <p:cNvPicPr>
              <a:picLocks noChangeAspect="1"/>
            </p:cNvPicPr>
            <p:nvPr/>
          </p:nvPicPr>
          <p:blipFill>
            <a:blip r:embed="rId18"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6381836" y="3327538"/>
              <a:ext cx="1055140" cy="980312"/>
            </a:xfrm>
            <a:prstGeom prst="rect">
              <a:avLst/>
            </a:prstGeom>
          </p:spPr>
        </p:pic>
        <p:pic>
          <p:nvPicPr>
            <p:cNvPr id="63" name="Picture 62">
              <a:extLst>
                <a:ext uri="{FF2B5EF4-FFF2-40B4-BE49-F238E27FC236}">
                  <a16:creationId xmlns:a16="http://schemas.microsoft.com/office/drawing/2014/main" id="{43BA6317-9E77-4987-AA1A-3DEB827D351D}"/>
                </a:ext>
              </a:extLst>
            </p:cNvPr>
            <p:cNvPicPr>
              <a:picLocks noChangeAspect="1"/>
            </p:cNvPicPr>
            <p:nvPr/>
          </p:nvPicPr>
          <p:blipFill>
            <a:blip r:embed="rId19"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4216090" y="5442058"/>
              <a:ext cx="673907" cy="653541"/>
            </a:xfrm>
            <a:prstGeom prst="rect">
              <a:avLst/>
            </a:prstGeom>
          </p:spPr>
        </p:pic>
        <p:pic>
          <p:nvPicPr>
            <p:cNvPr id="64" name="Picture 63">
              <a:extLst>
                <a:ext uri="{FF2B5EF4-FFF2-40B4-BE49-F238E27FC236}">
                  <a16:creationId xmlns:a16="http://schemas.microsoft.com/office/drawing/2014/main" id="{468D4F71-CB6D-4A47-825B-704A7F514AA0}"/>
                </a:ext>
              </a:extLst>
            </p:cNvPr>
            <p:cNvPicPr>
              <a:picLocks noChangeAspect="1"/>
            </p:cNvPicPr>
            <p:nvPr/>
          </p:nvPicPr>
          <p:blipFill>
            <a:blip r:embed="rId20"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6862410" y="5587785"/>
              <a:ext cx="311366" cy="289285"/>
            </a:xfrm>
            <a:prstGeom prst="rect">
              <a:avLst/>
            </a:prstGeom>
          </p:spPr>
        </p:pic>
        <p:pic>
          <p:nvPicPr>
            <p:cNvPr id="65" name="Picture 64">
              <a:extLst>
                <a:ext uri="{FF2B5EF4-FFF2-40B4-BE49-F238E27FC236}">
                  <a16:creationId xmlns:a16="http://schemas.microsoft.com/office/drawing/2014/main" id="{AB375288-C481-4454-8705-3FBBB1C5881A}"/>
                </a:ext>
              </a:extLst>
            </p:cNvPr>
            <p:cNvPicPr>
              <a:picLocks noChangeAspect="1"/>
            </p:cNvPicPr>
            <p:nvPr/>
          </p:nvPicPr>
          <p:blipFill>
            <a:blip r:embed="rId21" cstate="print">
              <a:grayscl/>
              <a:extLst>
                <a:ext uri="{BEBA8EAE-BF5A-486C-A8C5-ECC9F3942E4B}">
                  <a14:imgProps xmlns:a14="http://schemas.microsoft.com/office/drawing/2010/main">
                    <a14:imgLayer r:embed="rId22">
                      <a14:imgEffect>
                        <a14:artisticGlowEdges/>
                      </a14:imgEffect>
                    </a14:imgLayer>
                  </a14:imgProps>
                </a:ext>
                <a:ext uri="{28A0092B-C50C-407E-A947-70E740481C1C}">
                  <a14:useLocalDpi xmlns:a14="http://schemas.microsoft.com/office/drawing/2010/main" val="0"/>
                </a:ext>
              </a:extLst>
            </a:blip>
            <a:stretch>
              <a:fillRect/>
            </a:stretch>
          </p:blipFill>
          <p:spPr>
            <a:xfrm>
              <a:off x="1541701" y="5211231"/>
              <a:ext cx="980130" cy="950511"/>
            </a:xfrm>
            <a:prstGeom prst="rect">
              <a:avLst/>
            </a:prstGeom>
          </p:spPr>
        </p:pic>
        <p:pic>
          <p:nvPicPr>
            <p:cNvPr id="66" name="Picture 65">
              <a:extLst>
                <a:ext uri="{FF2B5EF4-FFF2-40B4-BE49-F238E27FC236}">
                  <a16:creationId xmlns:a16="http://schemas.microsoft.com/office/drawing/2014/main" id="{4ED07DDF-47FA-46CC-AB99-FABF0D58A7C2}"/>
                </a:ext>
              </a:extLst>
            </p:cNvPr>
            <p:cNvPicPr>
              <a:picLocks noChangeAspect="1"/>
            </p:cNvPicPr>
            <p:nvPr/>
          </p:nvPicPr>
          <p:blipFill>
            <a:blip r:embed="rId23"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9255589" y="5232344"/>
              <a:ext cx="759287" cy="736342"/>
            </a:xfrm>
            <a:prstGeom prst="rect">
              <a:avLst/>
            </a:prstGeom>
          </p:spPr>
        </p:pic>
        <p:sp>
          <p:nvSpPr>
            <p:cNvPr id="67" name="TextBox 66">
              <a:extLst>
                <a:ext uri="{FF2B5EF4-FFF2-40B4-BE49-F238E27FC236}">
                  <a16:creationId xmlns:a16="http://schemas.microsoft.com/office/drawing/2014/main" id="{448CAA56-A308-49AC-A67D-2100E6941048}"/>
                </a:ext>
              </a:extLst>
            </p:cNvPr>
            <p:cNvSpPr txBox="1"/>
            <p:nvPr/>
          </p:nvSpPr>
          <p:spPr>
            <a:xfrm>
              <a:off x="8989594" y="6091057"/>
              <a:ext cx="1368852"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AI Driven </a:t>
              </a:r>
            </a:p>
            <a:p>
              <a:pPr algn="ctr" defTabSz="1097280">
                <a:defRPr/>
              </a:pPr>
              <a:r>
                <a:rPr lang="en-US" sz="1500" b="1" kern="0" dirty="0">
                  <a:solidFill>
                    <a:srgbClr val="E7E6E6">
                      <a:lumMod val="50000"/>
                    </a:srgbClr>
                  </a:solidFill>
                  <a:latin typeface="Arial"/>
                </a:rPr>
                <a:t>Scheduler</a:t>
              </a:r>
            </a:p>
          </p:txBody>
        </p:sp>
        <p:sp>
          <p:nvSpPr>
            <p:cNvPr id="68" name="TextBox 67">
              <a:extLst>
                <a:ext uri="{FF2B5EF4-FFF2-40B4-BE49-F238E27FC236}">
                  <a16:creationId xmlns:a16="http://schemas.microsoft.com/office/drawing/2014/main" id="{5E33C446-FE0D-4449-8B3F-536D540DBF75}"/>
                </a:ext>
              </a:extLst>
            </p:cNvPr>
            <p:cNvSpPr txBox="1"/>
            <p:nvPr/>
          </p:nvSpPr>
          <p:spPr>
            <a:xfrm>
              <a:off x="3896631" y="6196026"/>
              <a:ext cx="1457457"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Auto Load </a:t>
              </a:r>
            </a:p>
            <a:p>
              <a:pPr algn="ctr" defTabSz="1097280">
                <a:defRPr/>
              </a:pPr>
              <a:r>
                <a:rPr lang="en-US" sz="1500" b="1" kern="0" dirty="0">
                  <a:solidFill>
                    <a:srgbClr val="E7E6E6">
                      <a:lumMod val="50000"/>
                    </a:srgbClr>
                  </a:solidFill>
                  <a:latin typeface="Arial"/>
                </a:rPr>
                <a:t>Balancer</a:t>
              </a:r>
            </a:p>
          </p:txBody>
        </p:sp>
        <p:sp>
          <p:nvSpPr>
            <p:cNvPr id="69" name="TextBox 68">
              <a:extLst>
                <a:ext uri="{FF2B5EF4-FFF2-40B4-BE49-F238E27FC236}">
                  <a16:creationId xmlns:a16="http://schemas.microsoft.com/office/drawing/2014/main" id="{EEFF5E90-6B01-4803-9D7A-F3648BE9BC9E}"/>
                </a:ext>
              </a:extLst>
            </p:cNvPr>
            <p:cNvSpPr txBox="1"/>
            <p:nvPr/>
          </p:nvSpPr>
          <p:spPr>
            <a:xfrm>
              <a:off x="838200" y="6212655"/>
              <a:ext cx="2564037"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Triggers and System</a:t>
              </a:r>
            </a:p>
            <a:p>
              <a:pPr algn="ctr" defTabSz="1097280">
                <a:defRPr/>
              </a:pPr>
              <a:r>
                <a:rPr lang="en-US" sz="1500" b="1" kern="0" dirty="0">
                  <a:solidFill>
                    <a:srgbClr val="E7E6E6">
                      <a:lumMod val="50000"/>
                    </a:srgbClr>
                  </a:solidFill>
                  <a:latin typeface="Arial"/>
                </a:rPr>
                <a:t>Monitoring</a:t>
              </a:r>
            </a:p>
          </p:txBody>
        </p:sp>
        <p:sp>
          <p:nvSpPr>
            <p:cNvPr id="70" name="TextBox 69">
              <a:extLst>
                <a:ext uri="{FF2B5EF4-FFF2-40B4-BE49-F238E27FC236}">
                  <a16:creationId xmlns:a16="http://schemas.microsoft.com/office/drawing/2014/main" id="{E226757E-1B07-4F58-BF5C-01510976B20B}"/>
                </a:ext>
              </a:extLst>
            </p:cNvPr>
            <p:cNvSpPr txBox="1"/>
            <p:nvPr/>
          </p:nvSpPr>
          <p:spPr>
            <a:xfrm>
              <a:off x="6429767" y="6241278"/>
              <a:ext cx="1262524" cy="323166"/>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Auto Syn</a:t>
              </a:r>
            </a:p>
          </p:txBody>
        </p:sp>
        <p:sp>
          <p:nvSpPr>
            <p:cNvPr id="72" name="TextBox 71">
              <a:extLst>
                <a:ext uri="{FF2B5EF4-FFF2-40B4-BE49-F238E27FC236}">
                  <a16:creationId xmlns:a16="http://schemas.microsoft.com/office/drawing/2014/main" id="{120C539A-45FC-4A6E-9482-D9D28BAC1150}"/>
                </a:ext>
              </a:extLst>
            </p:cNvPr>
            <p:cNvSpPr txBox="1"/>
            <p:nvPr/>
          </p:nvSpPr>
          <p:spPr>
            <a:xfrm>
              <a:off x="11506200" y="6096000"/>
              <a:ext cx="1359667"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Smartphone </a:t>
              </a:r>
            </a:p>
            <a:p>
              <a:pPr algn="ctr" defTabSz="1097280">
                <a:defRPr/>
              </a:pPr>
              <a:r>
                <a:rPr lang="en-US" sz="1500" b="1" kern="0" dirty="0">
                  <a:solidFill>
                    <a:srgbClr val="E7E6E6">
                      <a:lumMod val="50000"/>
                    </a:srgbClr>
                  </a:solidFill>
                  <a:latin typeface="Arial"/>
                </a:rPr>
                <a:t>Test Farm</a:t>
              </a:r>
            </a:p>
          </p:txBody>
        </p:sp>
        <p:pic>
          <p:nvPicPr>
            <p:cNvPr id="73" name="Picture 72">
              <a:extLst>
                <a:ext uri="{FF2B5EF4-FFF2-40B4-BE49-F238E27FC236}">
                  <a16:creationId xmlns:a16="http://schemas.microsoft.com/office/drawing/2014/main" id="{4261EE82-4BB9-4B5B-A464-2CCBF97EB808}"/>
                </a:ext>
              </a:extLst>
            </p:cNvPr>
            <p:cNvPicPr>
              <a:picLocks noChangeAspect="1"/>
            </p:cNvPicPr>
            <p:nvPr/>
          </p:nvPicPr>
          <p:blipFill>
            <a:blip r:embed="rId18"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6505336" y="5232346"/>
              <a:ext cx="1055140" cy="980312"/>
            </a:xfrm>
            <a:prstGeom prst="rect">
              <a:avLst/>
            </a:prstGeom>
          </p:spPr>
        </p:pic>
        <p:sp>
          <p:nvSpPr>
            <p:cNvPr id="74" name="TextBox 73">
              <a:extLst>
                <a:ext uri="{FF2B5EF4-FFF2-40B4-BE49-F238E27FC236}">
                  <a16:creationId xmlns:a16="http://schemas.microsoft.com/office/drawing/2014/main" id="{E400ACBA-4E60-46F6-8107-D6F7FD7EB0B4}"/>
                </a:ext>
              </a:extLst>
            </p:cNvPr>
            <p:cNvSpPr txBox="1"/>
            <p:nvPr/>
          </p:nvSpPr>
          <p:spPr>
            <a:xfrm>
              <a:off x="8480221" y="4340829"/>
              <a:ext cx="2310035" cy="553998"/>
            </a:xfrm>
            <a:prstGeom prst="rect">
              <a:avLst/>
            </a:prstGeom>
            <a:noFill/>
          </p:spPr>
          <p:txBody>
            <a:bodyPr wrap="none" rtlCol="0">
              <a:spAutoFit/>
            </a:bodyPr>
            <a:lstStyle/>
            <a:p>
              <a:pPr algn="ctr" defTabSz="1097280">
                <a:defRPr/>
              </a:pPr>
              <a:r>
                <a:rPr lang="en-US" sz="1500" b="1" kern="0" dirty="0">
                  <a:solidFill>
                    <a:srgbClr val="E7E6E6">
                      <a:lumMod val="50000"/>
                    </a:srgbClr>
                  </a:solidFill>
                  <a:latin typeface="Arial"/>
                </a:rPr>
                <a:t>Script-Less and </a:t>
              </a:r>
            </a:p>
            <a:p>
              <a:pPr algn="ctr" defTabSz="1097280">
                <a:defRPr/>
              </a:pPr>
              <a:r>
                <a:rPr lang="en-US" sz="1500" b="1" kern="0" dirty="0">
                  <a:solidFill>
                    <a:srgbClr val="E7E6E6">
                      <a:lumMod val="50000"/>
                    </a:srgbClr>
                  </a:solidFill>
                  <a:latin typeface="Arial"/>
                </a:rPr>
                <a:t>offline Automation</a:t>
              </a:r>
            </a:p>
          </p:txBody>
        </p:sp>
        <p:pic>
          <p:nvPicPr>
            <p:cNvPr id="75" name="Picture 4" descr="Scriptless Test Automation - AI Powered Automated Testing for ...">
              <a:extLst>
                <a:ext uri="{FF2B5EF4-FFF2-40B4-BE49-F238E27FC236}">
                  <a16:creationId xmlns:a16="http://schemas.microsoft.com/office/drawing/2014/main" id="{D5A75B94-998D-4D15-8B05-D57DDBE00E6A}"/>
                </a:ext>
              </a:extLst>
            </p:cNvPr>
            <p:cNvPicPr>
              <a:picLocks noChangeAspect="1" noChangeArrowheads="1"/>
            </p:cNvPicPr>
            <p:nvPr/>
          </p:nvPicPr>
          <p:blipFill>
            <a:blip r:embed="rId24" cstate="print">
              <a:duotone>
                <a:srgbClr val="4472C4">
                  <a:shade val="45000"/>
                  <a:satMod val="135000"/>
                </a:srgbClr>
                <a:prstClr val="white"/>
              </a:duotone>
              <a:extLst>
                <a:ext uri="{BEBA8EAE-BF5A-486C-A8C5-ECC9F3942E4B}">
                  <a14:imgProps xmlns:a14="http://schemas.microsoft.com/office/drawing/2010/main">
                    <a14:imgLayer r:embed="rId25">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9199624" y="3512730"/>
              <a:ext cx="758145" cy="73523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C:\Users\Amir Experitest\Documents\Marketing\social-marketing\cloud-image.png">
              <a:extLst>
                <a:ext uri="{FF2B5EF4-FFF2-40B4-BE49-F238E27FC236}">
                  <a16:creationId xmlns:a16="http://schemas.microsoft.com/office/drawing/2014/main" id="{8ECB4B82-B369-4FB8-A871-A0F3317CE5DA}"/>
                </a:ext>
              </a:extLst>
            </p:cNvPr>
            <p:cNvPicPr>
              <a:picLocks noChangeAspect="1" noChangeArrowheads="1"/>
            </p:cNvPicPr>
            <p:nvPr/>
          </p:nvPicPr>
          <p:blipFill>
            <a:blip r:embed="rId2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06200" y="5275005"/>
              <a:ext cx="1177235"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ECDC2C06-2715-4359-BE41-3704975024AC}"/>
                </a:ext>
              </a:extLst>
            </p:cNvPr>
            <p:cNvPicPr>
              <a:picLocks noChangeAspect="1"/>
            </p:cNvPicPr>
            <p:nvPr/>
          </p:nvPicPr>
          <p:blipFill>
            <a:blip r:embed="rId27"/>
            <a:stretch>
              <a:fillRect/>
            </a:stretch>
          </p:blipFill>
          <p:spPr>
            <a:xfrm>
              <a:off x="11538314" y="1842712"/>
              <a:ext cx="896702" cy="731520"/>
            </a:xfrm>
            <a:prstGeom prst="rect">
              <a:avLst/>
            </a:prstGeom>
          </p:spPr>
        </p:pic>
      </p:grpSp>
      <p:sp>
        <p:nvSpPr>
          <p:cNvPr id="71" name="Title 117">
            <a:extLst>
              <a:ext uri="{FF2B5EF4-FFF2-40B4-BE49-F238E27FC236}">
                <a16:creationId xmlns:a16="http://schemas.microsoft.com/office/drawing/2014/main" id="{38EA4CC2-C29C-46B9-BDA3-4925E3D3CB0B}"/>
              </a:ext>
            </a:extLst>
          </p:cNvPr>
          <p:cNvSpPr txBox="1">
            <a:spLocks/>
          </p:cNvSpPr>
          <p:nvPr/>
        </p:nvSpPr>
        <p:spPr>
          <a:xfrm>
            <a:off x="685800" y="639763"/>
            <a:ext cx="13258800" cy="503237"/>
          </a:xfrm>
          <a:prstGeom prst="rect">
            <a:avLst/>
          </a:prstGeom>
        </p:spPr>
        <p:txBody>
          <a:bodyPr vert="horz" lIns="0" tIns="0" rIns="0" bIns="0" rtlCol="0" anchor="t" anchorCtr="0">
            <a:noAutofit/>
          </a:bodyPr>
          <a:lstStyle>
            <a:lvl1pPr algn="l" defTabSz="1463040" rtl="0" eaLnBrk="1" latinLnBrk="0" hangingPunct="1">
              <a:lnSpc>
                <a:spcPct val="85000"/>
              </a:lnSpc>
              <a:spcBef>
                <a:spcPct val="0"/>
              </a:spcBef>
              <a:buNone/>
              <a:defRPr sz="4000" b="1" kern="1200">
                <a:solidFill>
                  <a:srgbClr val="EF6F0E"/>
                </a:solidFill>
                <a:latin typeface="+mj-lt"/>
                <a:ea typeface="+mj-ea"/>
                <a:cs typeface="+mj-cs"/>
              </a:defRPr>
            </a:lvl1pPr>
          </a:lstStyle>
          <a:p>
            <a:r>
              <a:rPr lang="en-GB" dirty="0">
                <a:cs typeface="Arial" pitchFamily="34" charset="0"/>
              </a:rPr>
              <a:t>TestMagic</a:t>
            </a:r>
            <a:r>
              <a:rPr lang="en-GB" baseline="30000" dirty="0">
                <a:cs typeface="Arial" pitchFamily="34" charset="0"/>
              </a:rPr>
              <a:t>TM</a:t>
            </a:r>
            <a:r>
              <a:rPr lang="en-GB" dirty="0">
                <a:cs typeface="Arial" pitchFamily="34" charset="0"/>
              </a:rPr>
              <a:t> </a:t>
            </a:r>
            <a:r>
              <a:rPr lang="en-US" altLang="en-US" dirty="0">
                <a:cs typeface="Arial" pitchFamily="34" charset="0"/>
              </a:rPr>
              <a:t>– Key Features</a:t>
            </a:r>
            <a:br>
              <a:rPr lang="en-US" altLang="en-US" dirty="0">
                <a:solidFill>
                  <a:srgbClr val="FF6600"/>
                </a:solidFill>
                <a:cs typeface="Arial" pitchFamily="34" charset="0"/>
              </a:rPr>
            </a:br>
            <a:br>
              <a:rPr lang="en-IN" altLang="en-US" dirty="0"/>
            </a:br>
            <a:br>
              <a:rPr lang="en-IN" altLang="en-US" dirty="0"/>
            </a:br>
            <a:br>
              <a:rPr lang="en-US" altLang="en-US" dirty="0"/>
            </a:br>
            <a:br>
              <a:rPr lang="en-US" altLang="en-US" dirty="0"/>
            </a:br>
            <a:br>
              <a:rPr lang="en-US" altLang="en-US" dirty="0"/>
            </a:br>
            <a:r>
              <a:rPr lang="en-US" altLang="en-US" dirty="0"/>
              <a:t>  </a:t>
            </a:r>
          </a:p>
        </p:txBody>
      </p:sp>
    </p:spTree>
    <p:extLst>
      <p:ext uri="{BB962C8B-B14F-4D97-AF65-F5344CB8AC3E}">
        <p14:creationId xmlns:p14="http://schemas.microsoft.com/office/powerpoint/2010/main" val="327267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17"/>
          <p:cNvSpPr>
            <a:spLocks noGrp="1"/>
          </p:cNvSpPr>
          <p:nvPr>
            <p:ph type="title"/>
          </p:nvPr>
        </p:nvSpPr>
        <p:spPr>
          <a:xfrm>
            <a:off x="685800" y="639763"/>
            <a:ext cx="13258800" cy="503237"/>
          </a:xfrm>
        </p:spPr>
        <p:txBody>
          <a:bodyPr>
            <a:noAutofit/>
          </a:bodyPr>
          <a:lstStyle/>
          <a:p>
            <a:r>
              <a:rPr lang="en-IN" altLang="en-US" sz="4000" dirty="0"/>
              <a:t>TestMagic</a:t>
            </a:r>
            <a:r>
              <a:rPr lang="en-IN" altLang="en-US" sz="4000" baseline="30000" dirty="0"/>
              <a:t>TM</a:t>
            </a:r>
            <a:r>
              <a:rPr lang="en-IN" altLang="en-US" sz="4000" dirty="0"/>
              <a:t> – in Agile/DevOps World</a:t>
            </a:r>
            <a:br>
              <a:rPr lang="en-IN" altLang="en-US" sz="4000" dirty="0"/>
            </a:br>
            <a:br>
              <a:rPr lang="en-US" altLang="en-US" sz="4000" dirty="0"/>
            </a:br>
            <a:br>
              <a:rPr lang="en-US" altLang="en-US" sz="4000" dirty="0"/>
            </a:br>
            <a:br>
              <a:rPr lang="en-US" altLang="en-US" sz="4000" dirty="0"/>
            </a:br>
            <a:r>
              <a:rPr lang="en-US" altLang="en-US" sz="4000" dirty="0"/>
              <a:t>  </a:t>
            </a:r>
          </a:p>
        </p:txBody>
      </p:sp>
      <p:sp>
        <p:nvSpPr>
          <p:cNvPr id="37" name="TextBox 3">
            <a:extLst>
              <a:ext uri="{FF2B5EF4-FFF2-40B4-BE49-F238E27FC236}">
                <a16:creationId xmlns:a16="http://schemas.microsoft.com/office/drawing/2014/main" id="{1B2923BC-F32A-4211-A3BE-5E0CB35DFD44}"/>
              </a:ext>
            </a:extLst>
          </p:cNvPr>
          <p:cNvSpPr txBox="1"/>
          <p:nvPr/>
        </p:nvSpPr>
        <p:spPr>
          <a:xfrm>
            <a:off x="685800" y="1575643"/>
            <a:ext cx="13258800" cy="6001643"/>
          </a:xfrm>
          <a:prstGeom prst="rect">
            <a:avLst/>
          </a:prstGeom>
          <a:noFill/>
        </p:spPr>
        <p:txBody>
          <a:bodyPr wrap="square" rtlCol="0">
            <a:spAutoFit/>
          </a:bodyPr>
          <a:lstStyle>
            <a:defPPr>
              <a:defRPr lang="en-GB"/>
            </a:defPPr>
            <a:lvl1pPr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1pPr>
            <a:lvl2pPr marL="739775" indent="-282575"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2pPr>
            <a:lvl3pPr marL="11430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3pPr>
            <a:lvl4pPr marL="16002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4pPr>
            <a:lvl5pPr marL="2057400" indent="-228600" algn="l" defTabSz="457200" rtl="0" eaLnBrk="0" fontAlgn="base" hangingPunct="0">
              <a:spcBef>
                <a:spcPct val="0"/>
              </a:spcBef>
              <a:spcAft>
                <a:spcPct val="0"/>
              </a:spcAft>
              <a:defRPr kern="1200">
                <a:solidFill>
                  <a:schemeClr val="bg1"/>
                </a:solidFill>
                <a:latin typeface="Arial" pitchFamily="34" charset="0"/>
                <a:ea typeface="+mn-ea"/>
                <a:cs typeface="Lucida Sans Unicode" pitchFamily="34" charset="0"/>
              </a:defRPr>
            </a:lvl5pPr>
            <a:lvl6pPr marL="2286000" algn="l" defTabSz="914400" rtl="0" eaLnBrk="1" latinLnBrk="0" hangingPunct="1">
              <a:defRPr kern="1200">
                <a:solidFill>
                  <a:schemeClr val="bg1"/>
                </a:solidFill>
                <a:latin typeface="Arial" pitchFamily="34" charset="0"/>
                <a:ea typeface="+mn-ea"/>
                <a:cs typeface="Lucida Sans Unicode" pitchFamily="34" charset="0"/>
              </a:defRPr>
            </a:lvl6pPr>
            <a:lvl7pPr marL="2743200" algn="l" defTabSz="914400" rtl="0" eaLnBrk="1" latinLnBrk="0" hangingPunct="1">
              <a:defRPr kern="1200">
                <a:solidFill>
                  <a:schemeClr val="bg1"/>
                </a:solidFill>
                <a:latin typeface="Arial" pitchFamily="34" charset="0"/>
                <a:ea typeface="+mn-ea"/>
                <a:cs typeface="Lucida Sans Unicode" pitchFamily="34" charset="0"/>
              </a:defRPr>
            </a:lvl7pPr>
            <a:lvl8pPr marL="3200400" algn="l" defTabSz="914400" rtl="0" eaLnBrk="1" latinLnBrk="0" hangingPunct="1">
              <a:defRPr kern="1200">
                <a:solidFill>
                  <a:schemeClr val="bg1"/>
                </a:solidFill>
                <a:latin typeface="Arial" pitchFamily="34" charset="0"/>
                <a:ea typeface="+mn-ea"/>
                <a:cs typeface="Lucida Sans Unicode" pitchFamily="34" charset="0"/>
              </a:defRPr>
            </a:lvl8pPr>
            <a:lvl9pPr marL="3657600" algn="l" defTabSz="914400" rtl="0" eaLnBrk="1" latinLnBrk="0" hangingPunct="1">
              <a:defRPr kern="1200">
                <a:solidFill>
                  <a:schemeClr val="bg1"/>
                </a:solidFill>
                <a:latin typeface="Arial" pitchFamily="34" charset="0"/>
                <a:ea typeface="+mn-ea"/>
                <a:cs typeface="Lucida Sans Unicode" pitchFamily="34" charset="0"/>
              </a:defRPr>
            </a:lvl9pPr>
          </a:lstStyle>
          <a:p>
            <a:pPr marL="457200" indent="-457200" algn="just">
              <a:spcBef>
                <a:spcPts val="600"/>
              </a:spcBef>
              <a:spcAft>
                <a:spcPts val="600"/>
              </a:spcAft>
              <a:buFont typeface="Arial" panose="020B0604020202020204" pitchFamily="34" charset="0"/>
              <a:buChar char="•"/>
            </a:pPr>
            <a:r>
              <a:rPr lang="en-US" sz="2800" dirty="0">
                <a:solidFill>
                  <a:schemeClr val="tx1">
                    <a:lumMod val="85000"/>
                    <a:lumOff val="15000"/>
                  </a:schemeClr>
                </a:solidFill>
                <a:cs typeface="Arial" panose="020B0604020202020204" pitchFamily="34" charset="0"/>
              </a:rPr>
              <a:t>TestMagic’s Offline Test creation capability is boon to meet faster and shorter release cycle requirements for Agile/DevOps. QA Teams don’t need to wait for live applications and can start test automation creation alongside development teams. </a:t>
            </a:r>
          </a:p>
          <a:p>
            <a:pPr marL="457200" indent="-457200" algn="just">
              <a:spcBef>
                <a:spcPts val="600"/>
              </a:spcBef>
              <a:spcAft>
                <a:spcPts val="600"/>
              </a:spcAft>
              <a:buFont typeface="Arial" panose="020B0604020202020204" pitchFamily="34" charset="0"/>
              <a:buChar char="•"/>
            </a:pPr>
            <a:r>
              <a:rPr lang="en-US" sz="2800" dirty="0">
                <a:solidFill>
                  <a:schemeClr val="tx1">
                    <a:lumMod val="85000"/>
                    <a:lumOff val="15000"/>
                  </a:schemeClr>
                </a:solidFill>
                <a:cs typeface="Arial" panose="020B0604020202020204" pitchFamily="34" charset="0"/>
              </a:rPr>
              <a:t>With TestMagic’s iAuto-Heal capability maintenance efforts required to constantly update test automation due to changing client requirements are next to NIL. Change in Object properties, Hierarchy, Position or even Technology change doesn’t impact test automation created using TestMagic.</a:t>
            </a:r>
          </a:p>
          <a:p>
            <a:pPr marL="457200" indent="-457200" algn="just">
              <a:spcBef>
                <a:spcPts val="600"/>
              </a:spcBef>
              <a:spcAft>
                <a:spcPts val="600"/>
              </a:spcAft>
              <a:buFont typeface="Arial" panose="020B0604020202020204" pitchFamily="34" charset="0"/>
              <a:buChar char="•"/>
            </a:pPr>
            <a:r>
              <a:rPr lang="en-US" sz="2800" dirty="0">
                <a:solidFill>
                  <a:schemeClr val="tx1">
                    <a:lumMod val="85000"/>
                    <a:lumOff val="15000"/>
                  </a:schemeClr>
                </a:solidFill>
                <a:cs typeface="Arial" panose="020B0604020202020204" pitchFamily="34" charset="0"/>
              </a:rPr>
              <a:t>With TestMagic achieving 90+% Test automation coverage within a short time span is a standard norm. TestMagic’s support for heterogeneous technologies as well applications landscape help make this happen. And guess what this tremendously helps in achieving key DevOps objective of having maximum automation across all processes.</a:t>
            </a:r>
            <a:endParaRPr lang="en-IN" sz="2800" dirty="0">
              <a:solidFill>
                <a:schemeClr val="tx1">
                  <a:lumMod val="85000"/>
                  <a:lumOff val="15000"/>
                </a:schemeClr>
              </a:solidFill>
              <a:cs typeface="Arial" panose="020B0604020202020204" pitchFamily="34" charset="0"/>
            </a:endParaRPr>
          </a:p>
        </p:txBody>
      </p:sp>
    </p:spTree>
    <p:extLst>
      <p:ext uri="{BB962C8B-B14F-4D97-AF65-F5344CB8AC3E}">
        <p14:creationId xmlns:p14="http://schemas.microsoft.com/office/powerpoint/2010/main" val="16120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X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Presentation2" id="{E5773C44-15D3-4341-97EE-86BE521FCD80}" vid="{BC181AC0-A6E5-7649-B864-555E737A1D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32736</TotalTime>
  <Words>4459</Words>
  <Application>Microsoft Office PowerPoint</Application>
  <PresentationFormat>Custom</PresentationFormat>
  <Paragraphs>526</Paragraphs>
  <Slides>30</Slides>
  <Notes>22</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DXC</vt:lpstr>
      <vt:lpstr>TestMagicTM  New Paradigm for Software Testing in the Digital era</vt:lpstr>
      <vt:lpstr>TestMagicTM – Solution Category </vt:lpstr>
      <vt:lpstr>UTS TestMagicTM Journey – At a Glance      </vt:lpstr>
      <vt:lpstr>TestMagicTM – Business/Alliance Partners  (sub list) </vt:lpstr>
      <vt:lpstr>TestMagicTM – Innovation Quotient      </vt:lpstr>
      <vt:lpstr>TestMagicTM – Key Highlights      </vt:lpstr>
      <vt:lpstr>PowerPoint Presentation</vt:lpstr>
      <vt:lpstr>PowerPoint Presentation</vt:lpstr>
      <vt:lpstr>TestMagicTM – in Agile/DevOps World      </vt:lpstr>
      <vt:lpstr>TestMagicTM 6.x – Features at a Glance       </vt:lpstr>
      <vt:lpstr>TestMagicTM 6.x – Features at a Glance       </vt:lpstr>
      <vt:lpstr>TestMagicTM – Powered by Prescriptive Analytics </vt:lpstr>
      <vt:lpstr>TestMagicTM - Self Healing need ELIMINATED using AI         </vt:lpstr>
      <vt:lpstr>TestMagicTM 6.x – COTS Applications Support  (sub list) </vt:lpstr>
      <vt:lpstr>TestMagicTM 6.x - Continuous Testing / BDD Capability </vt:lpstr>
      <vt:lpstr>TestMagicTM 6.x – Features at a Glance       </vt:lpstr>
      <vt:lpstr>TestMagicTM – Test Data Management Capability </vt:lpstr>
      <vt:lpstr>TestMagicTM – Test Data Management Capability </vt:lpstr>
      <vt:lpstr>TestMagicTM 6.x – Mobile Testing Capability </vt:lpstr>
      <vt:lpstr>TestMagicTM 6.x – Mainframe/AS400 Testing Capability </vt:lpstr>
      <vt:lpstr>TestMagicTM – Services Testing Capabilities       </vt:lpstr>
      <vt:lpstr>TestMagicTM – Services Testing Unique Features       </vt:lpstr>
      <vt:lpstr>TestMagicTM – Service Virtualization and Mocking        </vt:lpstr>
      <vt:lpstr>TestMagicTM – Value Proposition</vt:lpstr>
      <vt:lpstr>TestMagicTM – ROI Simplified</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TestMagic - NextGen One-Stop End-to-End Scriptless AI/ML based Test Automation Platform.</dc:title>
  <dc:subject/>
  <dc:creator>Microsoft Office User</dc:creator>
  <cp:keywords/>
  <dc:description/>
  <cp:lastModifiedBy>Brajesh Singh</cp:lastModifiedBy>
  <cp:revision>1855</cp:revision>
  <cp:lastPrinted>2018-12-05T09:08:47Z</cp:lastPrinted>
  <dcterms:created xsi:type="dcterms:W3CDTF">2017-07-19T18:21:06Z</dcterms:created>
  <dcterms:modified xsi:type="dcterms:W3CDTF">2023-09-05T09:27:24Z</dcterms:modified>
  <cp:category/>
</cp:coreProperties>
</file>